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t RAYMOND" initials="LR" lastIdx="3" clrIdx="0">
    <p:extLst/>
  </p:cmAuthor>
  <p:cmAuthor id="2" name="dterry" initials="d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20A"/>
    <a:srgbClr val="5BD4FF"/>
    <a:srgbClr val="85DFFF"/>
    <a:srgbClr val="71D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86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32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609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2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44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085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311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31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04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62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65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A07E2-566D-4ED2-BFF6-92560D72CC53}" type="datetimeFigureOut">
              <a:rPr lang="fr-FR" smtClean="0"/>
              <a:t>09/11/2020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23FD9-CE02-4C90-A453-FAA0287233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1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76063"/>
          </a:xfrm>
        </p:spPr>
        <p:txBody>
          <a:bodyPr>
            <a:normAutofit/>
          </a:bodyPr>
          <a:lstStyle/>
          <a:p>
            <a:pPr algn="l"/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93912" y="1484784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/>
          </a:p>
          <a:p>
            <a:r>
              <a:rPr lang="fr-FR" b="1" dirty="0" smtClean="0"/>
              <a:t>Présentation synthétique des programmes de l’enseignement musical au lycée</a:t>
            </a:r>
            <a:endParaRPr lang="fr-FR" b="1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379810"/>
              </p:ext>
            </p:extLst>
          </p:nvPr>
        </p:nvGraphicFramePr>
        <p:xfrm>
          <a:off x="467544" y="2276871"/>
          <a:ext cx="8229600" cy="4050982"/>
        </p:xfrm>
        <a:graphic>
          <a:graphicData uri="http://schemas.openxmlformats.org/drawingml/2006/table">
            <a:tbl>
              <a:tblPr firstRow="1" firstCol="1" bandRow="1"/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92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Enseignement optionnel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1000" b="1" baseline="30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nde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000" b="1" baseline="30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ère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terminale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D4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Enseignement de spécialité cycle terminal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563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Deux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parcours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destinés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à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accueillir tous les lycéens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souhaitant poursuivre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un enseignement musical en lycée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compétences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reprenant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et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approfondissant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celles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programmes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cycles 3 &amp; 4.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situations d’enseignement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s’adossant au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plaisir de la pratique musicale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collective.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Un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cadre souple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permettant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répondre aux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attentes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et besoins des élèves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 lien avec leur parcours de formation.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enseignements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s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’enrichissant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aisément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dynamiques interdisciplinaires comme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ressources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partenariales.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64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enjeux et objectifs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pour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suivis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 l’enseignement optionnel </a:t>
                      </a: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Sur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un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plan musical 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Développer par la pratique musicale des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qualités expressives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ainsi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 les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techniques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concourant à l'aboutissement de chaque projet. </a:t>
                      </a: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Enrichir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culture musicale, artistique et générale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par l’écoute et la comparaison d’œuvres nombreuses issues d’horizons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historiques,</a:t>
                      </a:r>
                      <a:r>
                        <a:rPr lang="fr-FR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géographiques et sociologiques</a:t>
                      </a:r>
                      <a:r>
                        <a:rPr lang="fr-FR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variés.</a:t>
                      </a: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Construire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repères culturels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permettant de développer une culture musicale et artistique structurée.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enjeux et objectifs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l’enseignement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spécialité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Sur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un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plan musical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: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Mobiliser ses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savoirs techniques et culturels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sur la musique pour une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approche critique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 la musique écoutée et jouée.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Construire une connaissance organisée de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l’histoire de la musique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prenant en compte la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diversité des esthétiques et des cultures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Développer son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autonomie musicale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par la maîtrise d’une méthodologie adaptée à la réalisation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productions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comme à la poursuite d’une recherche ou d’une étude particulière.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Respecter ses propres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capacités auditives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comme celles de son entourage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Situer sa pratique et ses goûts musicaux dans le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contexte économique, social, professionnel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 la musique dans la société occidentale contemporaine.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 rot="2756124">
            <a:off x="-241300" y="-453499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80506"/>
            <a:ext cx="8640960" cy="152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74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707799"/>
              </p:ext>
            </p:extLst>
          </p:nvPr>
        </p:nvGraphicFramePr>
        <p:xfrm>
          <a:off x="395536" y="1052736"/>
          <a:ext cx="8229600" cy="5582540"/>
        </p:xfrm>
        <a:graphic>
          <a:graphicData uri="http://schemas.openxmlformats.org/drawingml/2006/table">
            <a:tbl>
              <a:tblPr firstRow="1" firstCol="1" bandRow="1"/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06881"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Sur un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plan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général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Acquérir par des exigences musicales, la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maîtrise de soi, l’attention au détail, la mémorisation et la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concentration</a:t>
                      </a:r>
                      <a:r>
                        <a:rPr lang="fr-FR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Développer l’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imaginaire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créativité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prise de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risque </a:t>
                      </a:r>
                      <a:r>
                        <a:rPr lang="fr-FR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pour inciter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à l’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expérimentation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à l’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exploration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à l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’initiative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et à la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détermination des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choix</a:t>
                      </a:r>
                      <a:r>
                        <a:rPr lang="fr-FR" sz="1000" b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Mobiliser</a:t>
                      </a:r>
                      <a:r>
                        <a:rPr lang="fr-FR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 la conduite de projets et l’entraide entre pairs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savoir-faire méthodologiques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transférables à un grand nombre de situations de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travail.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Développer par ce biais les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compétences favorables à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l’expression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orale.</a:t>
                      </a: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Ces enseignements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renforcent</a:t>
                      </a:r>
                      <a:r>
                        <a:rPr lang="fr-FR" sz="10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également les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compétences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transposables au-delà de la musique et des arts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compétences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nécessaires à la poursuite d’études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dans de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nombreux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domaines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comme indispensables 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à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l’insertion professionnelle.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71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L’enseignement se construit au départ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d’une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succession de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projets </a:t>
                      </a:r>
                      <a:r>
                        <a:rPr lang="fr-FR" sz="1000" b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lvl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mettant </a:t>
                      </a: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pratique musicale au premier plan</a:t>
                      </a: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Favorisant </a:t>
                      </a: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l’acquisition d’un culture et de techniques musicales afin de mieux appréhender le monde artistique contemporain.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DA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L’enseignement repose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sur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l’alternance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situations de travail variées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: </a:t>
                      </a: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pratiques </a:t>
                      </a:r>
                      <a:r>
                        <a:rPr lang="fr-F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musicales </a:t>
                      </a: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vocales </a:t>
                      </a:r>
                      <a:r>
                        <a:rPr lang="fr-F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et instrumentales, </a:t>
                      </a:r>
                      <a:endParaRPr lang="fr-FR" sz="1000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pratiques </a:t>
                      </a:r>
                      <a:r>
                        <a:rPr lang="fr-F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d’écoute analytique et critique sur des œuvres diversifiées dans l’espace et le temps, </a:t>
                      </a:r>
                      <a:endParaRPr lang="fr-FR" sz="1000" kern="12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études </a:t>
                      </a:r>
                      <a:r>
                        <a:rPr lang="fr-FR" sz="10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documentaires en lien à des problématiques de </a:t>
                      </a:r>
                      <a:r>
                        <a:rPr lang="fr-FR" sz="10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travail.</a:t>
                      </a:r>
                      <a:endParaRPr lang="fr-FR" sz="10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461260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fr-FR" sz="10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Chaque projet explore une perspective de travail relevant</a:t>
                      </a:r>
                      <a:r>
                        <a:rPr lang="fr-FR" sz="1000" b="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 l’un ou de l’autre des deux champs de questionnement suivants :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fr-FR" sz="1000" b="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fr-FR" sz="1000" b="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fr-FR" sz="1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place de la musique et de ses pratiques dans la société contemporaine.</a:t>
                      </a:r>
                    </a:p>
                    <a:p>
                      <a:pPr marL="342900" lvl="0" indent="-34290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1200"/>
                        <a:buFont typeface="Symbol"/>
                        <a:buChar char=""/>
                      </a:pPr>
                      <a:r>
                        <a:rPr lang="fr-FR" sz="1000" b="1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 </a:t>
                      </a:r>
                      <a:r>
                        <a:rPr lang="fr-FR" sz="10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diversité des esthétiques, des langages et des techniques de la création musicale dans le temps et l’espace</a:t>
                      </a:r>
                      <a:r>
                        <a:rPr lang="fr-FR" sz="10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lvl="0" indent="0" algn="just">
                        <a:spcAft>
                          <a:spcPts val="0"/>
                        </a:spcAft>
                        <a:buFontTx/>
                        <a:buNone/>
                      </a:pPr>
                      <a:endParaRPr lang="fr-FR" sz="1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Chaque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année, les élèves réalisent au moins quatre projets relevant de chacun de ces champs et portant sur des perspectives de travail différentes.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endParaRPr lang="fr-FR" sz="1000" b="1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1000"/>
                        </a:spcAft>
                      </a:pP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Une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note de synthèse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faisant ressortir les aspects les plus significatifs du travail mené accompagne la réalisation de chaque projet (démarche &amp; apprentissages).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Les situations d’enseignement éclairent des problématiques de travail relevant de thématiques proposées par le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programme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qui s’organisent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 trois champs de questionnement complémentaires : </a:t>
                      </a: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"/>
                          <a:cs typeface="Arial" panose="020B0604020202020204" pitchFamily="34" charset="0"/>
                        </a:rPr>
                        <a:t>Le son, la musique, l’espace et le temps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"/>
                          <a:cs typeface="Arial" panose="020B0604020202020204" pitchFamily="34" charset="0"/>
                        </a:rPr>
                        <a:t>La musique, l’homme et la société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"/>
                          <a:cs typeface="Arial" panose="020B0604020202020204" pitchFamily="34" charset="0"/>
                        </a:rPr>
                        <a:t>Culture musicale et artistique dans l’histoire et la </a:t>
                      </a:r>
                      <a:r>
                        <a:rPr lang="fr-FR" sz="10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"/>
                          <a:cs typeface="Arial" panose="020B0604020202020204" pitchFamily="34" charset="0"/>
                        </a:rPr>
                        <a:t>géographie</a:t>
                      </a:r>
                    </a:p>
                    <a:p>
                      <a:pPr marL="800100" lvl="1" indent="-342900">
                        <a:spcAft>
                          <a:spcPts val="0"/>
                        </a:spcAft>
                        <a:buFont typeface="Symbol"/>
                        <a:buChar char=""/>
                      </a:pPr>
                      <a:endParaRPr lang="fr-FR" sz="10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800100" lvl="1" indent="-342900">
                        <a:spcAft>
                          <a:spcPts val="0"/>
                        </a:spcAft>
                        <a:buFont typeface="Symbol"/>
                        <a:buChar char=""/>
                      </a:pPr>
                      <a:endParaRPr lang="fr-FR" sz="10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Chaque année, les élèves explorent plusieurs thématiques relevant de chacun de ces champs.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657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512154"/>
              </p:ext>
            </p:extLst>
          </p:nvPr>
        </p:nvGraphicFramePr>
        <p:xfrm>
          <a:off x="467544" y="1412776"/>
          <a:ext cx="8229600" cy="4402836"/>
        </p:xfrm>
        <a:graphic>
          <a:graphicData uri="http://schemas.openxmlformats.org/drawingml/2006/table">
            <a:tbl>
              <a:tblPr firstRow="1" firstCol="1" bandRow="1"/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2551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Les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champs de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compétences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mobilisés sur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les trois années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Réaliser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des projets musicaux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d’interprétation et de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création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None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Explorer, imaginer, élaborer une stratégie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: faire et créer </a:t>
                      </a:r>
                      <a:endParaRPr lang="fr-FR" sz="100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Écouter, comparer, commenter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: construire une culture musicale et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artistique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Échanger, partager, argumenter et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débattre</a:t>
                      </a: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Deux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champs complémentaires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s’y ajoutent au cycle terminal :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Organiser une recherche documentaire 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et assurer la médiation orale de sa production.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endParaRPr lang="fr-FR" sz="10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Mettre en lien les informations relatives à la vie musicale et culturelle contemporaine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et connaître les grandes catégories de métiers qui l’organisent.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9F"/>
                        </a:buClr>
                        <a:buSzPts val="900"/>
                        <a:buFont typeface="Symbol"/>
                        <a:buChar char=""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D4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Les compétences travaillées dur les deux années du cycle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Projets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musicaux 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techniques musicales instrumentales et vocales nécessaires à la réalisation des projets, autonomie musicale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Écoute / culture 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écoute comparée, analytique et critique, développement de culture musicale en lien avec d’autres champs du savoir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Méthodologie </a:t>
                      </a:r>
                      <a:r>
                        <a:rPr lang="fr-FR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problématiser et mener une recherche documentaire, argumenter et débattre, construire un commentaire d’écoute argumenté</a:t>
                      </a:r>
                      <a:r>
                        <a:rPr lang="fr-FR" sz="10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Clr>
                          <a:srgbClr val="007FAC"/>
                        </a:buClr>
                        <a:buFont typeface="Symbol"/>
                        <a:buChar char=""/>
                      </a:pPr>
                      <a:endParaRPr lang="fr-FR" sz="10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Deux champs complémentaires</a:t>
                      </a:r>
                      <a:r>
                        <a:rPr lang="fr-FR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s’y ajoutent en</a:t>
                      </a:r>
                      <a:r>
                        <a:rPr lang="fr-FR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terminale</a:t>
                      </a:r>
                      <a:r>
                        <a:rPr lang="fr-FR" sz="1000" b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- Faire un usage approprié</a:t>
                      </a:r>
                      <a:r>
                        <a:rPr lang="fr-FR" sz="10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 partitions et représentations graphiques des œuvres étudiées pour approfondir la connaissance des organisations musicales perçues à l’écoute</a:t>
                      </a:r>
                      <a:r>
                        <a:rPr lang="fr-FR" sz="10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  <a:endParaRPr lang="fr-FR" sz="10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000" b="1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-</a:t>
                      </a:r>
                      <a:r>
                        <a:rPr lang="fr-FR" sz="10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</a:t>
                      </a:r>
                      <a:r>
                        <a:rPr lang="fr-FR" sz="10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ituer sa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pratique, leurs goûts musicaux 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mais</a:t>
                      </a:r>
                      <a:r>
                        <a:rPr lang="fr-FR" sz="1000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aussi ses</a:t>
                      </a: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projets de formation supérieure par rapport aux filières d’études et au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contexte économique, social, professionnel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de la musique dans la société contemporaine.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97728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Les élèves sont en outre engagés à participer à la </a:t>
                      </a: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chorale et/ou l’orchestre du </a:t>
                      </a:r>
                      <a:r>
                        <a:rPr lang="fr-FR" sz="10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lycée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pour mener un projet artistique annuel présenté en concert.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7128" marR="571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729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313</Words>
  <Application>Microsoft Office PowerPoint</Application>
  <PresentationFormat>Affichage à l'écran (4:3)</PresentationFormat>
  <Paragraphs>94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 </vt:lpstr>
      <vt:lpstr>Présentation PowerPoint</vt:lpstr>
      <vt:lpstr>Présentation PowerPoint</vt:lpstr>
    </vt:vector>
  </TitlesOfParts>
  <Company>Ministere de l'Education Nationale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GREBERT Muriel</dc:creator>
  <cp:lastModifiedBy>MG C1-3</cp:lastModifiedBy>
  <cp:revision>22</cp:revision>
  <dcterms:created xsi:type="dcterms:W3CDTF">2020-02-25T14:03:16Z</dcterms:created>
  <dcterms:modified xsi:type="dcterms:W3CDTF">2020-11-09T08:17:15Z</dcterms:modified>
</cp:coreProperties>
</file>