
<file path=[Content_Types].xml><?xml version="1.0" encoding="utf-8"?>
<Types xmlns="http://schemas.openxmlformats.org/package/2006/content-types">
  <Default Extension="mp3" ContentType="audio/unknown"/>
  <Default Extension="png" ContentType="image/png"/>
  <Default Extension="m4a" ContentType="audio/unknown"/>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300" r:id="rId2"/>
    <p:sldId id="256" r:id="rId3"/>
    <p:sldId id="257" r:id="rId4"/>
    <p:sldId id="278" r:id="rId5"/>
    <p:sldId id="279" r:id="rId6"/>
    <p:sldId id="280" r:id="rId7"/>
    <p:sldId id="259" r:id="rId8"/>
    <p:sldId id="281" r:id="rId9"/>
    <p:sldId id="282" r:id="rId10"/>
    <p:sldId id="283" r:id="rId11"/>
    <p:sldId id="284" r:id="rId12"/>
    <p:sldId id="285" r:id="rId13"/>
    <p:sldId id="286" r:id="rId14"/>
    <p:sldId id="287" r:id="rId15"/>
    <p:sldId id="288" r:id="rId16"/>
    <p:sldId id="289" r:id="rId17"/>
    <p:sldId id="290" r:id="rId18"/>
    <p:sldId id="291" r:id="rId19"/>
    <p:sldId id="292" r:id="rId20"/>
    <p:sldId id="295" r:id="rId21"/>
    <p:sldId id="260" r:id="rId22"/>
    <p:sldId id="262" r:id="rId23"/>
    <p:sldId id="263" r:id="rId24"/>
    <p:sldId id="264" r:id="rId25"/>
    <p:sldId id="266" r:id="rId26"/>
    <p:sldId id="265" r:id="rId27"/>
    <p:sldId id="296" r:id="rId28"/>
    <p:sldId id="297" r:id="rId29"/>
    <p:sldId id="268" r:id="rId30"/>
    <p:sldId id="269" r:id="rId31"/>
    <p:sldId id="270" r:id="rId32"/>
    <p:sldId id="293" r:id="rId33"/>
    <p:sldId id="294" r:id="rId34"/>
    <p:sldId id="271" r:id="rId35"/>
    <p:sldId id="272" r:id="rId36"/>
    <p:sldId id="298" r:id="rId37"/>
    <p:sldId id="273" r:id="rId38"/>
    <p:sldId id="274" r:id="rId39"/>
    <p:sldId id="299" r:id="rId40"/>
    <p:sldId id="275" r:id="rId4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91F"/>
    <a:srgbClr val="D60000"/>
    <a:srgbClr val="842424"/>
    <a:srgbClr val="EAAEAE"/>
    <a:srgbClr val="A8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629" autoAdjust="0"/>
  </p:normalViewPr>
  <p:slideViewPr>
    <p:cSldViewPr>
      <p:cViewPr varScale="1">
        <p:scale>
          <a:sx n="111" d="100"/>
          <a:sy n="111" d="100"/>
        </p:scale>
        <p:origin x="-1614"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fr-FR" smtClean="0"/>
              <a:t>Ressource professeur 1STD2A</a:t>
            </a:r>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C5DF5F2-4213-42DF-80C2-44C5CCBDDF8A}" type="datetimeFigureOut">
              <a:rPr lang="fr-FR" smtClean="0"/>
              <a:pPr/>
              <a:t>10/10/2019</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74AF810-E4DF-4FAF-B72C-BF574A75EB18}" type="slidenum">
              <a:rPr lang="fr-FR" smtClean="0"/>
              <a:pPr/>
              <a:t>‹N°›</a:t>
            </a:fld>
            <a:endParaRPr lang="fr-FR"/>
          </a:p>
        </p:txBody>
      </p:sp>
    </p:spTree>
    <p:extLst>
      <p:ext uri="{BB962C8B-B14F-4D97-AF65-F5344CB8AC3E}">
        <p14:creationId xmlns:p14="http://schemas.microsoft.com/office/powerpoint/2010/main" val="339729513"/>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fr-FR" smtClean="0"/>
              <a:t>Ressource professeur 1STD2A</a:t>
            </a: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5EDC40-1CAC-4587-A5FA-DD166BDFC351}" type="datetimeFigureOut">
              <a:rPr lang="fr-FR" smtClean="0"/>
              <a:pPr/>
              <a:t>10/10/2019</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938A65-16E6-4052-8E24-FD6BC6D72F9C}" type="slidenum">
              <a:rPr lang="fr-FR" smtClean="0"/>
              <a:pPr/>
              <a:t>‹N°›</a:t>
            </a:fld>
            <a:endParaRPr lang="fr-FR"/>
          </a:p>
        </p:txBody>
      </p:sp>
    </p:spTree>
    <p:extLst>
      <p:ext uri="{BB962C8B-B14F-4D97-AF65-F5344CB8AC3E}">
        <p14:creationId xmlns:p14="http://schemas.microsoft.com/office/powerpoint/2010/main" val="2556538689"/>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5" name="Espace réservé de l'en-tête 4"/>
          <p:cNvSpPr>
            <a:spLocks noGrp="1"/>
          </p:cNvSpPr>
          <p:nvPr>
            <p:ph type="hdr" sz="quarter" idx="11"/>
          </p:nvPr>
        </p:nvSpPr>
        <p:spPr/>
        <p:txBody>
          <a:bodyPr/>
          <a:lstStyle/>
          <a:p>
            <a:r>
              <a:rPr lang="fr-FR" smtClean="0"/>
              <a:t>Ressource professeur 1STD2A</a:t>
            </a:r>
            <a:endParaRPr lang="fr-FR"/>
          </a:p>
        </p:txBody>
      </p:sp>
    </p:spTree>
    <p:extLst>
      <p:ext uri="{BB962C8B-B14F-4D97-AF65-F5344CB8AC3E}">
        <p14:creationId xmlns:p14="http://schemas.microsoft.com/office/powerpoint/2010/main" val="4289974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FE6F7D6E-0393-4C20-AB6B-968679997DEC}" type="datetime1">
              <a:rPr lang="fr-FR" smtClean="0"/>
              <a:t>10/10/2019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9F23137-5467-4AE1-8588-6B21E76D46F7}" type="slidenum">
              <a:rPr lang="fr-FR" smtClean="0"/>
              <a:pPr/>
              <a:t>‹N°›</a:t>
            </a:fld>
            <a:endParaRPr lang="fr-FR"/>
          </a:p>
        </p:txBody>
      </p:sp>
    </p:spTree>
    <p:extLst>
      <p:ext uri="{BB962C8B-B14F-4D97-AF65-F5344CB8AC3E}">
        <p14:creationId xmlns:p14="http://schemas.microsoft.com/office/powerpoint/2010/main" val="1934508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C117073-DA39-4387-B393-76425DB3499E}" type="datetime1">
              <a:rPr lang="fr-FR" smtClean="0"/>
              <a:t>10/10/2019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9F23137-5467-4AE1-8588-6B21E76D46F7}" type="slidenum">
              <a:rPr lang="fr-FR" smtClean="0"/>
              <a:pPr/>
              <a:t>‹N°›</a:t>
            </a:fld>
            <a:endParaRPr lang="fr-FR"/>
          </a:p>
        </p:txBody>
      </p:sp>
    </p:spTree>
    <p:extLst>
      <p:ext uri="{BB962C8B-B14F-4D97-AF65-F5344CB8AC3E}">
        <p14:creationId xmlns:p14="http://schemas.microsoft.com/office/powerpoint/2010/main" val="1543891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A32DE33-7628-478D-A308-DFB2FCD78A06}" type="datetime1">
              <a:rPr lang="fr-FR" smtClean="0"/>
              <a:t>10/10/2019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9F23137-5467-4AE1-8588-6B21E76D46F7}" type="slidenum">
              <a:rPr lang="fr-FR" smtClean="0"/>
              <a:pPr/>
              <a:t>‹N°›</a:t>
            </a:fld>
            <a:endParaRPr lang="fr-FR"/>
          </a:p>
        </p:txBody>
      </p:sp>
    </p:spTree>
    <p:extLst>
      <p:ext uri="{BB962C8B-B14F-4D97-AF65-F5344CB8AC3E}">
        <p14:creationId xmlns:p14="http://schemas.microsoft.com/office/powerpoint/2010/main" val="962845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2277819-EE16-4BCE-9806-C058C1B56E8C}" type="datetime1">
              <a:rPr lang="fr-FR" smtClean="0"/>
              <a:t>10/10/2019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9F23137-5467-4AE1-8588-6B21E76D46F7}" type="slidenum">
              <a:rPr lang="fr-FR" smtClean="0"/>
              <a:pPr/>
              <a:t>‹N°›</a:t>
            </a:fld>
            <a:endParaRPr lang="fr-FR"/>
          </a:p>
        </p:txBody>
      </p:sp>
    </p:spTree>
    <p:extLst>
      <p:ext uri="{BB962C8B-B14F-4D97-AF65-F5344CB8AC3E}">
        <p14:creationId xmlns:p14="http://schemas.microsoft.com/office/powerpoint/2010/main" val="4111240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D9B4C5DA-D795-40C8-8E7E-83ABFADE593F}" type="datetime1">
              <a:rPr lang="fr-FR" smtClean="0"/>
              <a:t>10/10/2019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9F23137-5467-4AE1-8588-6B21E76D46F7}" type="slidenum">
              <a:rPr lang="fr-FR" smtClean="0"/>
              <a:pPr/>
              <a:t>‹N°›</a:t>
            </a:fld>
            <a:endParaRPr lang="fr-FR"/>
          </a:p>
        </p:txBody>
      </p:sp>
    </p:spTree>
    <p:extLst>
      <p:ext uri="{BB962C8B-B14F-4D97-AF65-F5344CB8AC3E}">
        <p14:creationId xmlns:p14="http://schemas.microsoft.com/office/powerpoint/2010/main" val="941943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6243FC0F-2FC1-40B3-925E-4257D4D9E0D6}" type="datetime1">
              <a:rPr lang="fr-FR" smtClean="0"/>
              <a:t>10/10/2019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9F23137-5467-4AE1-8588-6B21E76D46F7}" type="slidenum">
              <a:rPr lang="fr-FR" smtClean="0"/>
              <a:pPr/>
              <a:t>‹N°›</a:t>
            </a:fld>
            <a:endParaRPr lang="fr-FR"/>
          </a:p>
        </p:txBody>
      </p:sp>
    </p:spTree>
    <p:extLst>
      <p:ext uri="{BB962C8B-B14F-4D97-AF65-F5344CB8AC3E}">
        <p14:creationId xmlns:p14="http://schemas.microsoft.com/office/powerpoint/2010/main" val="413485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4DD015DC-9E32-4DB7-BE92-FA574B31F1B2}" type="datetime1">
              <a:rPr lang="fr-FR" smtClean="0"/>
              <a:t>10/10/2019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39F23137-5467-4AE1-8588-6B21E76D46F7}" type="slidenum">
              <a:rPr lang="fr-FR" smtClean="0"/>
              <a:pPr/>
              <a:t>‹N°›</a:t>
            </a:fld>
            <a:endParaRPr lang="fr-FR"/>
          </a:p>
        </p:txBody>
      </p:sp>
    </p:spTree>
    <p:extLst>
      <p:ext uri="{BB962C8B-B14F-4D97-AF65-F5344CB8AC3E}">
        <p14:creationId xmlns:p14="http://schemas.microsoft.com/office/powerpoint/2010/main" val="285123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4928E9EB-845D-4C74-9161-8761DAB808DD}" type="datetime1">
              <a:rPr lang="fr-FR" smtClean="0"/>
              <a:t>10/10/2019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39F23137-5467-4AE1-8588-6B21E76D46F7}" type="slidenum">
              <a:rPr lang="fr-FR" smtClean="0"/>
              <a:pPr/>
              <a:t>‹N°›</a:t>
            </a:fld>
            <a:endParaRPr lang="fr-FR"/>
          </a:p>
        </p:txBody>
      </p:sp>
    </p:spTree>
    <p:extLst>
      <p:ext uri="{BB962C8B-B14F-4D97-AF65-F5344CB8AC3E}">
        <p14:creationId xmlns:p14="http://schemas.microsoft.com/office/powerpoint/2010/main" val="3031815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0135B55-9AC0-412C-BC9E-32A02FAC9AA8}" type="datetime1">
              <a:rPr lang="fr-FR" smtClean="0"/>
              <a:t>10/10/2019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9F23137-5467-4AE1-8588-6B21E76D46F7}" type="slidenum">
              <a:rPr lang="fr-FR" smtClean="0"/>
              <a:pPr/>
              <a:t>‹N°›</a:t>
            </a:fld>
            <a:endParaRPr lang="fr-FR"/>
          </a:p>
        </p:txBody>
      </p:sp>
    </p:spTree>
    <p:extLst>
      <p:ext uri="{BB962C8B-B14F-4D97-AF65-F5344CB8AC3E}">
        <p14:creationId xmlns:p14="http://schemas.microsoft.com/office/powerpoint/2010/main" val="663654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BCF646DE-6A7C-4C88-9036-B608D9B4A5CE}" type="datetime1">
              <a:rPr lang="fr-FR" smtClean="0"/>
              <a:t>10/10/2019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9F23137-5467-4AE1-8588-6B21E76D46F7}" type="slidenum">
              <a:rPr lang="fr-FR" smtClean="0"/>
              <a:pPr/>
              <a:t>‹N°›</a:t>
            </a:fld>
            <a:endParaRPr lang="fr-FR"/>
          </a:p>
        </p:txBody>
      </p:sp>
    </p:spTree>
    <p:extLst>
      <p:ext uri="{BB962C8B-B14F-4D97-AF65-F5344CB8AC3E}">
        <p14:creationId xmlns:p14="http://schemas.microsoft.com/office/powerpoint/2010/main" val="3964279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FD8221FF-EFAF-40B5-8091-74AE28230597}" type="datetime1">
              <a:rPr lang="fr-FR" smtClean="0"/>
              <a:t>10/10/2019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9F23137-5467-4AE1-8588-6B21E76D46F7}" type="slidenum">
              <a:rPr lang="fr-FR" smtClean="0"/>
              <a:pPr/>
              <a:t>‹N°›</a:t>
            </a:fld>
            <a:endParaRPr lang="fr-FR"/>
          </a:p>
        </p:txBody>
      </p:sp>
    </p:spTree>
    <p:extLst>
      <p:ext uri="{BB962C8B-B14F-4D97-AF65-F5344CB8AC3E}">
        <p14:creationId xmlns:p14="http://schemas.microsoft.com/office/powerpoint/2010/main" val="843015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1C2E19-0967-4721-B3E0-629C499B94DF}" type="datetime1">
              <a:rPr lang="fr-FR" smtClean="0"/>
              <a:t>10/10/2019</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F23137-5467-4AE1-8588-6B21E76D46F7}" type="slidenum">
              <a:rPr lang="fr-FR" smtClean="0"/>
              <a:pPr/>
              <a:t>‹N°›</a:t>
            </a:fld>
            <a:endParaRPr lang="fr-FR"/>
          </a:p>
        </p:txBody>
      </p:sp>
    </p:spTree>
    <p:extLst>
      <p:ext uri="{BB962C8B-B14F-4D97-AF65-F5344CB8AC3E}">
        <p14:creationId xmlns:p14="http://schemas.microsoft.com/office/powerpoint/2010/main" val="2588679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2.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2.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image" Target="../media/image140.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2.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1.png"/><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8.png"/><Relationship Id="rId5" Type="http://schemas.openxmlformats.org/officeDocument/2006/relationships/image" Target="../media/image21.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2.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2.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2.png"/><Relationship Id="rId4" Type="http://schemas.openxmlformats.org/officeDocument/2006/relationships/image" Target="../media/image31.emf"/></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p3"/><Relationship Id="rId1" Type="http://schemas.microsoft.com/office/2007/relationships/media" Target="../media/media27.mp3"/><Relationship Id="rId5" Type="http://schemas.openxmlformats.org/officeDocument/2006/relationships/image" Target="../media/image2.png"/><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p3"/><Relationship Id="rId1" Type="http://schemas.microsoft.com/office/2007/relationships/media" Target="../media/media28.mp3"/><Relationship Id="rId5" Type="http://schemas.openxmlformats.org/officeDocument/2006/relationships/image" Target="../media/image2.png"/><Relationship Id="rId4" Type="http://schemas.openxmlformats.org/officeDocument/2006/relationships/image" Target="../media/image33.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p3"/><Relationship Id="rId1" Type="http://schemas.microsoft.com/office/2007/relationships/media" Target="../media/media29.mp3"/><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39F23137-5467-4AE1-8588-6B21E76D46F7}" type="slidenum">
              <a:rPr lang="fr-FR" smtClean="0"/>
              <a:pPr/>
              <a:t>1</a:t>
            </a:fld>
            <a:endParaRPr lang="fr-FR"/>
          </a:p>
        </p:txBody>
      </p:sp>
      <p:sp>
        <p:nvSpPr>
          <p:cNvPr id="6" name="Titre 1"/>
          <p:cNvSpPr>
            <a:spLocks noGrp="1"/>
          </p:cNvSpPr>
          <p:nvPr>
            <p:ph type="ctrTitle"/>
          </p:nvPr>
        </p:nvSpPr>
        <p:spPr>
          <a:xfrm>
            <a:off x="683568" y="2708920"/>
            <a:ext cx="7772400" cy="1827634"/>
          </a:xfrm>
          <a:ln w="38100">
            <a:solidFill>
              <a:srgbClr val="FF691F"/>
            </a:solidFill>
          </a:ln>
        </p:spPr>
        <p:txBody>
          <a:bodyPr>
            <a:normAutofit/>
          </a:bodyPr>
          <a:lstStyle/>
          <a:p>
            <a:r>
              <a:rPr lang="fr-FR" sz="3200" b="1" dirty="0">
                <a:ln>
                  <a:solidFill>
                    <a:srgbClr val="FF691F"/>
                  </a:solidFill>
                </a:ln>
                <a:solidFill>
                  <a:srgbClr val="FF691F"/>
                </a:solidFill>
                <a:latin typeface="Archive" pitchFamily="50" charset="0"/>
              </a:rPr>
              <a:t>Ressource </a:t>
            </a:r>
            <a:r>
              <a:rPr lang="fr-FR" sz="3200" b="1" smtClean="0">
                <a:ln>
                  <a:solidFill>
                    <a:srgbClr val="FF691F"/>
                  </a:solidFill>
                </a:ln>
                <a:solidFill>
                  <a:srgbClr val="FF691F"/>
                </a:solidFill>
                <a:latin typeface="Archive" pitchFamily="50" charset="0"/>
              </a:rPr>
              <a:t>pour le professeur </a:t>
            </a:r>
            <a:r>
              <a:rPr lang="fr-FR" sz="3200" b="1" dirty="0" smtClean="0">
                <a:ln>
                  <a:solidFill>
                    <a:srgbClr val="FF691F"/>
                  </a:solidFill>
                </a:ln>
                <a:solidFill>
                  <a:srgbClr val="FF691F"/>
                </a:solidFill>
                <a:latin typeface="Archive" pitchFamily="50" charset="0"/>
              </a:rPr>
              <a:t>:</a:t>
            </a:r>
            <a:r>
              <a:rPr lang="fr-FR" sz="3200" b="1" dirty="0">
                <a:ln>
                  <a:solidFill>
                    <a:srgbClr val="FF691F"/>
                  </a:solidFill>
                </a:ln>
                <a:solidFill>
                  <a:srgbClr val="FF691F"/>
                </a:solidFill>
                <a:latin typeface="Archive" pitchFamily="50" charset="0"/>
              </a:rPr>
              <a:t/>
            </a:r>
            <a:br>
              <a:rPr lang="fr-FR" sz="3200" b="1" dirty="0">
                <a:ln>
                  <a:solidFill>
                    <a:srgbClr val="FF691F"/>
                  </a:solidFill>
                </a:ln>
                <a:solidFill>
                  <a:srgbClr val="FF691F"/>
                </a:solidFill>
                <a:latin typeface="Archive" pitchFamily="50" charset="0"/>
              </a:rPr>
            </a:br>
            <a:r>
              <a:rPr lang="fr-FR" sz="3200" b="1" dirty="0" smtClean="0">
                <a:ln>
                  <a:solidFill>
                    <a:srgbClr val="FF691F"/>
                  </a:solidFill>
                </a:ln>
                <a:solidFill>
                  <a:srgbClr val="FF691F"/>
                </a:solidFill>
                <a:latin typeface="Archive" pitchFamily="50" charset="0"/>
              </a:rPr>
              <a:t>Créer </a:t>
            </a:r>
            <a:r>
              <a:rPr lang="fr-FR" sz="3200" b="1" dirty="0">
                <a:ln>
                  <a:solidFill>
                    <a:srgbClr val="FF691F"/>
                  </a:solidFill>
                </a:ln>
                <a:solidFill>
                  <a:srgbClr val="FF691F"/>
                </a:solidFill>
                <a:latin typeface="Archive" pitchFamily="50" charset="0"/>
              </a:rPr>
              <a:t>et </a:t>
            </a:r>
            <a:r>
              <a:rPr lang="fr-FR" sz="3200" b="1" dirty="0" smtClean="0">
                <a:ln>
                  <a:solidFill>
                    <a:srgbClr val="FF691F"/>
                  </a:solidFill>
                </a:ln>
                <a:solidFill>
                  <a:srgbClr val="FF691F"/>
                </a:solidFill>
                <a:latin typeface="Archive" pitchFamily="50" charset="0"/>
              </a:rPr>
              <a:t>analyser des couleurs</a:t>
            </a:r>
            <a:endParaRPr lang="fr-FR" sz="3200" b="1" dirty="0">
              <a:ln>
                <a:solidFill>
                  <a:srgbClr val="FF691F"/>
                </a:solidFill>
              </a:ln>
              <a:solidFill>
                <a:srgbClr val="FF691F"/>
              </a:solidFill>
              <a:latin typeface="Archive" pitchFamily="50" charset="0"/>
            </a:endParaRPr>
          </a:p>
        </p:txBody>
      </p:sp>
      <p:cxnSp>
        <p:nvCxnSpPr>
          <p:cNvPr id="8" name="Connecteur droit avec flèche 7"/>
          <p:cNvCxnSpPr/>
          <p:nvPr/>
        </p:nvCxnSpPr>
        <p:spPr>
          <a:xfrm flipH="1" flipV="1">
            <a:off x="3635896" y="5180823"/>
            <a:ext cx="576064" cy="26440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4211960" y="5301208"/>
            <a:ext cx="3240360" cy="369332"/>
          </a:xfrm>
          <a:prstGeom prst="rect">
            <a:avLst/>
          </a:prstGeom>
          <a:noFill/>
        </p:spPr>
        <p:txBody>
          <a:bodyPr wrap="square" rtlCol="0">
            <a:spAutoFit/>
          </a:bodyPr>
          <a:lstStyle/>
          <a:p>
            <a:r>
              <a:rPr lang="fr-FR" i="1" smtClean="0"/>
              <a:t>Cliquer ici.</a:t>
            </a:r>
            <a:endParaRPr lang="fr-FR" i="1" dirty="0"/>
          </a:p>
        </p:txBody>
      </p:sp>
      <p:pic>
        <p:nvPicPr>
          <p:cNvPr id="2" name="Image 1" descr="Capture d’écran 2019-10-04 à 10.49.0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0" y="476672"/>
            <a:ext cx="7920880" cy="1533936"/>
          </a:xfrm>
          <a:prstGeom prst="rect">
            <a:avLst/>
          </a:prstGeom>
        </p:spPr>
      </p:pic>
      <p:pic>
        <p:nvPicPr>
          <p:cNvPr id="3" name="Diapo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33078" y="4876274"/>
            <a:ext cx="609600" cy="609600"/>
          </a:xfrm>
          <a:prstGeom prst="rect">
            <a:avLst/>
          </a:prstGeom>
        </p:spPr>
      </p:pic>
    </p:spTree>
    <p:extLst>
      <p:ext uri="{BB962C8B-B14F-4D97-AF65-F5344CB8AC3E}">
        <p14:creationId xmlns:p14="http://schemas.microsoft.com/office/powerpoint/2010/main" val="8811909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0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332656"/>
            <a:ext cx="8229600" cy="1143000"/>
          </a:xfrm>
        </p:spPr>
        <p:txBody>
          <a:bodyPr/>
          <a:lstStyle/>
          <a:p>
            <a:r>
              <a:rPr lang="fr-FR" b="1" dirty="0" smtClean="0">
                <a:solidFill>
                  <a:srgbClr val="FF691F"/>
                </a:solidFill>
                <a:latin typeface="Roboto" panose="02000000000000000000" pitchFamily="2" charset="0"/>
                <a:ea typeface="Roboto" panose="02000000000000000000" pitchFamily="2" charset="0"/>
              </a:rPr>
              <a:t>I. B. Espace TSV</a:t>
            </a:r>
            <a:endParaRPr lang="fr-FR" b="1" dirty="0">
              <a:solidFill>
                <a:srgbClr val="FF691F"/>
              </a:solidFill>
              <a:latin typeface="Roboto" panose="02000000000000000000" pitchFamily="2" charset="0"/>
              <a:ea typeface="Roboto" panose="02000000000000000000" pitchFamily="2" charset="0"/>
            </a:endParaRP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6962" y="1822450"/>
            <a:ext cx="4410075"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467544" y="5590981"/>
            <a:ext cx="8424936" cy="923330"/>
          </a:xfrm>
          <a:prstGeom prst="rect">
            <a:avLst/>
          </a:prstGeom>
          <a:noFill/>
        </p:spPr>
        <p:txBody>
          <a:bodyPr wrap="square" rtlCol="0">
            <a:spAutoFit/>
          </a:bodyPr>
          <a:lstStyle/>
          <a:p>
            <a:pPr marL="285750" indent="-285750">
              <a:buFont typeface="Arial" panose="020B0604020202020204" pitchFamily="34" charset="0"/>
              <a:buChar char="•"/>
            </a:pPr>
            <a:r>
              <a:rPr lang="fr-FR" dirty="0" smtClean="0">
                <a:latin typeface="Roboto" panose="02000000000000000000" pitchFamily="2" charset="0"/>
                <a:ea typeface="Roboto" panose="02000000000000000000" pitchFamily="2" charset="0"/>
              </a:rPr>
              <a:t>Couleurs complémentaires : le mélange des deux donne du blanc</a:t>
            </a:r>
          </a:p>
          <a:p>
            <a:pPr marL="285750" indent="-285750">
              <a:buFont typeface="Arial" panose="020B0604020202020204" pitchFamily="34" charset="0"/>
              <a:buChar char="•"/>
            </a:pPr>
            <a:r>
              <a:rPr lang="fr-FR" dirty="0" smtClean="0">
                <a:latin typeface="Roboto" panose="02000000000000000000" pitchFamily="2" charset="0"/>
                <a:ea typeface="Roboto" panose="02000000000000000000" pitchFamily="2" charset="0"/>
              </a:rPr>
              <a:t>Roue des couleurs à la base du cône (</a:t>
            </a:r>
            <a:r>
              <a:rPr lang="fr-FR" dirty="0" err="1" smtClean="0">
                <a:latin typeface="Roboto" panose="02000000000000000000" pitchFamily="2" charset="0"/>
                <a:ea typeface="Roboto" panose="02000000000000000000" pitchFamily="2" charset="0"/>
              </a:rPr>
              <a:t>ie</a:t>
            </a:r>
            <a:r>
              <a:rPr lang="fr-FR" dirty="0" smtClean="0">
                <a:latin typeface="Roboto" panose="02000000000000000000" pitchFamily="2" charset="0"/>
                <a:ea typeface="Roboto" panose="02000000000000000000" pitchFamily="2" charset="0"/>
              </a:rPr>
              <a:t>. pour une valeur maximale)</a:t>
            </a:r>
          </a:p>
          <a:p>
            <a:pPr marL="285750" indent="-285750">
              <a:buFont typeface="Arial" panose="020B0604020202020204" pitchFamily="34" charset="0"/>
              <a:buChar char="•"/>
            </a:pPr>
            <a:r>
              <a:rPr lang="fr-FR" dirty="0" smtClean="0">
                <a:latin typeface="Roboto" panose="02000000000000000000" pitchFamily="2" charset="0"/>
                <a:ea typeface="Roboto" panose="02000000000000000000" pitchFamily="2" charset="0"/>
              </a:rPr>
              <a:t>Teinte indépendante de S et V qui évoluent ensemble</a:t>
            </a:r>
            <a:endParaRPr lang="fr-FR" dirty="0">
              <a:latin typeface="Roboto" panose="02000000000000000000" pitchFamily="2" charset="0"/>
              <a:ea typeface="Roboto" panose="02000000000000000000" pitchFamily="2" charset="0"/>
            </a:endParaRPr>
          </a:p>
        </p:txBody>
      </p:sp>
      <p:sp>
        <p:nvSpPr>
          <p:cNvPr id="3" name="Espace réservé du numéro de diapositive 2"/>
          <p:cNvSpPr>
            <a:spLocks noGrp="1"/>
          </p:cNvSpPr>
          <p:nvPr>
            <p:ph type="sldNum" sz="quarter" idx="12"/>
          </p:nvPr>
        </p:nvSpPr>
        <p:spPr/>
        <p:txBody>
          <a:bodyPr/>
          <a:lstStyle/>
          <a:p>
            <a:fld id="{39F23137-5467-4AE1-8588-6B21E76D46F7}" type="slidenum">
              <a:rPr lang="fr-FR" smtClean="0"/>
              <a:pPr/>
              <a:t>10</a:t>
            </a:fld>
            <a:endParaRPr lang="fr-FR"/>
          </a:p>
        </p:txBody>
      </p:sp>
      <p:sp>
        <p:nvSpPr>
          <p:cNvPr id="6" name="Rectangle 5"/>
          <p:cNvSpPr/>
          <p:nvPr/>
        </p:nvSpPr>
        <p:spPr>
          <a:xfrm>
            <a:off x="4499992" y="2708920"/>
            <a:ext cx="139076" cy="2232248"/>
          </a:xfrm>
          <a:prstGeom prst="rect">
            <a:avLst/>
          </a:prstGeom>
          <a:gradFill>
            <a:gsLst>
              <a:gs pos="100000">
                <a:schemeClr val="bg1"/>
              </a:gs>
              <a:gs pos="0">
                <a:schemeClr val="tx1"/>
              </a:gs>
              <a:gs pos="100000">
                <a:schemeClr val="accent1">
                  <a:tint val="23500"/>
                  <a:satMod val="16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avec flèche 7"/>
          <p:cNvCxnSpPr/>
          <p:nvPr/>
        </p:nvCxnSpPr>
        <p:spPr>
          <a:xfrm flipV="1">
            <a:off x="4959251" y="2852936"/>
            <a:ext cx="1917005" cy="20882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5746526" y="3789040"/>
            <a:ext cx="337642" cy="369332"/>
          </a:xfrm>
          <a:prstGeom prst="rect">
            <a:avLst/>
          </a:prstGeom>
          <a:solidFill>
            <a:schemeClr val="bg1"/>
          </a:solidFill>
        </p:spPr>
        <p:txBody>
          <a:bodyPr wrap="square" rtlCol="0">
            <a:spAutoFit/>
          </a:bodyPr>
          <a:lstStyle/>
          <a:p>
            <a:r>
              <a:rPr lang="fr-FR" dirty="0" smtClean="0"/>
              <a:t>V</a:t>
            </a:r>
            <a:endParaRPr lang="fr-FR" dirty="0"/>
          </a:p>
        </p:txBody>
      </p:sp>
      <p:pic>
        <p:nvPicPr>
          <p:cNvPr id="7" name="Diapo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7584" y="548680"/>
            <a:ext cx="609600" cy="609600"/>
          </a:xfrm>
          <a:prstGeom prst="rect">
            <a:avLst/>
          </a:prstGeom>
        </p:spPr>
      </p:pic>
    </p:spTree>
    <p:extLst>
      <p:ext uri="{BB962C8B-B14F-4D97-AF65-F5344CB8AC3E}">
        <p14:creationId xmlns:p14="http://schemas.microsoft.com/office/powerpoint/2010/main" val="6063522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93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marL="571500" indent="-571500">
              <a:buFont typeface="+mj-lt"/>
              <a:buAutoNum type="romanUcPeriod"/>
            </a:pPr>
            <a:r>
              <a:rPr lang="fr-FR" dirty="0">
                <a:latin typeface="Sriracha" panose="00000500000000000000" pitchFamily="2" charset="-34"/>
                <a:cs typeface="Sriracha" panose="00000500000000000000" pitchFamily="2" charset="-34"/>
              </a:rPr>
              <a:t>Les espaces de couleurs</a:t>
            </a:r>
          </a:p>
          <a:p>
            <a:pPr marL="971550" lvl="1" indent="-571500">
              <a:buFont typeface="+mj-lt"/>
              <a:buAutoNum type="alphaUcPeriod"/>
            </a:pPr>
            <a:r>
              <a:rPr lang="fr-FR" dirty="0">
                <a:solidFill>
                  <a:srgbClr val="FF691F"/>
                </a:solidFill>
                <a:latin typeface="Roboto" panose="02000000000000000000" pitchFamily="2" charset="0"/>
                <a:ea typeface="Roboto" panose="02000000000000000000" pitchFamily="2" charset="0"/>
              </a:rPr>
              <a:t>Espace RVB</a:t>
            </a:r>
          </a:p>
          <a:p>
            <a:pPr marL="971550" lvl="1" indent="-571500">
              <a:buFont typeface="+mj-lt"/>
              <a:buAutoNum type="alphaUcPeriod"/>
            </a:pPr>
            <a:r>
              <a:rPr lang="fr-FR" dirty="0">
                <a:solidFill>
                  <a:srgbClr val="FF691F"/>
                </a:solidFill>
                <a:latin typeface="Roboto" panose="02000000000000000000" pitchFamily="2" charset="0"/>
                <a:ea typeface="Roboto" panose="02000000000000000000" pitchFamily="2" charset="0"/>
              </a:rPr>
              <a:t>Espace </a:t>
            </a:r>
            <a:r>
              <a:rPr lang="fr-FR" dirty="0" smtClean="0">
                <a:solidFill>
                  <a:srgbClr val="FF691F"/>
                </a:solidFill>
                <a:latin typeface="Roboto" panose="02000000000000000000" pitchFamily="2" charset="0"/>
                <a:ea typeface="Roboto" panose="02000000000000000000" pitchFamily="2" charset="0"/>
              </a:rPr>
              <a:t>TSV</a:t>
            </a:r>
          </a:p>
          <a:p>
            <a:pPr marL="971550" lvl="1" indent="-571500">
              <a:buFont typeface="+mj-lt"/>
              <a:buAutoNum type="alphaUcPeriod"/>
            </a:pPr>
            <a:r>
              <a:rPr lang="fr-FR" dirty="0" smtClean="0">
                <a:solidFill>
                  <a:srgbClr val="FF691F"/>
                </a:solidFill>
                <a:latin typeface="Roboto" panose="02000000000000000000" pitchFamily="2" charset="0"/>
                <a:ea typeface="Roboto" panose="02000000000000000000" pitchFamily="2" charset="0"/>
              </a:rPr>
              <a:t>Espace TSL</a:t>
            </a:r>
            <a:endParaRPr lang="fr-FR" dirty="0">
              <a:solidFill>
                <a:srgbClr val="FF691F"/>
              </a:solidFill>
              <a:latin typeface="Roboto" panose="02000000000000000000" pitchFamily="2" charset="0"/>
              <a:ea typeface="Roboto" panose="02000000000000000000" pitchFamily="2" charset="0"/>
            </a:endParaRPr>
          </a:p>
        </p:txBody>
      </p:sp>
      <p:sp>
        <p:nvSpPr>
          <p:cNvPr id="2" name="Espace réservé du numéro de diapositive 1"/>
          <p:cNvSpPr>
            <a:spLocks noGrp="1"/>
          </p:cNvSpPr>
          <p:nvPr>
            <p:ph type="sldNum" sz="quarter" idx="12"/>
          </p:nvPr>
        </p:nvSpPr>
        <p:spPr/>
        <p:txBody>
          <a:bodyPr/>
          <a:lstStyle/>
          <a:p>
            <a:fld id="{39F23137-5467-4AE1-8588-6B21E76D46F7}" type="slidenum">
              <a:rPr lang="fr-FR" smtClean="0"/>
              <a:pPr/>
              <a:t>11</a:t>
            </a:fld>
            <a:endParaRPr lang="fr-FR"/>
          </a:p>
        </p:txBody>
      </p:sp>
    </p:spTree>
    <p:extLst>
      <p:ext uri="{BB962C8B-B14F-4D97-AF65-F5344CB8AC3E}">
        <p14:creationId xmlns:p14="http://schemas.microsoft.com/office/powerpoint/2010/main" val="40606451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solidFill>
                  <a:srgbClr val="FF691F"/>
                </a:solidFill>
                <a:latin typeface="Roboto" panose="02000000000000000000" pitchFamily="2" charset="0"/>
                <a:ea typeface="Roboto" panose="02000000000000000000" pitchFamily="2" charset="0"/>
              </a:rPr>
              <a:t>I. B. Espace TSL</a:t>
            </a:r>
            <a:endParaRPr lang="fr-FR" b="1" dirty="0">
              <a:solidFill>
                <a:srgbClr val="FF691F"/>
              </a:solidFill>
              <a:latin typeface="Roboto" panose="02000000000000000000" pitchFamily="2" charset="0"/>
              <a:ea typeface="Roboto" panose="02000000000000000000" pitchFamily="2" charset="0"/>
            </a:endParaRPr>
          </a:p>
        </p:txBody>
      </p:sp>
      <p:sp>
        <p:nvSpPr>
          <p:cNvPr id="3" name="Espace réservé du contenu 2"/>
          <p:cNvSpPr>
            <a:spLocks noGrp="1"/>
          </p:cNvSpPr>
          <p:nvPr>
            <p:ph idx="1"/>
          </p:nvPr>
        </p:nvSpPr>
        <p:spPr>
          <a:xfrm>
            <a:off x="457200" y="1600201"/>
            <a:ext cx="8435280" cy="2116832"/>
          </a:xfrm>
        </p:spPr>
        <p:txBody>
          <a:bodyPr>
            <a:normAutofit fontScale="92500" lnSpcReduction="20000"/>
          </a:bodyPr>
          <a:lstStyle/>
          <a:p>
            <a:r>
              <a:rPr lang="fr-FR" b="1" dirty="0" smtClean="0">
                <a:latin typeface="Roboto" panose="02000000000000000000" pitchFamily="2" charset="0"/>
                <a:ea typeface="Roboto" panose="02000000000000000000" pitchFamily="2" charset="0"/>
              </a:rPr>
              <a:t>Espace TSL : </a:t>
            </a:r>
            <a:r>
              <a:rPr lang="fr-FR" dirty="0" smtClean="0">
                <a:latin typeface="Roboto" panose="02000000000000000000" pitchFamily="2" charset="0"/>
                <a:ea typeface="Roboto" panose="02000000000000000000" pitchFamily="2" charset="0"/>
              </a:rPr>
              <a:t>la valeur du TSV devient la luminance, grandeur dépendant de l’éclairement =&gt; plus adapté en </a:t>
            </a:r>
            <a:r>
              <a:rPr lang="fr-FR" b="1" dirty="0" smtClean="0">
                <a:latin typeface="Roboto" panose="02000000000000000000" pitchFamily="2" charset="0"/>
                <a:ea typeface="Roboto" panose="02000000000000000000" pitchFamily="2" charset="0"/>
              </a:rPr>
              <a:t>synthèse soustractive</a:t>
            </a:r>
          </a:p>
          <a:p>
            <a:r>
              <a:rPr lang="fr-FR" dirty="0">
                <a:latin typeface="Roboto" panose="02000000000000000000" pitchFamily="2" charset="0"/>
                <a:ea typeface="Roboto" panose="02000000000000000000" pitchFamily="2" charset="0"/>
              </a:rPr>
              <a:t>Couleur = 3 caractéristiques </a:t>
            </a:r>
            <a:r>
              <a:rPr lang="fr-FR" dirty="0" smtClean="0">
                <a:latin typeface="Roboto" panose="02000000000000000000" pitchFamily="2" charset="0"/>
                <a:ea typeface="Roboto" panose="02000000000000000000" pitchFamily="2" charset="0"/>
              </a:rPr>
              <a:t>:</a:t>
            </a:r>
            <a:endParaRPr lang="fr-FR" b="1" dirty="0">
              <a:latin typeface="Roboto" panose="02000000000000000000" pitchFamily="2" charset="0"/>
              <a:ea typeface="Roboto" panose="02000000000000000000" pitchFamily="2" charset="0"/>
            </a:endParaRPr>
          </a:p>
        </p:txBody>
      </p:sp>
      <p:sp>
        <p:nvSpPr>
          <p:cNvPr id="4" name="ZoneTexte 3"/>
          <p:cNvSpPr txBox="1"/>
          <p:nvPr/>
        </p:nvSpPr>
        <p:spPr>
          <a:xfrm>
            <a:off x="911279" y="3708321"/>
            <a:ext cx="2808312" cy="523220"/>
          </a:xfrm>
          <a:prstGeom prst="rect">
            <a:avLst/>
          </a:prstGeom>
          <a:noFill/>
        </p:spPr>
        <p:txBody>
          <a:bodyPr wrap="square" rtlCol="0">
            <a:spAutoFit/>
          </a:bodyPr>
          <a:lstStyle/>
          <a:p>
            <a:r>
              <a:rPr lang="fr-FR" sz="2800" b="1" dirty="0" smtClean="0">
                <a:solidFill>
                  <a:srgbClr val="FF691F"/>
                </a:solidFill>
                <a:latin typeface="Roboto" panose="02000000000000000000" pitchFamily="2" charset="0"/>
                <a:ea typeface="Roboto" panose="02000000000000000000" pitchFamily="2" charset="0"/>
              </a:rPr>
              <a:t>- Teinte, T :</a:t>
            </a:r>
          </a:p>
        </p:txBody>
      </p:sp>
      <p:sp>
        <p:nvSpPr>
          <p:cNvPr id="5" name="ZoneTexte 4"/>
          <p:cNvSpPr txBox="1"/>
          <p:nvPr/>
        </p:nvSpPr>
        <p:spPr>
          <a:xfrm>
            <a:off x="911279" y="4457576"/>
            <a:ext cx="4776844" cy="523220"/>
          </a:xfrm>
          <a:prstGeom prst="rect">
            <a:avLst/>
          </a:prstGeom>
          <a:noFill/>
        </p:spPr>
        <p:txBody>
          <a:bodyPr wrap="square" rtlCol="0">
            <a:spAutoFit/>
          </a:bodyPr>
          <a:lstStyle/>
          <a:p>
            <a:r>
              <a:rPr lang="fr-FR" sz="2800" b="1" dirty="0" smtClean="0">
                <a:solidFill>
                  <a:srgbClr val="FF691F"/>
                </a:solidFill>
                <a:latin typeface="Roboto" panose="02000000000000000000" pitchFamily="2" charset="0"/>
                <a:ea typeface="Roboto" panose="02000000000000000000" pitchFamily="2" charset="0"/>
              </a:rPr>
              <a:t>- Saturation (ou pureté), S : </a:t>
            </a:r>
          </a:p>
        </p:txBody>
      </p:sp>
      <p:sp>
        <p:nvSpPr>
          <p:cNvPr id="6" name="ZoneTexte 5"/>
          <p:cNvSpPr txBox="1"/>
          <p:nvPr/>
        </p:nvSpPr>
        <p:spPr>
          <a:xfrm>
            <a:off x="899591" y="5220489"/>
            <a:ext cx="2819999" cy="523220"/>
          </a:xfrm>
          <a:prstGeom prst="rect">
            <a:avLst/>
          </a:prstGeom>
          <a:noFill/>
        </p:spPr>
        <p:txBody>
          <a:bodyPr wrap="square" rtlCol="0">
            <a:spAutoFit/>
          </a:bodyPr>
          <a:lstStyle/>
          <a:p>
            <a:r>
              <a:rPr lang="fr-FR" sz="2800" b="1" dirty="0" smtClean="0">
                <a:solidFill>
                  <a:srgbClr val="FF691F"/>
                </a:solidFill>
              </a:rPr>
              <a:t>- Luminance, L : </a:t>
            </a:r>
          </a:p>
        </p:txBody>
      </p:sp>
      <p:sp>
        <p:nvSpPr>
          <p:cNvPr id="7" name="Accolade ouvrante 6"/>
          <p:cNvSpPr/>
          <p:nvPr/>
        </p:nvSpPr>
        <p:spPr>
          <a:xfrm rot="10800000">
            <a:off x="5508104" y="3708321"/>
            <a:ext cx="360040" cy="133403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8" name="ZoneTexte 7"/>
          <p:cNvSpPr txBox="1"/>
          <p:nvPr/>
        </p:nvSpPr>
        <p:spPr>
          <a:xfrm>
            <a:off x="5868144" y="3794264"/>
            <a:ext cx="3384376" cy="1631216"/>
          </a:xfrm>
          <a:prstGeom prst="rect">
            <a:avLst/>
          </a:prstGeom>
          <a:noFill/>
        </p:spPr>
        <p:txBody>
          <a:bodyPr wrap="square" rtlCol="0">
            <a:spAutoFit/>
          </a:bodyPr>
          <a:lstStyle/>
          <a:p>
            <a:pPr marL="457200" indent="-457200">
              <a:buFont typeface="Wingdings" panose="05000000000000000000" pitchFamily="2" charset="2"/>
              <a:buChar char="Ø"/>
            </a:pPr>
            <a:r>
              <a:rPr lang="fr-FR" sz="2000" dirty="0" smtClean="0">
                <a:latin typeface="Roboto" panose="02000000000000000000" pitchFamily="2" charset="0"/>
                <a:ea typeface="Roboto" panose="02000000000000000000" pitchFamily="2" charset="0"/>
              </a:rPr>
              <a:t> Indépendantes de L</a:t>
            </a:r>
          </a:p>
          <a:p>
            <a:pPr marL="457200" indent="-457200">
              <a:buFont typeface="Wingdings" panose="05000000000000000000" pitchFamily="2" charset="2"/>
              <a:buChar char="Ø"/>
            </a:pPr>
            <a:r>
              <a:rPr lang="fr-FR" sz="2000" dirty="0" smtClean="0">
                <a:latin typeface="Roboto" panose="02000000000000000000" pitchFamily="2" charset="0"/>
                <a:ea typeface="Roboto" panose="02000000000000000000" pitchFamily="2" charset="0"/>
              </a:rPr>
              <a:t> Appartiennent au même plan</a:t>
            </a:r>
          </a:p>
          <a:p>
            <a:pPr marL="457200" indent="-457200">
              <a:buFont typeface="Wingdings" panose="05000000000000000000" pitchFamily="2" charset="2"/>
              <a:buChar char="Ø"/>
            </a:pPr>
            <a:r>
              <a:rPr lang="fr-FR" sz="2000" dirty="0" smtClean="0">
                <a:latin typeface="Roboto" panose="02000000000000000000" pitchFamily="2" charset="0"/>
                <a:ea typeface="Roboto" panose="02000000000000000000" pitchFamily="2" charset="0"/>
              </a:rPr>
              <a:t>Définissent la chrominance</a:t>
            </a:r>
            <a:endParaRPr lang="fr-FR" sz="2000" dirty="0">
              <a:latin typeface="Roboto" panose="02000000000000000000" pitchFamily="2" charset="0"/>
              <a:ea typeface="Roboto" panose="02000000000000000000" pitchFamily="2" charset="0"/>
            </a:endParaRPr>
          </a:p>
        </p:txBody>
      </p:sp>
      <p:sp>
        <p:nvSpPr>
          <p:cNvPr id="9" name="ZoneTexte 8"/>
          <p:cNvSpPr txBox="1"/>
          <p:nvPr/>
        </p:nvSpPr>
        <p:spPr>
          <a:xfrm>
            <a:off x="3707904" y="5301208"/>
            <a:ext cx="3384376" cy="1015663"/>
          </a:xfrm>
          <a:prstGeom prst="rect">
            <a:avLst/>
          </a:prstGeom>
          <a:noFill/>
        </p:spPr>
        <p:txBody>
          <a:bodyPr wrap="square" rtlCol="0">
            <a:spAutoFit/>
          </a:bodyPr>
          <a:lstStyle/>
          <a:p>
            <a:pPr marL="457200" indent="-457200">
              <a:buFont typeface="Wingdings" panose="05000000000000000000" pitchFamily="2" charset="2"/>
              <a:buChar char="Ø"/>
            </a:pPr>
            <a:r>
              <a:rPr lang="fr-FR" sz="2000" dirty="0" smtClean="0">
                <a:latin typeface="Roboto" panose="02000000000000000000" pitchFamily="2" charset="0"/>
                <a:ea typeface="Roboto" panose="02000000000000000000" pitchFamily="2" charset="0"/>
              </a:rPr>
              <a:t>0 ≤ L ≤ 1</a:t>
            </a:r>
          </a:p>
          <a:p>
            <a:pPr marL="457200" indent="-457200">
              <a:buFont typeface="Wingdings" panose="05000000000000000000" pitchFamily="2" charset="2"/>
              <a:buChar char="Ø"/>
            </a:pPr>
            <a:r>
              <a:rPr lang="fr-FR" sz="2000" dirty="0" smtClean="0">
                <a:latin typeface="Roboto" panose="02000000000000000000" pitchFamily="2" charset="0"/>
                <a:ea typeface="Roboto" panose="02000000000000000000" pitchFamily="2" charset="0"/>
              </a:rPr>
              <a:t>L = 0 -&gt; noir</a:t>
            </a:r>
          </a:p>
          <a:p>
            <a:pPr marL="457200" indent="-457200">
              <a:buFont typeface="Wingdings" panose="05000000000000000000" pitchFamily="2" charset="2"/>
              <a:buChar char="Ø"/>
            </a:pPr>
            <a:r>
              <a:rPr lang="fr-FR" sz="2000" dirty="0" smtClean="0">
                <a:latin typeface="Roboto" panose="02000000000000000000" pitchFamily="2" charset="0"/>
                <a:ea typeface="Roboto" panose="02000000000000000000" pitchFamily="2" charset="0"/>
              </a:rPr>
              <a:t>L = 1 </a:t>
            </a:r>
            <a:r>
              <a:rPr lang="fr-FR" sz="2000" dirty="0">
                <a:latin typeface="Roboto" panose="02000000000000000000" pitchFamily="2" charset="0"/>
                <a:ea typeface="Roboto" panose="02000000000000000000" pitchFamily="2" charset="0"/>
              </a:rPr>
              <a:t>-</a:t>
            </a:r>
            <a:r>
              <a:rPr lang="fr-FR" sz="2000" dirty="0" smtClean="0">
                <a:latin typeface="Roboto" panose="02000000000000000000" pitchFamily="2" charset="0"/>
                <a:ea typeface="Roboto" panose="02000000000000000000" pitchFamily="2" charset="0"/>
              </a:rPr>
              <a:t>&gt; blanc</a:t>
            </a:r>
            <a:endParaRPr lang="fr-FR" sz="2000" dirty="0">
              <a:latin typeface="Roboto" panose="02000000000000000000" pitchFamily="2" charset="0"/>
              <a:ea typeface="Roboto" panose="02000000000000000000" pitchFamily="2" charset="0"/>
            </a:endParaRPr>
          </a:p>
        </p:txBody>
      </p:sp>
      <p:sp>
        <p:nvSpPr>
          <p:cNvPr id="11" name="Espace réservé du numéro de diapositive 10"/>
          <p:cNvSpPr>
            <a:spLocks noGrp="1"/>
          </p:cNvSpPr>
          <p:nvPr>
            <p:ph type="sldNum" sz="quarter" idx="12"/>
          </p:nvPr>
        </p:nvSpPr>
        <p:spPr/>
        <p:txBody>
          <a:bodyPr/>
          <a:lstStyle/>
          <a:p>
            <a:fld id="{39F23137-5467-4AE1-8588-6B21E76D46F7}" type="slidenum">
              <a:rPr lang="fr-FR" smtClean="0"/>
              <a:pPr/>
              <a:t>12</a:t>
            </a:fld>
            <a:endParaRPr lang="fr-FR"/>
          </a:p>
        </p:txBody>
      </p:sp>
      <p:pic>
        <p:nvPicPr>
          <p:cNvPr id="10" name="Diapo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3774" y="476672"/>
            <a:ext cx="609600" cy="609600"/>
          </a:xfrm>
          <a:prstGeom prst="rect">
            <a:avLst/>
          </a:prstGeom>
        </p:spPr>
      </p:pic>
    </p:spTree>
    <p:extLst>
      <p:ext uri="{BB962C8B-B14F-4D97-AF65-F5344CB8AC3E}">
        <p14:creationId xmlns:p14="http://schemas.microsoft.com/office/powerpoint/2010/main" val="23684005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769"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solidFill>
                  <a:srgbClr val="FF691F"/>
                </a:solidFill>
                <a:latin typeface="Roboto" panose="02000000000000000000" pitchFamily="2" charset="0"/>
                <a:ea typeface="Roboto" panose="02000000000000000000" pitchFamily="2" charset="0"/>
              </a:rPr>
              <a:t>I. B. Espace TSL</a:t>
            </a:r>
            <a:endParaRPr lang="fr-FR" b="1" dirty="0">
              <a:solidFill>
                <a:srgbClr val="FF691F"/>
              </a:solidFill>
              <a:latin typeface="Roboto" panose="02000000000000000000" pitchFamily="2" charset="0"/>
              <a:ea typeface="Roboto" panose="02000000000000000000" pitchFamily="2" charset="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696" y="1700808"/>
            <a:ext cx="5210894" cy="3779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e 26"/>
          <p:cNvGrpSpPr/>
          <p:nvPr/>
        </p:nvGrpSpPr>
        <p:grpSpPr>
          <a:xfrm>
            <a:off x="6876256" y="2152616"/>
            <a:ext cx="2016224" cy="772328"/>
            <a:chOff x="6876256" y="2152616"/>
            <a:chExt cx="2016224" cy="772328"/>
          </a:xfrm>
        </p:grpSpPr>
        <p:cxnSp>
          <p:nvCxnSpPr>
            <p:cNvPr id="12" name="Connecteur droit avec flèche 11"/>
            <p:cNvCxnSpPr/>
            <p:nvPr/>
          </p:nvCxnSpPr>
          <p:spPr>
            <a:xfrm flipH="1">
              <a:off x="6876256" y="2348880"/>
              <a:ext cx="936104" cy="57606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7812360" y="2152616"/>
              <a:ext cx="1080120" cy="369332"/>
            </a:xfrm>
            <a:prstGeom prst="rect">
              <a:avLst/>
            </a:prstGeom>
            <a:noFill/>
          </p:spPr>
          <p:txBody>
            <a:bodyPr wrap="square" rtlCol="0">
              <a:spAutoFit/>
            </a:bodyPr>
            <a:lstStyle/>
            <a:p>
              <a:r>
                <a:rPr lang="fr-FR" dirty="0" smtClean="0">
                  <a:latin typeface="Roboto" panose="02000000000000000000" pitchFamily="2" charset="0"/>
                  <a:ea typeface="Roboto" panose="02000000000000000000" pitchFamily="2" charset="0"/>
                </a:rPr>
                <a:t>Axe L</a:t>
              </a:r>
              <a:endParaRPr lang="fr-FR" dirty="0">
                <a:latin typeface="Roboto" panose="02000000000000000000" pitchFamily="2" charset="0"/>
                <a:ea typeface="Roboto" panose="02000000000000000000" pitchFamily="2" charset="0"/>
              </a:endParaRPr>
            </a:p>
          </p:txBody>
        </p:sp>
      </p:grpSp>
      <p:grpSp>
        <p:nvGrpSpPr>
          <p:cNvPr id="25" name="Groupe 24"/>
          <p:cNvGrpSpPr/>
          <p:nvPr/>
        </p:nvGrpSpPr>
        <p:grpSpPr>
          <a:xfrm>
            <a:off x="4470903" y="1691516"/>
            <a:ext cx="2117321" cy="384811"/>
            <a:chOff x="4470903" y="1691516"/>
            <a:chExt cx="2117321" cy="384811"/>
          </a:xfrm>
        </p:grpSpPr>
        <p:cxnSp>
          <p:nvCxnSpPr>
            <p:cNvPr id="15" name="Connecteur droit avec flèche 14"/>
            <p:cNvCxnSpPr/>
            <p:nvPr/>
          </p:nvCxnSpPr>
          <p:spPr>
            <a:xfrm>
              <a:off x="4470903" y="2076327"/>
              <a:ext cx="2117321"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4989503" y="1691516"/>
              <a:ext cx="1080120" cy="369332"/>
            </a:xfrm>
            <a:prstGeom prst="rect">
              <a:avLst/>
            </a:prstGeom>
            <a:noFill/>
          </p:spPr>
          <p:txBody>
            <a:bodyPr wrap="square" rtlCol="0">
              <a:spAutoFit/>
            </a:bodyPr>
            <a:lstStyle/>
            <a:p>
              <a:r>
                <a:rPr lang="fr-FR" dirty="0" smtClean="0"/>
                <a:t>Teinte</a:t>
              </a:r>
              <a:endParaRPr lang="fr-FR" dirty="0"/>
            </a:p>
          </p:txBody>
        </p:sp>
      </p:grpSp>
      <p:grpSp>
        <p:nvGrpSpPr>
          <p:cNvPr id="26" name="Groupe 25"/>
          <p:cNvGrpSpPr/>
          <p:nvPr/>
        </p:nvGrpSpPr>
        <p:grpSpPr>
          <a:xfrm>
            <a:off x="4623304" y="2228727"/>
            <a:ext cx="1209591" cy="2064370"/>
            <a:chOff x="4623304" y="2228727"/>
            <a:chExt cx="1209591" cy="2064370"/>
          </a:xfrm>
        </p:grpSpPr>
        <p:sp>
          <p:nvSpPr>
            <p:cNvPr id="20" name="ZoneTexte 19"/>
            <p:cNvSpPr txBox="1"/>
            <p:nvPr/>
          </p:nvSpPr>
          <p:spPr>
            <a:xfrm>
              <a:off x="4623304" y="2926412"/>
              <a:ext cx="1209591" cy="369332"/>
            </a:xfrm>
            <a:prstGeom prst="rect">
              <a:avLst/>
            </a:prstGeom>
            <a:noFill/>
          </p:spPr>
          <p:txBody>
            <a:bodyPr wrap="square" rtlCol="0">
              <a:spAutoFit/>
            </a:bodyPr>
            <a:lstStyle/>
            <a:p>
              <a:r>
                <a:rPr lang="fr-FR" dirty="0" smtClean="0"/>
                <a:t>Saturation </a:t>
              </a:r>
              <a:endParaRPr lang="fr-FR" dirty="0"/>
            </a:p>
          </p:txBody>
        </p:sp>
        <p:cxnSp>
          <p:nvCxnSpPr>
            <p:cNvPr id="21" name="Connecteur droit avec flèche 20"/>
            <p:cNvCxnSpPr/>
            <p:nvPr/>
          </p:nvCxnSpPr>
          <p:spPr>
            <a:xfrm flipV="1">
              <a:off x="4623304" y="2228727"/>
              <a:ext cx="0" cy="206437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3" name="Ellipse 22"/>
          <p:cNvSpPr/>
          <p:nvPr/>
        </p:nvSpPr>
        <p:spPr>
          <a:xfrm>
            <a:off x="4989503" y="4111729"/>
            <a:ext cx="2016224" cy="1368151"/>
          </a:xfrm>
          <a:prstGeom prst="ellipse">
            <a:avLst/>
          </a:prstGeom>
          <a:noFill/>
          <a:ln w="38100">
            <a:solidFill>
              <a:srgbClr val="FF6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p:cNvSpPr txBox="1"/>
          <p:nvPr/>
        </p:nvSpPr>
        <p:spPr>
          <a:xfrm>
            <a:off x="827584" y="5805264"/>
            <a:ext cx="7524836" cy="369332"/>
          </a:xfrm>
          <a:prstGeom prst="rect">
            <a:avLst/>
          </a:prstGeom>
          <a:noFill/>
        </p:spPr>
        <p:txBody>
          <a:bodyPr wrap="square" rtlCol="0">
            <a:spAutoFit/>
          </a:bodyPr>
          <a:lstStyle/>
          <a:p>
            <a:pPr algn="ctr"/>
            <a:r>
              <a:rPr lang="fr-FR" dirty="0" smtClean="0">
                <a:latin typeface="Roboto" panose="02000000000000000000" pitchFamily="2" charset="0"/>
                <a:ea typeface="Roboto" panose="02000000000000000000" pitchFamily="2" charset="0"/>
              </a:rPr>
              <a:t>=&gt; T et S indépendantes de L</a:t>
            </a:r>
            <a:endParaRPr lang="fr-FR" dirty="0">
              <a:latin typeface="Roboto" panose="02000000000000000000" pitchFamily="2" charset="0"/>
              <a:ea typeface="Roboto" panose="02000000000000000000" pitchFamily="2" charset="0"/>
            </a:endParaRPr>
          </a:p>
        </p:txBody>
      </p:sp>
      <p:sp>
        <p:nvSpPr>
          <p:cNvPr id="3" name="Espace réservé du numéro de diapositive 2"/>
          <p:cNvSpPr>
            <a:spLocks noGrp="1"/>
          </p:cNvSpPr>
          <p:nvPr>
            <p:ph type="sldNum" sz="quarter" idx="12"/>
          </p:nvPr>
        </p:nvSpPr>
        <p:spPr/>
        <p:txBody>
          <a:bodyPr/>
          <a:lstStyle/>
          <a:p>
            <a:fld id="{39F23137-5467-4AE1-8588-6B21E76D46F7}" type="slidenum">
              <a:rPr lang="fr-FR" smtClean="0"/>
              <a:pPr/>
              <a:t>13</a:t>
            </a:fld>
            <a:endParaRPr lang="fr-FR"/>
          </a:p>
        </p:txBody>
      </p:sp>
      <p:pic>
        <p:nvPicPr>
          <p:cNvPr id="5" name="Diapo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7584" y="548680"/>
            <a:ext cx="609600" cy="609600"/>
          </a:xfrm>
          <a:prstGeom prst="rect">
            <a:avLst/>
          </a:prstGeom>
        </p:spPr>
      </p:pic>
    </p:spTree>
    <p:extLst>
      <p:ext uri="{BB962C8B-B14F-4D97-AF65-F5344CB8AC3E}">
        <p14:creationId xmlns:p14="http://schemas.microsoft.com/office/powerpoint/2010/main" val="23312013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38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solidFill>
                  <a:srgbClr val="FF691F"/>
                </a:solidFill>
                <a:latin typeface="Roboto" panose="02000000000000000000" pitchFamily="2" charset="0"/>
                <a:ea typeface="Roboto" panose="02000000000000000000" pitchFamily="2" charset="0"/>
              </a:rPr>
              <a:t>I. B. Espace TSL</a:t>
            </a:r>
            <a:endParaRPr lang="fr-FR" b="1" dirty="0">
              <a:solidFill>
                <a:srgbClr val="FF691F"/>
              </a:solidFill>
              <a:latin typeface="Roboto" panose="02000000000000000000" pitchFamily="2" charset="0"/>
              <a:ea typeface="Roboto" panose="02000000000000000000" pitchFamily="2" charset="0"/>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1646238"/>
            <a:ext cx="3345532" cy="4752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Connecteur droit avec flèche 3"/>
          <p:cNvCxnSpPr/>
          <p:nvPr/>
        </p:nvCxnSpPr>
        <p:spPr>
          <a:xfrm flipV="1">
            <a:off x="4554584" y="1433014"/>
            <a:ext cx="10714" cy="510974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ZoneTexte 4"/>
          <p:cNvSpPr txBox="1"/>
          <p:nvPr/>
        </p:nvSpPr>
        <p:spPr>
          <a:xfrm>
            <a:off x="4588582" y="1196752"/>
            <a:ext cx="271450" cy="369332"/>
          </a:xfrm>
          <a:prstGeom prst="rect">
            <a:avLst/>
          </a:prstGeom>
          <a:noFill/>
        </p:spPr>
        <p:txBody>
          <a:bodyPr wrap="square" rtlCol="0">
            <a:spAutoFit/>
          </a:bodyPr>
          <a:lstStyle/>
          <a:p>
            <a:r>
              <a:rPr lang="fr-FR" dirty="0" smtClean="0"/>
              <a:t>L</a:t>
            </a:r>
            <a:endParaRPr lang="fr-FR" dirty="0"/>
          </a:p>
        </p:txBody>
      </p:sp>
      <p:cxnSp>
        <p:nvCxnSpPr>
          <p:cNvPr id="17" name="Connecteur droit avec flèche 16"/>
          <p:cNvCxnSpPr/>
          <p:nvPr/>
        </p:nvCxnSpPr>
        <p:spPr>
          <a:xfrm>
            <a:off x="4588582" y="4022326"/>
            <a:ext cx="847514" cy="34277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ZoneTexte 21"/>
          <p:cNvSpPr txBox="1"/>
          <p:nvPr/>
        </p:nvSpPr>
        <p:spPr>
          <a:xfrm>
            <a:off x="4697011" y="4102237"/>
            <a:ext cx="271450" cy="369332"/>
          </a:xfrm>
          <a:prstGeom prst="rect">
            <a:avLst/>
          </a:prstGeom>
          <a:noFill/>
        </p:spPr>
        <p:txBody>
          <a:bodyPr wrap="square" rtlCol="0">
            <a:spAutoFit/>
          </a:bodyPr>
          <a:lstStyle/>
          <a:p>
            <a:r>
              <a:rPr lang="fr-FR" dirty="0" smtClean="0"/>
              <a:t>S</a:t>
            </a:r>
            <a:endParaRPr lang="fr-FR" dirty="0"/>
          </a:p>
        </p:txBody>
      </p:sp>
      <p:cxnSp>
        <p:nvCxnSpPr>
          <p:cNvPr id="10" name="Connecteur droit 9"/>
          <p:cNvCxnSpPr/>
          <p:nvPr/>
        </p:nvCxnSpPr>
        <p:spPr>
          <a:xfrm flipV="1">
            <a:off x="4559941" y="3789040"/>
            <a:ext cx="876155" cy="198847"/>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 name="Arc 10"/>
          <p:cNvSpPr/>
          <p:nvPr/>
        </p:nvSpPr>
        <p:spPr>
          <a:xfrm>
            <a:off x="4968461" y="3888462"/>
            <a:ext cx="179603" cy="692666"/>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5" name="ZoneTexte 24"/>
          <p:cNvSpPr txBox="1"/>
          <p:nvPr/>
        </p:nvSpPr>
        <p:spPr>
          <a:xfrm>
            <a:off x="5178970" y="3865463"/>
            <a:ext cx="271450" cy="369332"/>
          </a:xfrm>
          <a:prstGeom prst="rect">
            <a:avLst/>
          </a:prstGeom>
          <a:noFill/>
        </p:spPr>
        <p:txBody>
          <a:bodyPr wrap="square" rtlCol="0">
            <a:spAutoFit/>
          </a:bodyPr>
          <a:lstStyle/>
          <a:p>
            <a:r>
              <a:rPr lang="fr-FR" dirty="0" smtClean="0"/>
              <a:t>T</a:t>
            </a:r>
            <a:endParaRPr lang="fr-FR" dirty="0"/>
          </a:p>
        </p:txBody>
      </p:sp>
      <p:sp>
        <p:nvSpPr>
          <p:cNvPr id="14" name="ZoneTexte 13"/>
          <p:cNvSpPr txBox="1"/>
          <p:nvPr/>
        </p:nvSpPr>
        <p:spPr>
          <a:xfrm>
            <a:off x="6516216" y="1646238"/>
            <a:ext cx="2304256" cy="1200329"/>
          </a:xfrm>
          <a:prstGeom prst="rect">
            <a:avLst/>
          </a:prstGeom>
          <a:noFill/>
        </p:spPr>
        <p:txBody>
          <a:bodyPr wrap="square" rtlCol="0">
            <a:spAutoFit/>
          </a:bodyPr>
          <a:lstStyle/>
          <a:p>
            <a:r>
              <a:rPr lang="fr-FR" dirty="0" smtClean="0">
                <a:latin typeface="Roboto" panose="02000000000000000000" pitchFamily="2" charset="0"/>
                <a:ea typeface="Roboto" panose="02000000000000000000" pitchFamily="2" charset="0"/>
              </a:rPr>
              <a:t>=&gt; Roue chromatique au milieu du double cône, pour L = 0,5</a:t>
            </a:r>
            <a:endParaRPr lang="fr-FR" dirty="0">
              <a:latin typeface="Roboto" panose="02000000000000000000" pitchFamily="2" charset="0"/>
              <a:ea typeface="Roboto" panose="02000000000000000000" pitchFamily="2" charset="0"/>
            </a:endParaRPr>
          </a:p>
        </p:txBody>
      </p:sp>
      <p:sp>
        <p:nvSpPr>
          <p:cNvPr id="26" name="ZoneTexte 25"/>
          <p:cNvSpPr txBox="1"/>
          <p:nvPr/>
        </p:nvSpPr>
        <p:spPr>
          <a:xfrm>
            <a:off x="6530506" y="3548239"/>
            <a:ext cx="2304256" cy="1477328"/>
          </a:xfrm>
          <a:prstGeom prst="rect">
            <a:avLst/>
          </a:prstGeom>
          <a:noFill/>
        </p:spPr>
        <p:txBody>
          <a:bodyPr wrap="square" rtlCol="0">
            <a:spAutoFit/>
          </a:bodyPr>
          <a:lstStyle/>
          <a:p>
            <a:r>
              <a:rPr lang="fr-FR" dirty="0" smtClean="0">
                <a:latin typeface="Roboto" panose="02000000000000000000" pitchFamily="2" charset="0"/>
                <a:ea typeface="Roboto" panose="02000000000000000000" pitchFamily="2" charset="0"/>
              </a:rPr>
              <a:t>=&gt; 2 couleurs complémentaires sur la roue chromatique donne du gris…</a:t>
            </a:r>
            <a:endParaRPr lang="fr-FR" dirty="0">
              <a:latin typeface="Roboto" panose="02000000000000000000" pitchFamily="2" charset="0"/>
              <a:ea typeface="Roboto" panose="02000000000000000000" pitchFamily="2" charset="0"/>
            </a:endParaRPr>
          </a:p>
        </p:txBody>
      </p:sp>
      <p:sp>
        <p:nvSpPr>
          <p:cNvPr id="3" name="Espace réservé du numéro de diapositive 2"/>
          <p:cNvSpPr>
            <a:spLocks noGrp="1"/>
          </p:cNvSpPr>
          <p:nvPr>
            <p:ph type="sldNum" sz="quarter" idx="12"/>
          </p:nvPr>
        </p:nvSpPr>
        <p:spPr/>
        <p:txBody>
          <a:bodyPr/>
          <a:lstStyle/>
          <a:p>
            <a:fld id="{39F23137-5467-4AE1-8588-6B21E76D46F7}" type="slidenum">
              <a:rPr lang="fr-FR" smtClean="0"/>
              <a:pPr/>
              <a:t>14</a:t>
            </a:fld>
            <a:endParaRPr lang="fr-FR"/>
          </a:p>
        </p:txBody>
      </p:sp>
      <p:pic>
        <p:nvPicPr>
          <p:cNvPr id="7" name="Diapo1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7584" y="587152"/>
            <a:ext cx="609600" cy="609600"/>
          </a:xfrm>
          <a:prstGeom prst="rect">
            <a:avLst/>
          </a:prstGeom>
        </p:spPr>
      </p:pic>
    </p:spTree>
    <p:extLst>
      <p:ext uri="{BB962C8B-B14F-4D97-AF65-F5344CB8AC3E}">
        <p14:creationId xmlns:p14="http://schemas.microsoft.com/office/powerpoint/2010/main" val="9157621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7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marL="571500" indent="-571500">
              <a:buFont typeface="+mj-lt"/>
              <a:buAutoNum type="romanUcPeriod"/>
            </a:pPr>
            <a:r>
              <a:rPr lang="fr-FR" dirty="0">
                <a:latin typeface="Sriracha" panose="00000500000000000000" pitchFamily="2" charset="-34"/>
                <a:cs typeface="Sriracha" panose="00000500000000000000" pitchFamily="2" charset="-34"/>
              </a:rPr>
              <a:t>Les espaces de couleurs</a:t>
            </a:r>
          </a:p>
          <a:p>
            <a:pPr marL="971550" lvl="1" indent="-571500">
              <a:buFont typeface="+mj-lt"/>
              <a:buAutoNum type="alphaUcPeriod"/>
            </a:pPr>
            <a:r>
              <a:rPr lang="fr-FR" dirty="0">
                <a:solidFill>
                  <a:srgbClr val="FF691F"/>
                </a:solidFill>
              </a:rPr>
              <a:t>Espace RVB</a:t>
            </a:r>
          </a:p>
          <a:p>
            <a:pPr marL="971550" lvl="1" indent="-571500">
              <a:buFont typeface="+mj-lt"/>
              <a:buAutoNum type="alphaUcPeriod"/>
            </a:pPr>
            <a:r>
              <a:rPr lang="fr-FR" dirty="0">
                <a:solidFill>
                  <a:srgbClr val="FF691F"/>
                </a:solidFill>
              </a:rPr>
              <a:t>Espace TSV</a:t>
            </a:r>
          </a:p>
          <a:p>
            <a:pPr marL="971550" lvl="1" indent="-571500">
              <a:buFont typeface="+mj-lt"/>
              <a:buAutoNum type="alphaUcPeriod"/>
            </a:pPr>
            <a:r>
              <a:rPr lang="fr-FR" dirty="0">
                <a:solidFill>
                  <a:srgbClr val="FF691F"/>
                </a:solidFill>
              </a:rPr>
              <a:t>Espace </a:t>
            </a:r>
            <a:r>
              <a:rPr lang="fr-FR" dirty="0" smtClean="0">
                <a:solidFill>
                  <a:srgbClr val="FF691F"/>
                </a:solidFill>
              </a:rPr>
              <a:t>TSL</a:t>
            </a:r>
          </a:p>
          <a:p>
            <a:pPr marL="971550" lvl="1" indent="-571500">
              <a:buFont typeface="+mj-lt"/>
              <a:buAutoNum type="alphaUcPeriod"/>
            </a:pPr>
            <a:r>
              <a:rPr lang="fr-FR" dirty="0" smtClean="0">
                <a:solidFill>
                  <a:srgbClr val="FF691F"/>
                </a:solidFill>
              </a:rPr>
              <a:t>Espace L*a*b*</a:t>
            </a:r>
            <a:endParaRPr lang="fr-FR" dirty="0">
              <a:solidFill>
                <a:srgbClr val="FF691F"/>
              </a:solidFill>
            </a:endParaRPr>
          </a:p>
        </p:txBody>
      </p:sp>
      <p:sp>
        <p:nvSpPr>
          <p:cNvPr id="2" name="Espace réservé du numéro de diapositive 1"/>
          <p:cNvSpPr>
            <a:spLocks noGrp="1"/>
          </p:cNvSpPr>
          <p:nvPr>
            <p:ph type="sldNum" sz="quarter" idx="12"/>
          </p:nvPr>
        </p:nvSpPr>
        <p:spPr/>
        <p:txBody>
          <a:bodyPr/>
          <a:lstStyle/>
          <a:p>
            <a:fld id="{39F23137-5467-4AE1-8588-6B21E76D46F7}" type="slidenum">
              <a:rPr lang="fr-FR" smtClean="0"/>
              <a:pPr/>
              <a:t>15</a:t>
            </a:fld>
            <a:endParaRPr lang="fr-FR"/>
          </a:p>
        </p:txBody>
      </p:sp>
    </p:spTree>
    <p:extLst>
      <p:ext uri="{BB962C8B-B14F-4D97-AF65-F5344CB8AC3E}">
        <p14:creationId xmlns:p14="http://schemas.microsoft.com/office/powerpoint/2010/main" val="4419716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b="1" dirty="0" smtClean="0">
                <a:solidFill>
                  <a:srgbClr val="FF691F"/>
                </a:solidFill>
                <a:latin typeface="Roboto" panose="02000000000000000000" pitchFamily="2" charset="0"/>
                <a:ea typeface="Roboto" panose="02000000000000000000" pitchFamily="2" charset="0"/>
              </a:rPr>
              <a:t>I. D. Espace L*a*b*</a:t>
            </a:r>
            <a:endParaRPr lang="fr-FR" b="1" dirty="0">
              <a:solidFill>
                <a:srgbClr val="FF691F"/>
              </a:solidFill>
              <a:latin typeface="Roboto" panose="02000000000000000000" pitchFamily="2" charset="0"/>
              <a:ea typeface="Roboto" panose="02000000000000000000" pitchFamily="2" charset="0"/>
            </a:endParaRPr>
          </a:p>
        </p:txBody>
      </p:sp>
      <p:sp>
        <p:nvSpPr>
          <p:cNvPr id="6" name="Espace réservé du contenu 5"/>
          <p:cNvSpPr>
            <a:spLocks noGrp="1"/>
          </p:cNvSpPr>
          <p:nvPr>
            <p:ph idx="1"/>
          </p:nvPr>
        </p:nvSpPr>
        <p:spPr>
          <a:xfrm>
            <a:off x="457200" y="1600201"/>
            <a:ext cx="8229600" cy="2692896"/>
          </a:xfrm>
        </p:spPr>
        <p:txBody>
          <a:bodyPr>
            <a:normAutofit fontScale="92500"/>
          </a:bodyPr>
          <a:lstStyle/>
          <a:p>
            <a:r>
              <a:rPr lang="fr-FR" dirty="0" smtClean="0">
                <a:latin typeface="Roboto" panose="02000000000000000000" pitchFamily="2" charset="0"/>
                <a:ea typeface="Roboto" panose="02000000000000000000" pitchFamily="2" charset="0"/>
              </a:rPr>
              <a:t>Espace L*a*b* : modélise bien la vision humaine avec la </a:t>
            </a:r>
            <a:r>
              <a:rPr lang="fr-FR" b="1" dirty="0" smtClean="0">
                <a:latin typeface="Roboto" panose="02000000000000000000" pitchFamily="2" charset="0"/>
                <a:ea typeface="Roboto" panose="02000000000000000000" pitchFamily="2" charset="0"/>
              </a:rPr>
              <a:t>clarté</a:t>
            </a:r>
            <a:r>
              <a:rPr lang="fr-FR" dirty="0" smtClean="0">
                <a:latin typeface="Roboto" panose="02000000000000000000" pitchFamily="2" charset="0"/>
                <a:ea typeface="Roboto" panose="02000000000000000000" pitchFamily="2" charset="0"/>
              </a:rPr>
              <a:t> L* et 2 paramètres de chrominance, a* et b* =&gt; 3 axes orthogonaux</a:t>
            </a:r>
          </a:p>
          <a:p>
            <a:r>
              <a:rPr lang="fr-FR" dirty="0" smtClean="0">
                <a:latin typeface="Roboto" panose="02000000000000000000" pitchFamily="2" charset="0"/>
                <a:ea typeface="Roboto" panose="02000000000000000000" pitchFamily="2" charset="0"/>
              </a:rPr>
              <a:t>Fondé sur le principe de fonctionnement du cerveau qui oppose : </a:t>
            </a:r>
            <a:endParaRPr lang="fr-FR" dirty="0">
              <a:latin typeface="Roboto" panose="02000000000000000000" pitchFamily="2" charset="0"/>
              <a:ea typeface="Roboto" panose="02000000000000000000" pitchFamily="2" charset="0"/>
            </a:endParaRPr>
          </a:p>
        </p:txBody>
      </p:sp>
      <p:sp>
        <p:nvSpPr>
          <p:cNvPr id="7" name="ZoneTexte 6"/>
          <p:cNvSpPr txBox="1"/>
          <p:nvPr/>
        </p:nvSpPr>
        <p:spPr>
          <a:xfrm>
            <a:off x="911278" y="4140369"/>
            <a:ext cx="7693169" cy="584775"/>
          </a:xfrm>
          <a:prstGeom prst="rect">
            <a:avLst/>
          </a:prstGeom>
          <a:noFill/>
        </p:spPr>
        <p:txBody>
          <a:bodyPr wrap="square" rtlCol="0">
            <a:spAutoFit/>
          </a:bodyPr>
          <a:lstStyle/>
          <a:p>
            <a:r>
              <a:rPr lang="fr-FR" sz="3200" dirty="0" smtClean="0">
                <a:latin typeface="Roboto" panose="02000000000000000000" pitchFamily="2" charset="0"/>
                <a:ea typeface="Roboto" panose="02000000000000000000" pitchFamily="2" charset="0"/>
              </a:rPr>
              <a:t>- Noir vs blanc -&gt; </a:t>
            </a:r>
            <a:r>
              <a:rPr lang="fr-FR" sz="3200" b="1" dirty="0" smtClean="0">
                <a:solidFill>
                  <a:srgbClr val="FF691F"/>
                </a:solidFill>
                <a:latin typeface="Roboto" panose="02000000000000000000" pitchFamily="2" charset="0"/>
                <a:ea typeface="Roboto" panose="02000000000000000000" pitchFamily="2" charset="0"/>
              </a:rPr>
              <a:t>Clarté L*</a:t>
            </a:r>
            <a:r>
              <a:rPr lang="fr-FR" sz="3200" b="1" dirty="0" smtClean="0">
                <a:solidFill>
                  <a:srgbClr val="FF0000"/>
                </a:solidFill>
                <a:latin typeface="Roboto" panose="02000000000000000000" pitchFamily="2" charset="0"/>
                <a:ea typeface="Roboto" panose="02000000000000000000" pitchFamily="2" charset="0"/>
              </a:rPr>
              <a:t> </a:t>
            </a:r>
            <a:endParaRPr lang="fr-FR" b="1" dirty="0" smtClean="0">
              <a:solidFill>
                <a:srgbClr val="FF0000"/>
              </a:solidFill>
              <a:latin typeface="Roboto" panose="02000000000000000000" pitchFamily="2" charset="0"/>
              <a:ea typeface="Roboto" panose="02000000000000000000" pitchFamily="2" charset="0"/>
            </a:endParaRPr>
          </a:p>
        </p:txBody>
      </p:sp>
      <p:sp>
        <p:nvSpPr>
          <p:cNvPr id="8" name="ZoneTexte 7"/>
          <p:cNvSpPr txBox="1"/>
          <p:nvPr/>
        </p:nvSpPr>
        <p:spPr>
          <a:xfrm>
            <a:off x="911278" y="4889624"/>
            <a:ext cx="4668833" cy="584775"/>
          </a:xfrm>
          <a:prstGeom prst="rect">
            <a:avLst/>
          </a:prstGeom>
          <a:noFill/>
        </p:spPr>
        <p:txBody>
          <a:bodyPr wrap="square" rtlCol="0">
            <a:spAutoFit/>
          </a:bodyPr>
          <a:lstStyle/>
          <a:p>
            <a:r>
              <a:rPr lang="fr-FR" sz="3200" dirty="0" smtClean="0">
                <a:latin typeface="Roboto" panose="02000000000000000000" pitchFamily="2" charset="0"/>
                <a:ea typeface="Roboto" panose="02000000000000000000" pitchFamily="2" charset="0"/>
              </a:rPr>
              <a:t>- Rouge vs vert -&gt; </a:t>
            </a:r>
            <a:r>
              <a:rPr lang="fr-FR" sz="3200" b="1" dirty="0" smtClean="0">
                <a:solidFill>
                  <a:srgbClr val="FF691F"/>
                </a:solidFill>
                <a:latin typeface="Roboto" panose="02000000000000000000" pitchFamily="2" charset="0"/>
                <a:ea typeface="Roboto" panose="02000000000000000000" pitchFamily="2" charset="0"/>
              </a:rPr>
              <a:t>axe a*</a:t>
            </a:r>
          </a:p>
        </p:txBody>
      </p:sp>
      <p:sp>
        <p:nvSpPr>
          <p:cNvPr id="9" name="ZoneTexte 8"/>
          <p:cNvSpPr txBox="1"/>
          <p:nvPr/>
        </p:nvSpPr>
        <p:spPr>
          <a:xfrm>
            <a:off x="899592" y="5652537"/>
            <a:ext cx="5184576" cy="584775"/>
          </a:xfrm>
          <a:prstGeom prst="rect">
            <a:avLst/>
          </a:prstGeom>
          <a:noFill/>
        </p:spPr>
        <p:txBody>
          <a:bodyPr wrap="square" rtlCol="0">
            <a:spAutoFit/>
          </a:bodyPr>
          <a:lstStyle/>
          <a:p>
            <a:r>
              <a:rPr lang="fr-FR" sz="3200" dirty="0" smtClean="0">
                <a:latin typeface="Roboto" panose="02000000000000000000" pitchFamily="2" charset="0"/>
                <a:ea typeface="Roboto" panose="02000000000000000000" pitchFamily="2" charset="0"/>
              </a:rPr>
              <a:t>- Bleu vs jaune -&gt; </a:t>
            </a:r>
            <a:r>
              <a:rPr lang="fr-FR" sz="3200" b="1" dirty="0" smtClean="0">
                <a:solidFill>
                  <a:srgbClr val="FF691F"/>
                </a:solidFill>
                <a:latin typeface="Roboto" panose="02000000000000000000" pitchFamily="2" charset="0"/>
                <a:ea typeface="Roboto" panose="02000000000000000000" pitchFamily="2" charset="0"/>
              </a:rPr>
              <a:t>axe b* </a:t>
            </a:r>
          </a:p>
        </p:txBody>
      </p:sp>
      <p:sp>
        <p:nvSpPr>
          <p:cNvPr id="2" name="Espace réservé du numéro de diapositive 1"/>
          <p:cNvSpPr>
            <a:spLocks noGrp="1"/>
          </p:cNvSpPr>
          <p:nvPr>
            <p:ph type="sldNum" sz="quarter" idx="12"/>
          </p:nvPr>
        </p:nvSpPr>
        <p:spPr/>
        <p:txBody>
          <a:bodyPr/>
          <a:lstStyle/>
          <a:p>
            <a:fld id="{39F23137-5467-4AE1-8588-6B21E76D46F7}" type="slidenum">
              <a:rPr lang="fr-FR" smtClean="0"/>
              <a:pPr/>
              <a:t>16</a:t>
            </a:fld>
            <a:endParaRPr lang="fr-FR"/>
          </a:p>
        </p:txBody>
      </p:sp>
      <p:pic>
        <p:nvPicPr>
          <p:cNvPr id="4" name="Diapo1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9592" y="548680"/>
            <a:ext cx="609600" cy="609600"/>
          </a:xfrm>
          <a:prstGeom prst="rect">
            <a:avLst/>
          </a:prstGeom>
        </p:spPr>
      </p:pic>
    </p:spTree>
    <p:extLst>
      <p:ext uri="{BB962C8B-B14F-4D97-AF65-F5344CB8AC3E}">
        <p14:creationId xmlns:p14="http://schemas.microsoft.com/office/powerpoint/2010/main" val="41029282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72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b="1" dirty="0" smtClean="0">
                <a:solidFill>
                  <a:srgbClr val="FF691F"/>
                </a:solidFill>
                <a:latin typeface="Roboto" panose="02000000000000000000" pitchFamily="2" charset="0"/>
                <a:ea typeface="Roboto" panose="02000000000000000000" pitchFamily="2" charset="0"/>
              </a:rPr>
              <a:t>I. D. Espace L*a*b*</a:t>
            </a:r>
            <a:endParaRPr lang="fr-FR" b="1" dirty="0">
              <a:solidFill>
                <a:srgbClr val="FF691F"/>
              </a:solidFill>
              <a:latin typeface="Roboto" panose="02000000000000000000" pitchFamily="2" charset="0"/>
              <a:ea typeface="Roboto" panose="02000000000000000000" pitchFamily="2"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4987" y="1340768"/>
            <a:ext cx="4257253" cy="5189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Groupe 16"/>
          <p:cNvGrpSpPr/>
          <p:nvPr/>
        </p:nvGrpSpPr>
        <p:grpSpPr>
          <a:xfrm>
            <a:off x="4779242" y="2060848"/>
            <a:ext cx="2241030" cy="3969732"/>
            <a:chOff x="4779242" y="2060848"/>
            <a:chExt cx="2241030" cy="3969732"/>
          </a:xfrm>
        </p:grpSpPr>
        <p:sp>
          <p:nvSpPr>
            <p:cNvPr id="3" name="ZoneTexte 2"/>
            <p:cNvSpPr txBox="1"/>
            <p:nvPr/>
          </p:nvSpPr>
          <p:spPr>
            <a:xfrm>
              <a:off x="4779242" y="5661248"/>
              <a:ext cx="1952997" cy="369332"/>
            </a:xfrm>
            <a:prstGeom prst="rect">
              <a:avLst/>
            </a:prstGeom>
            <a:noFill/>
          </p:spPr>
          <p:txBody>
            <a:bodyPr wrap="square" rtlCol="0">
              <a:spAutoFit/>
            </a:bodyPr>
            <a:lstStyle/>
            <a:p>
              <a:r>
                <a:rPr lang="fr-FR" b="1" dirty="0" smtClean="0">
                  <a:latin typeface="Roboto" panose="02000000000000000000" pitchFamily="2" charset="0"/>
                  <a:ea typeface="Roboto" panose="02000000000000000000" pitchFamily="2" charset="0"/>
                </a:rPr>
                <a:t>L* = 0 =&gt; NOIR</a:t>
              </a:r>
              <a:endParaRPr lang="fr-FR" b="1" dirty="0">
                <a:latin typeface="Roboto" panose="02000000000000000000" pitchFamily="2" charset="0"/>
                <a:ea typeface="Roboto" panose="02000000000000000000" pitchFamily="2" charset="0"/>
              </a:endParaRPr>
            </a:p>
          </p:txBody>
        </p:sp>
        <p:sp>
          <p:nvSpPr>
            <p:cNvPr id="10" name="ZoneTexte 9"/>
            <p:cNvSpPr txBox="1"/>
            <p:nvPr/>
          </p:nvSpPr>
          <p:spPr>
            <a:xfrm>
              <a:off x="5067275" y="2060848"/>
              <a:ext cx="1952997" cy="369332"/>
            </a:xfrm>
            <a:prstGeom prst="rect">
              <a:avLst/>
            </a:prstGeom>
            <a:noFill/>
          </p:spPr>
          <p:txBody>
            <a:bodyPr wrap="square" rtlCol="0">
              <a:spAutoFit/>
            </a:bodyPr>
            <a:lstStyle/>
            <a:p>
              <a:r>
                <a:rPr lang="fr-FR" b="1" dirty="0" smtClean="0">
                  <a:latin typeface="Roboto" panose="02000000000000000000" pitchFamily="2" charset="0"/>
                  <a:ea typeface="Roboto" panose="02000000000000000000" pitchFamily="2" charset="0"/>
                </a:rPr>
                <a:t>L* = 1 =&gt; BLANC</a:t>
              </a:r>
              <a:endParaRPr lang="fr-FR" b="1" dirty="0">
                <a:latin typeface="Roboto" panose="02000000000000000000" pitchFamily="2" charset="0"/>
                <a:ea typeface="Roboto" panose="02000000000000000000" pitchFamily="2" charset="0"/>
              </a:endParaRPr>
            </a:p>
          </p:txBody>
        </p:sp>
      </p:grpSp>
      <p:grpSp>
        <p:nvGrpSpPr>
          <p:cNvPr id="18" name="Groupe 17"/>
          <p:cNvGrpSpPr/>
          <p:nvPr/>
        </p:nvGrpSpPr>
        <p:grpSpPr>
          <a:xfrm>
            <a:off x="2042939" y="5219908"/>
            <a:ext cx="6561509" cy="655623"/>
            <a:chOff x="2042939" y="5219908"/>
            <a:chExt cx="6561509" cy="655623"/>
          </a:xfrm>
        </p:grpSpPr>
        <p:sp>
          <p:nvSpPr>
            <p:cNvPr id="11" name="ZoneTexte 10"/>
            <p:cNvSpPr txBox="1"/>
            <p:nvPr/>
          </p:nvSpPr>
          <p:spPr>
            <a:xfrm>
              <a:off x="6651451" y="5219908"/>
              <a:ext cx="1952997" cy="369332"/>
            </a:xfrm>
            <a:prstGeom prst="rect">
              <a:avLst/>
            </a:prstGeom>
            <a:noFill/>
          </p:spPr>
          <p:txBody>
            <a:bodyPr wrap="square" rtlCol="0">
              <a:spAutoFit/>
            </a:bodyPr>
            <a:lstStyle/>
            <a:p>
              <a:r>
                <a:rPr lang="fr-FR" b="1" dirty="0" smtClean="0">
                  <a:latin typeface="Roboto" panose="02000000000000000000" pitchFamily="2" charset="0"/>
                  <a:ea typeface="Roboto" panose="02000000000000000000" pitchFamily="2" charset="0"/>
                </a:rPr>
                <a:t>a* &gt; 0 =&gt; rouge</a:t>
              </a:r>
              <a:endParaRPr lang="fr-FR" b="1" dirty="0">
                <a:latin typeface="Roboto" panose="02000000000000000000" pitchFamily="2" charset="0"/>
                <a:ea typeface="Roboto" panose="02000000000000000000" pitchFamily="2" charset="0"/>
              </a:endParaRPr>
            </a:p>
          </p:txBody>
        </p:sp>
        <p:sp>
          <p:nvSpPr>
            <p:cNvPr id="12" name="ZoneTexte 11"/>
            <p:cNvSpPr txBox="1"/>
            <p:nvPr/>
          </p:nvSpPr>
          <p:spPr>
            <a:xfrm>
              <a:off x="2042939" y="5229200"/>
              <a:ext cx="1016893" cy="646331"/>
            </a:xfrm>
            <a:prstGeom prst="rect">
              <a:avLst/>
            </a:prstGeom>
            <a:noFill/>
          </p:spPr>
          <p:txBody>
            <a:bodyPr wrap="square" rtlCol="0">
              <a:spAutoFit/>
            </a:bodyPr>
            <a:lstStyle/>
            <a:p>
              <a:r>
                <a:rPr lang="fr-FR" b="1" dirty="0" smtClean="0">
                  <a:latin typeface="Roboto" panose="02000000000000000000" pitchFamily="2" charset="0"/>
                  <a:ea typeface="Roboto" panose="02000000000000000000" pitchFamily="2" charset="0"/>
                </a:rPr>
                <a:t>a* &lt; 0 =&gt; vert</a:t>
              </a:r>
              <a:endParaRPr lang="fr-FR" b="1" dirty="0">
                <a:latin typeface="Roboto" panose="02000000000000000000" pitchFamily="2" charset="0"/>
                <a:ea typeface="Roboto" panose="02000000000000000000" pitchFamily="2" charset="0"/>
              </a:endParaRPr>
            </a:p>
          </p:txBody>
        </p:sp>
      </p:grpSp>
      <p:sp>
        <p:nvSpPr>
          <p:cNvPr id="13" name="ZoneTexte 12"/>
          <p:cNvSpPr txBox="1"/>
          <p:nvPr/>
        </p:nvSpPr>
        <p:spPr>
          <a:xfrm>
            <a:off x="6012160" y="4077072"/>
            <a:ext cx="2155203" cy="369332"/>
          </a:xfrm>
          <a:prstGeom prst="rect">
            <a:avLst/>
          </a:prstGeom>
          <a:solidFill>
            <a:schemeClr val="bg1"/>
          </a:solidFill>
        </p:spPr>
        <p:txBody>
          <a:bodyPr wrap="square" rtlCol="0">
            <a:spAutoFit/>
          </a:bodyPr>
          <a:lstStyle/>
          <a:p>
            <a:r>
              <a:rPr lang="fr-FR" b="1" dirty="0">
                <a:latin typeface="Roboto" panose="02000000000000000000" pitchFamily="2" charset="0"/>
                <a:ea typeface="Roboto" panose="02000000000000000000" pitchFamily="2" charset="0"/>
              </a:rPr>
              <a:t>b</a:t>
            </a:r>
            <a:r>
              <a:rPr lang="fr-FR" b="1" dirty="0" smtClean="0">
                <a:latin typeface="Roboto" panose="02000000000000000000" pitchFamily="2" charset="0"/>
                <a:ea typeface="Roboto" panose="02000000000000000000" pitchFamily="2" charset="0"/>
              </a:rPr>
              <a:t>* &gt; 0 =&gt; jaune</a:t>
            </a:r>
            <a:endParaRPr lang="fr-FR" b="1" dirty="0">
              <a:latin typeface="Roboto" panose="02000000000000000000" pitchFamily="2" charset="0"/>
              <a:ea typeface="Roboto" panose="02000000000000000000" pitchFamily="2" charset="0"/>
            </a:endParaRPr>
          </a:p>
        </p:txBody>
      </p:sp>
      <p:sp>
        <p:nvSpPr>
          <p:cNvPr id="14" name="ZoneTexte 13"/>
          <p:cNvSpPr txBox="1"/>
          <p:nvPr/>
        </p:nvSpPr>
        <p:spPr>
          <a:xfrm>
            <a:off x="3995936" y="6021288"/>
            <a:ext cx="1952997" cy="369332"/>
          </a:xfrm>
          <a:prstGeom prst="rect">
            <a:avLst/>
          </a:prstGeom>
          <a:solidFill>
            <a:schemeClr val="bg1"/>
          </a:solidFill>
        </p:spPr>
        <p:txBody>
          <a:bodyPr wrap="square" rtlCol="0">
            <a:spAutoFit/>
          </a:bodyPr>
          <a:lstStyle/>
          <a:p>
            <a:r>
              <a:rPr lang="fr-FR" b="1" dirty="0">
                <a:latin typeface="Roboto" panose="02000000000000000000" pitchFamily="2" charset="0"/>
                <a:ea typeface="Roboto" panose="02000000000000000000" pitchFamily="2" charset="0"/>
              </a:rPr>
              <a:t>b</a:t>
            </a:r>
            <a:r>
              <a:rPr lang="fr-FR" b="1" dirty="0" smtClean="0">
                <a:latin typeface="Roboto" panose="02000000000000000000" pitchFamily="2" charset="0"/>
                <a:ea typeface="Roboto" panose="02000000000000000000" pitchFamily="2" charset="0"/>
              </a:rPr>
              <a:t>* &lt; 0 =&gt; bleu</a:t>
            </a:r>
            <a:endParaRPr lang="fr-FR" b="1" dirty="0">
              <a:latin typeface="Roboto" panose="02000000000000000000" pitchFamily="2" charset="0"/>
              <a:ea typeface="Roboto" panose="02000000000000000000" pitchFamily="2" charset="0"/>
            </a:endParaRPr>
          </a:p>
        </p:txBody>
      </p:sp>
      <p:sp>
        <p:nvSpPr>
          <p:cNvPr id="6" name="Flèche droite 5"/>
          <p:cNvSpPr/>
          <p:nvPr/>
        </p:nvSpPr>
        <p:spPr>
          <a:xfrm>
            <a:off x="2825934" y="5301208"/>
            <a:ext cx="3762289" cy="238090"/>
          </a:xfrm>
          <a:prstGeom prst="rightArrow">
            <a:avLst/>
          </a:prstGeom>
          <a:gradFill flip="none" rotWithShape="1">
            <a:gsLst>
              <a:gs pos="100000">
                <a:srgbClr val="FF0000"/>
              </a:gs>
              <a:gs pos="2000">
                <a:srgbClr val="00B050"/>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Flèche droite 14"/>
          <p:cNvSpPr/>
          <p:nvPr/>
        </p:nvSpPr>
        <p:spPr>
          <a:xfrm rot="19183018">
            <a:off x="3463051" y="5170265"/>
            <a:ext cx="2894873" cy="230530"/>
          </a:xfrm>
          <a:prstGeom prst="rightArrow">
            <a:avLst/>
          </a:prstGeom>
          <a:gradFill flip="none" rotWithShape="1">
            <a:gsLst>
              <a:gs pos="100000">
                <a:srgbClr val="FFC000"/>
              </a:gs>
              <a:gs pos="2000">
                <a:schemeClr val="tx2"/>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Flèche droite 15"/>
          <p:cNvSpPr/>
          <p:nvPr/>
        </p:nvSpPr>
        <p:spPr>
          <a:xfrm rot="16200000">
            <a:off x="2830550" y="3439409"/>
            <a:ext cx="3898600" cy="261278"/>
          </a:xfrm>
          <a:prstGeom prst="rightArrow">
            <a:avLst/>
          </a:prstGeom>
          <a:gradFill flip="none" rotWithShape="1">
            <a:gsLst>
              <a:gs pos="100000">
                <a:schemeClr val="bg1"/>
              </a:gs>
              <a:gs pos="2000">
                <a:schemeClr val="tx1"/>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Diapo1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7584" y="548680"/>
            <a:ext cx="609600" cy="609600"/>
          </a:xfrm>
          <a:prstGeom prst="rect">
            <a:avLst/>
          </a:prstGeom>
        </p:spPr>
      </p:pic>
    </p:spTree>
    <p:extLst>
      <p:ext uri="{BB962C8B-B14F-4D97-AF65-F5344CB8AC3E}">
        <p14:creationId xmlns:p14="http://schemas.microsoft.com/office/powerpoint/2010/main" val="24077133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9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b="1" dirty="0" smtClean="0">
                <a:solidFill>
                  <a:srgbClr val="FF691F"/>
                </a:solidFill>
                <a:latin typeface="Roboto" panose="02000000000000000000" pitchFamily="2" charset="0"/>
                <a:ea typeface="Roboto" panose="02000000000000000000" pitchFamily="2" charset="0"/>
              </a:rPr>
              <a:t>I. D. Espace L*a*b*</a:t>
            </a:r>
            <a:endParaRPr lang="fr-FR" b="1" dirty="0">
              <a:solidFill>
                <a:srgbClr val="FF691F"/>
              </a:solidFill>
              <a:latin typeface="Roboto" panose="02000000000000000000" pitchFamily="2" charset="0"/>
              <a:ea typeface="Roboto" panose="02000000000000000000" pitchFamily="2" charset="0"/>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412776"/>
            <a:ext cx="4936529" cy="3702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4" name="ZoneTexte 3"/>
              <p:cNvSpPr txBox="1"/>
              <p:nvPr/>
            </p:nvSpPr>
            <p:spPr>
              <a:xfrm>
                <a:off x="6012160" y="2195527"/>
                <a:ext cx="2448272" cy="1888787"/>
              </a:xfrm>
              <a:prstGeom prst="rect">
                <a:avLst/>
              </a:prstGeom>
              <a:noFill/>
            </p:spPr>
            <p:txBody>
              <a:bodyPr wrap="square" rtlCol="0">
                <a:spAutoFit/>
              </a:bodyPr>
              <a:lstStyle/>
              <a:p>
                <a:pPr marL="285750" indent="-285750">
                  <a:buFont typeface="Arial" panose="020B0604020202020204" pitchFamily="34" charset="0"/>
                  <a:buChar char="•"/>
                </a:pPr>
                <a:r>
                  <a:rPr lang="fr-FR" dirty="0" smtClean="0">
                    <a:latin typeface="Roboto" panose="02000000000000000000" pitchFamily="2" charset="0"/>
                    <a:ea typeface="Roboto" panose="02000000000000000000" pitchFamily="2" charset="0"/>
                  </a:rPr>
                  <a:t>Chroma  :</a:t>
                </a:r>
              </a:p>
              <a:p>
                <a:pPr/>
                <a14:m>
                  <m:oMathPara xmlns:m="http://schemas.openxmlformats.org/officeDocument/2006/math">
                    <m:oMathParaPr>
                      <m:jc m:val="centerGroup"/>
                    </m:oMathParaPr>
                    <m:oMath xmlns:m="http://schemas.openxmlformats.org/officeDocument/2006/math">
                      <m:r>
                        <a:rPr lang="fr-FR" i="1">
                          <a:latin typeface="Cambria Math"/>
                        </a:rPr>
                        <m:t>𝐶</m:t>
                      </m:r>
                      <m:r>
                        <a:rPr lang="fr-FR" i="1">
                          <a:latin typeface="Cambria Math"/>
                        </a:rPr>
                        <m:t>=</m:t>
                      </m:r>
                      <m:rad>
                        <m:radPr>
                          <m:degHide m:val="on"/>
                          <m:ctrlPr>
                            <a:rPr lang="fr-FR" i="1">
                              <a:latin typeface="Cambria Math"/>
                            </a:rPr>
                          </m:ctrlPr>
                        </m:radPr>
                        <m:deg/>
                        <m:e>
                          <m:sSup>
                            <m:sSupPr>
                              <m:ctrlPr>
                                <a:rPr lang="fr-FR" i="1">
                                  <a:latin typeface="Cambria Math"/>
                                </a:rPr>
                              </m:ctrlPr>
                            </m:sSupPr>
                            <m:e>
                              <m:r>
                                <a:rPr lang="fr-FR" i="1">
                                  <a:latin typeface="Cambria Math"/>
                                </a:rPr>
                                <m:t>𝑎</m:t>
                              </m:r>
                            </m:e>
                            <m:sup>
                              <m:r>
                                <a:rPr lang="fr-FR" i="1">
                                  <a:latin typeface="Cambria Math"/>
                                </a:rPr>
                                <m:t>∗2</m:t>
                              </m:r>
                            </m:sup>
                          </m:sSup>
                          <m:r>
                            <a:rPr lang="fr-FR" i="1">
                              <a:latin typeface="Cambria Math"/>
                            </a:rPr>
                            <m:t>+ </m:t>
                          </m:r>
                          <m:sSup>
                            <m:sSupPr>
                              <m:ctrlPr>
                                <a:rPr lang="fr-FR" i="1">
                                  <a:latin typeface="Cambria Math"/>
                                </a:rPr>
                              </m:ctrlPr>
                            </m:sSupPr>
                            <m:e>
                              <m:r>
                                <a:rPr lang="fr-FR" i="1">
                                  <a:latin typeface="Cambria Math"/>
                                </a:rPr>
                                <m:t>𝑏</m:t>
                              </m:r>
                            </m:e>
                            <m:sup>
                              <m:r>
                                <a:rPr lang="fr-FR" i="1">
                                  <a:latin typeface="Cambria Math"/>
                                </a:rPr>
                                <m:t>∗2</m:t>
                              </m:r>
                            </m:sup>
                          </m:sSup>
                        </m:e>
                      </m:rad>
                    </m:oMath>
                  </m:oMathPara>
                </a14:m>
                <a:endParaRPr lang="fr-FR" dirty="0" smtClean="0">
                  <a:latin typeface="Roboto" panose="02000000000000000000" pitchFamily="2" charset="0"/>
                  <a:ea typeface="Roboto" panose="02000000000000000000" pitchFamily="2" charset="0"/>
                </a:endParaRPr>
              </a:p>
              <a:p>
                <a:pPr marL="285750" indent="-285750">
                  <a:buFont typeface="Arial" panose="020B0604020202020204" pitchFamily="34" charset="0"/>
                  <a:buChar char="•"/>
                </a:pPr>
                <a:endParaRPr lang="fr-FR" dirty="0" smtClean="0">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fr-FR" dirty="0" smtClean="0">
                    <a:latin typeface="Roboto" panose="02000000000000000000" pitchFamily="2" charset="0"/>
                    <a:ea typeface="Roboto" panose="02000000000000000000" pitchFamily="2" charset="0"/>
                  </a:rPr>
                  <a:t>Teinte :</a:t>
                </a:r>
              </a:p>
              <a:p>
                <a:pPr/>
                <a14:m>
                  <m:oMathPara xmlns:m="http://schemas.openxmlformats.org/officeDocument/2006/math">
                    <m:oMathParaPr>
                      <m:jc m:val="centerGroup"/>
                    </m:oMathParaPr>
                    <m:oMath xmlns:m="http://schemas.openxmlformats.org/officeDocument/2006/math">
                      <m:r>
                        <a:rPr lang="fr-FR" i="1">
                          <a:latin typeface="Cambria Math"/>
                          <a:ea typeface="Cambria Math"/>
                        </a:rPr>
                        <m:t>𝜃</m:t>
                      </m:r>
                      <m:r>
                        <a:rPr lang="fr-FR" i="1">
                          <a:latin typeface="Cambria Math"/>
                        </a:rPr>
                        <m:t>=</m:t>
                      </m:r>
                      <m:r>
                        <a:rPr lang="fr-FR" i="1">
                          <a:latin typeface="Cambria Math"/>
                        </a:rPr>
                        <m:t>𝑎𝑟𝑐𝑡𝑎𝑛</m:t>
                      </m:r>
                      <m:d>
                        <m:dPr>
                          <m:ctrlPr>
                            <a:rPr lang="fr-FR" i="1">
                              <a:latin typeface="Cambria Math"/>
                            </a:rPr>
                          </m:ctrlPr>
                        </m:dPr>
                        <m:e>
                          <m:f>
                            <m:fPr>
                              <m:ctrlPr>
                                <a:rPr lang="fr-FR" i="1">
                                  <a:latin typeface="Cambria Math"/>
                                </a:rPr>
                              </m:ctrlPr>
                            </m:fPr>
                            <m:num>
                              <m:sSup>
                                <m:sSupPr>
                                  <m:ctrlPr>
                                    <a:rPr lang="fr-FR" i="1">
                                      <a:latin typeface="Cambria Math"/>
                                    </a:rPr>
                                  </m:ctrlPr>
                                </m:sSupPr>
                                <m:e>
                                  <m:r>
                                    <a:rPr lang="fr-FR" i="1">
                                      <a:latin typeface="Cambria Math"/>
                                    </a:rPr>
                                    <m:t>𝑏</m:t>
                                  </m:r>
                                </m:e>
                                <m:sup>
                                  <m:r>
                                    <a:rPr lang="fr-FR" i="1">
                                      <a:latin typeface="Cambria Math"/>
                                    </a:rPr>
                                    <m:t>∗</m:t>
                                  </m:r>
                                </m:sup>
                              </m:sSup>
                            </m:num>
                            <m:den>
                              <m:sSup>
                                <m:sSupPr>
                                  <m:ctrlPr>
                                    <a:rPr lang="fr-FR" i="1">
                                      <a:latin typeface="Cambria Math"/>
                                    </a:rPr>
                                  </m:ctrlPr>
                                </m:sSupPr>
                                <m:e>
                                  <m:r>
                                    <a:rPr lang="fr-FR" i="1">
                                      <a:latin typeface="Cambria Math"/>
                                    </a:rPr>
                                    <m:t>𝑎</m:t>
                                  </m:r>
                                </m:e>
                                <m:sup>
                                  <m:r>
                                    <a:rPr lang="fr-FR" i="1">
                                      <a:latin typeface="Cambria Math"/>
                                    </a:rPr>
                                    <m:t>∗</m:t>
                                  </m:r>
                                </m:sup>
                              </m:sSup>
                            </m:den>
                          </m:f>
                        </m:e>
                      </m:d>
                    </m:oMath>
                  </m:oMathPara>
                </a14:m>
                <a:endParaRPr lang="fr-FR" dirty="0" smtClean="0">
                  <a:latin typeface="Roboto" panose="02000000000000000000" pitchFamily="2" charset="0"/>
                  <a:ea typeface="Roboto" panose="02000000000000000000" pitchFamily="2" charset="0"/>
                </a:endParaRPr>
              </a:p>
            </p:txBody>
          </p:sp>
        </mc:Choice>
        <mc:Fallback xmlns="">
          <p:sp>
            <p:nvSpPr>
              <p:cNvPr id="4" name="ZoneTexte 3"/>
              <p:cNvSpPr txBox="1">
                <a:spLocks noRot="1" noChangeAspect="1" noMove="1" noResize="1" noEditPoints="1" noAdjustHandles="1" noChangeArrowheads="1" noChangeShapeType="1" noTextEdit="1"/>
              </p:cNvSpPr>
              <p:nvPr/>
            </p:nvSpPr>
            <p:spPr>
              <a:xfrm>
                <a:off x="6012160" y="2195527"/>
                <a:ext cx="2448272" cy="1888787"/>
              </a:xfrm>
              <a:prstGeom prst="rect">
                <a:avLst/>
              </a:prstGeom>
              <a:blipFill rotWithShape="1">
                <a:blip r:embed="rId5"/>
                <a:stretch>
                  <a:fillRect l="-1493" t="-1290"/>
                </a:stretch>
              </a:blipFill>
            </p:spPr>
            <p:txBody>
              <a:bodyPr/>
              <a:lstStyle/>
              <a:p>
                <a:r>
                  <a:rPr lang="fr-FR">
                    <a:noFill/>
                  </a:rPr>
                  <a:t> </a:t>
                </a:r>
              </a:p>
            </p:txBody>
          </p:sp>
        </mc:Fallback>
      </mc:AlternateContent>
      <p:grpSp>
        <p:nvGrpSpPr>
          <p:cNvPr id="8" name="Groupe 7"/>
          <p:cNvGrpSpPr/>
          <p:nvPr/>
        </p:nvGrpSpPr>
        <p:grpSpPr>
          <a:xfrm>
            <a:off x="179512" y="5746030"/>
            <a:ext cx="8424936" cy="923330"/>
            <a:chOff x="179512" y="5746030"/>
            <a:chExt cx="8424936" cy="923330"/>
          </a:xfrm>
        </p:grpSpPr>
        <p:sp>
          <p:nvSpPr>
            <p:cNvPr id="6" name="ZoneTexte 5"/>
            <p:cNvSpPr txBox="1"/>
            <p:nvPr/>
          </p:nvSpPr>
          <p:spPr>
            <a:xfrm>
              <a:off x="467544" y="5746030"/>
              <a:ext cx="8136904" cy="923330"/>
            </a:xfrm>
            <a:prstGeom prst="rect">
              <a:avLst/>
            </a:prstGeom>
            <a:noFill/>
          </p:spPr>
          <p:txBody>
            <a:bodyPr wrap="square" rtlCol="0">
              <a:spAutoFit/>
            </a:bodyPr>
            <a:lstStyle/>
            <a:p>
              <a:pPr algn="ctr"/>
              <a:r>
                <a:rPr lang="fr-FR" dirty="0" smtClean="0">
                  <a:latin typeface="Roboto" panose="02000000000000000000" pitchFamily="2" charset="0"/>
                  <a:ea typeface="Roboto" panose="02000000000000000000" pitchFamily="2" charset="0"/>
                </a:rPr>
                <a:t>Axe L* = axe neutre (axe des gris)</a:t>
              </a:r>
            </a:p>
            <a:p>
              <a:pPr algn="ctr"/>
              <a:r>
                <a:rPr lang="fr-FR" dirty="0" smtClean="0">
                  <a:latin typeface="Roboto" panose="02000000000000000000" pitchFamily="2" charset="0"/>
                  <a:ea typeface="Roboto" panose="02000000000000000000" pitchFamily="2" charset="0"/>
                </a:rPr>
                <a:t>Plans définis par rapport aux axes a* et b* =&gt; à clarté constante</a:t>
              </a:r>
            </a:p>
            <a:p>
              <a:pPr algn="ctr"/>
              <a:endParaRPr lang="fr-FR" dirty="0">
                <a:latin typeface="Roboto" panose="02000000000000000000" pitchFamily="2" charset="0"/>
                <a:ea typeface="Roboto" panose="02000000000000000000" pitchFamily="2" charset="0"/>
              </a:endParaRPr>
            </a:p>
          </p:txBody>
        </p:sp>
        <p:sp>
          <p:nvSpPr>
            <p:cNvPr id="7" name="Flèche droite 6"/>
            <p:cNvSpPr/>
            <p:nvPr/>
          </p:nvSpPr>
          <p:spPr>
            <a:xfrm>
              <a:off x="179512" y="5877272"/>
              <a:ext cx="1080120" cy="432048"/>
            </a:xfrm>
            <a:prstGeom prst="rightArrow">
              <a:avLst/>
            </a:prstGeom>
            <a:solidFill>
              <a:srgbClr val="FF691F"/>
            </a:solidFill>
            <a:ln>
              <a:solidFill>
                <a:srgbClr val="FF6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Espace réservé du numéro de diapositive 1"/>
          <p:cNvSpPr>
            <a:spLocks noGrp="1"/>
          </p:cNvSpPr>
          <p:nvPr>
            <p:ph type="sldNum" sz="quarter" idx="12"/>
          </p:nvPr>
        </p:nvSpPr>
        <p:spPr/>
        <p:txBody>
          <a:bodyPr/>
          <a:lstStyle/>
          <a:p>
            <a:fld id="{39F23137-5467-4AE1-8588-6B21E76D46F7}" type="slidenum">
              <a:rPr lang="fr-FR" smtClean="0"/>
              <a:pPr/>
              <a:t>18</a:t>
            </a:fld>
            <a:endParaRPr lang="fr-FR"/>
          </a:p>
        </p:txBody>
      </p:sp>
      <p:pic>
        <p:nvPicPr>
          <p:cNvPr id="9" name="Diapo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1560" y="476672"/>
            <a:ext cx="609600" cy="609600"/>
          </a:xfrm>
          <a:prstGeom prst="rect">
            <a:avLst/>
          </a:prstGeom>
        </p:spPr>
      </p:pic>
    </p:spTree>
    <p:extLst>
      <p:ext uri="{BB962C8B-B14F-4D97-AF65-F5344CB8AC3E}">
        <p14:creationId xmlns:p14="http://schemas.microsoft.com/office/powerpoint/2010/main" val="13365017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762"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b="1" dirty="0" smtClean="0">
                <a:solidFill>
                  <a:srgbClr val="FF691F"/>
                </a:solidFill>
                <a:latin typeface="Roboto" panose="02000000000000000000" pitchFamily="2" charset="0"/>
                <a:ea typeface="Roboto" panose="02000000000000000000" pitchFamily="2" charset="0"/>
              </a:rPr>
              <a:t>I. D. Espace L*a*b*</a:t>
            </a:r>
            <a:endParaRPr lang="fr-FR" b="1" dirty="0">
              <a:solidFill>
                <a:srgbClr val="FF691F"/>
              </a:solidFill>
              <a:latin typeface="Roboto" panose="02000000000000000000" pitchFamily="2" charset="0"/>
              <a:ea typeface="Roboto" panose="02000000000000000000" pitchFamily="2"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8805" y="4066654"/>
            <a:ext cx="2085975" cy="187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4531" y="1494308"/>
            <a:ext cx="2028825" cy="187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680" y="1484784"/>
            <a:ext cx="1943100"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e 1"/>
          <p:cNvGrpSpPr/>
          <p:nvPr/>
        </p:nvGrpSpPr>
        <p:grpSpPr>
          <a:xfrm>
            <a:off x="4944531" y="4039469"/>
            <a:ext cx="1920826" cy="1789311"/>
            <a:chOff x="1454696" y="4005064"/>
            <a:chExt cx="1920826" cy="1789311"/>
          </a:xfrm>
        </p:grpSpPr>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0572" y="4289425"/>
              <a:ext cx="1479868"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0572" y="4005064"/>
              <a:ext cx="1504950"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4696" y="4289425"/>
              <a:ext cx="381000"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ZoneTexte 2"/>
          <p:cNvSpPr txBox="1"/>
          <p:nvPr/>
        </p:nvSpPr>
        <p:spPr>
          <a:xfrm>
            <a:off x="1548805" y="3370733"/>
            <a:ext cx="2591172" cy="369332"/>
          </a:xfrm>
          <a:prstGeom prst="rect">
            <a:avLst/>
          </a:prstGeom>
          <a:noFill/>
        </p:spPr>
        <p:txBody>
          <a:bodyPr wrap="square" rtlCol="0">
            <a:spAutoFit/>
          </a:bodyPr>
          <a:lstStyle/>
          <a:p>
            <a:pPr algn="ctr"/>
            <a:r>
              <a:rPr lang="fr-FR" dirty="0" smtClean="0">
                <a:latin typeface="Roboto" panose="02000000000000000000" pitchFamily="2" charset="0"/>
                <a:ea typeface="Roboto" panose="02000000000000000000" pitchFamily="2" charset="0"/>
              </a:rPr>
              <a:t>Plan a*b* pour L*= 25%</a:t>
            </a:r>
            <a:endParaRPr lang="fr-FR" dirty="0">
              <a:latin typeface="Roboto" panose="02000000000000000000" pitchFamily="2" charset="0"/>
              <a:ea typeface="Roboto" panose="02000000000000000000" pitchFamily="2" charset="0"/>
            </a:endParaRPr>
          </a:p>
        </p:txBody>
      </p:sp>
      <p:sp>
        <p:nvSpPr>
          <p:cNvPr id="15" name="ZoneTexte 14"/>
          <p:cNvSpPr txBox="1"/>
          <p:nvPr/>
        </p:nvSpPr>
        <p:spPr>
          <a:xfrm>
            <a:off x="4817296" y="3368621"/>
            <a:ext cx="2591172" cy="369332"/>
          </a:xfrm>
          <a:prstGeom prst="rect">
            <a:avLst/>
          </a:prstGeom>
          <a:noFill/>
        </p:spPr>
        <p:txBody>
          <a:bodyPr wrap="square" rtlCol="0">
            <a:spAutoFit/>
          </a:bodyPr>
          <a:lstStyle/>
          <a:p>
            <a:pPr algn="ctr"/>
            <a:r>
              <a:rPr lang="fr-FR" dirty="0" smtClean="0">
                <a:latin typeface="Roboto" panose="02000000000000000000" pitchFamily="2" charset="0"/>
                <a:ea typeface="Roboto" panose="02000000000000000000" pitchFamily="2" charset="0"/>
              </a:rPr>
              <a:t>Plan a*b* pour L*= 55%</a:t>
            </a:r>
            <a:endParaRPr lang="fr-FR" dirty="0">
              <a:latin typeface="Roboto" panose="02000000000000000000" pitchFamily="2" charset="0"/>
              <a:ea typeface="Roboto" panose="02000000000000000000" pitchFamily="2" charset="0"/>
            </a:endParaRPr>
          </a:p>
        </p:txBody>
      </p:sp>
      <p:sp>
        <p:nvSpPr>
          <p:cNvPr id="16" name="ZoneTexte 15"/>
          <p:cNvSpPr txBox="1"/>
          <p:nvPr/>
        </p:nvSpPr>
        <p:spPr>
          <a:xfrm>
            <a:off x="1548805" y="5908630"/>
            <a:ext cx="2591172" cy="369332"/>
          </a:xfrm>
          <a:prstGeom prst="rect">
            <a:avLst/>
          </a:prstGeom>
          <a:noFill/>
        </p:spPr>
        <p:txBody>
          <a:bodyPr wrap="square" rtlCol="0">
            <a:spAutoFit/>
          </a:bodyPr>
          <a:lstStyle/>
          <a:p>
            <a:pPr algn="ctr"/>
            <a:r>
              <a:rPr lang="fr-FR" dirty="0" smtClean="0">
                <a:latin typeface="Roboto" panose="02000000000000000000" pitchFamily="2" charset="0"/>
                <a:ea typeface="Roboto" panose="02000000000000000000" pitchFamily="2" charset="0"/>
              </a:rPr>
              <a:t>Plan a*b* pour L*= 75%</a:t>
            </a:r>
            <a:endParaRPr lang="fr-FR" dirty="0">
              <a:latin typeface="Roboto" panose="02000000000000000000" pitchFamily="2" charset="0"/>
              <a:ea typeface="Roboto" panose="02000000000000000000" pitchFamily="2" charset="0"/>
            </a:endParaRPr>
          </a:p>
        </p:txBody>
      </p:sp>
      <p:sp>
        <p:nvSpPr>
          <p:cNvPr id="17" name="ZoneTexte 16"/>
          <p:cNvSpPr txBox="1"/>
          <p:nvPr/>
        </p:nvSpPr>
        <p:spPr>
          <a:xfrm>
            <a:off x="4663356" y="5931441"/>
            <a:ext cx="2745111" cy="369332"/>
          </a:xfrm>
          <a:prstGeom prst="rect">
            <a:avLst/>
          </a:prstGeom>
          <a:noFill/>
        </p:spPr>
        <p:txBody>
          <a:bodyPr wrap="square" rtlCol="0">
            <a:spAutoFit/>
          </a:bodyPr>
          <a:lstStyle/>
          <a:p>
            <a:pPr algn="ctr"/>
            <a:r>
              <a:rPr lang="fr-FR" dirty="0" smtClean="0">
                <a:latin typeface="Roboto" panose="02000000000000000000" pitchFamily="2" charset="0"/>
                <a:ea typeface="Roboto" panose="02000000000000000000" pitchFamily="2" charset="0"/>
              </a:rPr>
              <a:t>Plan a*b* pour L*= 100%</a:t>
            </a:r>
            <a:endParaRPr lang="fr-FR" dirty="0">
              <a:latin typeface="Roboto" panose="02000000000000000000" pitchFamily="2" charset="0"/>
              <a:ea typeface="Roboto" panose="02000000000000000000" pitchFamily="2" charset="0"/>
            </a:endParaRPr>
          </a:p>
        </p:txBody>
      </p:sp>
      <p:sp>
        <p:nvSpPr>
          <p:cNvPr id="4" name="Espace réservé du numéro de diapositive 3"/>
          <p:cNvSpPr>
            <a:spLocks noGrp="1"/>
          </p:cNvSpPr>
          <p:nvPr>
            <p:ph type="sldNum" sz="quarter" idx="12"/>
          </p:nvPr>
        </p:nvSpPr>
        <p:spPr/>
        <p:txBody>
          <a:bodyPr/>
          <a:lstStyle/>
          <a:p>
            <a:fld id="{39F23137-5467-4AE1-8588-6B21E76D46F7}" type="slidenum">
              <a:rPr lang="fr-FR" smtClean="0"/>
              <a:pPr/>
              <a:t>19</a:t>
            </a:fld>
            <a:endParaRPr lang="fr-FR"/>
          </a:p>
        </p:txBody>
      </p:sp>
    </p:spTree>
    <p:extLst>
      <p:ext uri="{BB962C8B-B14F-4D97-AF65-F5344CB8AC3E}">
        <p14:creationId xmlns:p14="http://schemas.microsoft.com/office/powerpoint/2010/main" val="1804944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2547011587"/>
              </p:ext>
            </p:extLst>
          </p:nvPr>
        </p:nvGraphicFramePr>
        <p:xfrm>
          <a:off x="949395" y="2780928"/>
          <a:ext cx="7344816" cy="2160240"/>
        </p:xfrm>
        <a:graphic>
          <a:graphicData uri="http://schemas.openxmlformats.org/drawingml/2006/table">
            <a:tbl>
              <a:tblPr firstRow="1" bandRow="1">
                <a:tableStyleId>{21E4AEA4-8DFA-4A89-87EB-49C32662AFE0}</a:tableStyleId>
              </a:tblPr>
              <a:tblGrid>
                <a:gridCol w="3024336"/>
                <a:gridCol w="4320480"/>
              </a:tblGrid>
              <a:tr h="360040">
                <a:tc>
                  <a:txBody>
                    <a:bodyPr/>
                    <a:lstStyle/>
                    <a:p>
                      <a:pPr algn="ctr"/>
                      <a:r>
                        <a:rPr lang="fr-FR" sz="1600" dirty="0" smtClean="0">
                          <a:latin typeface="Roboto" panose="02000000000000000000" pitchFamily="2" charset="0"/>
                          <a:ea typeface="Roboto" panose="02000000000000000000" pitchFamily="2" charset="0"/>
                        </a:rPr>
                        <a:t>Notions et contenus</a:t>
                      </a:r>
                      <a:endParaRPr lang="fr-FR" sz="16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91F"/>
                    </a:solidFill>
                  </a:tcPr>
                </a:tc>
                <a:tc>
                  <a:txBody>
                    <a:bodyPr/>
                    <a:lstStyle/>
                    <a:p>
                      <a:pPr algn="ctr"/>
                      <a:r>
                        <a:rPr lang="fr-FR" sz="1600" dirty="0" smtClean="0">
                          <a:latin typeface="Roboto" panose="02000000000000000000" pitchFamily="2" charset="0"/>
                          <a:ea typeface="Roboto" panose="02000000000000000000" pitchFamily="2" charset="0"/>
                        </a:rPr>
                        <a:t>Capacités</a:t>
                      </a:r>
                      <a:r>
                        <a:rPr lang="fr-FR" sz="1600" baseline="0" dirty="0" smtClean="0">
                          <a:latin typeface="Roboto" panose="02000000000000000000" pitchFamily="2" charset="0"/>
                          <a:ea typeface="Roboto" panose="02000000000000000000" pitchFamily="2" charset="0"/>
                        </a:rPr>
                        <a:t> exigibles</a:t>
                      </a:r>
                      <a:endParaRPr lang="fr-FR" sz="16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91F"/>
                    </a:solidFill>
                  </a:tcPr>
                </a:tc>
              </a:tr>
              <a:tr h="1800200">
                <a:tc>
                  <a:txBody>
                    <a:bodyPr/>
                    <a:lstStyle/>
                    <a:p>
                      <a:r>
                        <a:rPr lang="fr-FR" sz="1600" dirty="0" smtClean="0">
                          <a:latin typeface="Roboto" panose="02000000000000000000" pitchFamily="2" charset="0"/>
                          <a:ea typeface="Roboto" panose="02000000000000000000" pitchFamily="2" charset="0"/>
                        </a:rPr>
                        <a:t>Diagramme de chromaticité : œil humain standard, </a:t>
                      </a:r>
                    </a:p>
                    <a:p>
                      <a:r>
                        <a:rPr lang="fr-FR" sz="1600" dirty="0" smtClean="0">
                          <a:latin typeface="Roboto" panose="02000000000000000000" pitchFamily="2" charset="0"/>
                          <a:ea typeface="Roboto" panose="02000000000000000000" pitchFamily="2" charset="0"/>
                        </a:rPr>
                        <a:t>espace des couleurs, </a:t>
                      </a:r>
                    </a:p>
                    <a:p>
                      <a:r>
                        <a:rPr lang="fr-FR" sz="1600" dirty="0" err="1" smtClean="0">
                          <a:latin typeface="Roboto" panose="02000000000000000000" pitchFamily="2" charset="0"/>
                          <a:ea typeface="Roboto" panose="02000000000000000000" pitchFamily="2" charset="0"/>
                        </a:rPr>
                        <a:t>gamut</a:t>
                      </a:r>
                      <a:endParaRPr lang="fr-FR" sz="16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Tx/>
                        <a:buChar char="-"/>
                      </a:pPr>
                      <a:r>
                        <a:rPr lang="fr-FR" sz="1600" dirty="0" smtClean="0">
                          <a:latin typeface="Roboto" panose="02000000000000000000" pitchFamily="2" charset="0"/>
                          <a:ea typeface="Roboto" panose="02000000000000000000" pitchFamily="2" charset="0"/>
                        </a:rPr>
                        <a:t>Déterminer la longueur d’onde et la saturation (ou facteur de</a:t>
                      </a:r>
                      <a:r>
                        <a:rPr lang="fr-FR" sz="1600" baseline="0" dirty="0" smtClean="0">
                          <a:latin typeface="Roboto" panose="02000000000000000000" pitchFamily="2" charset="0"/>
                          <a:ea typeface="Roboto" panose="02000000000000000000" pitchFamily="2" charset="0"/>
                        </a:rPr>
                        <a:t> pureté) d’une couleur en utilisant le diagramme de chromaticité. </a:t>
                      </a:r>
                    </a:p>
                    <a:p>
                      <a:pPr marL="285750" indent="-285750">
                        <a:buFontTx/>
                        <a:buChar char="-"/>
                      </a:pPr>
                      <a:r>
                        <a:rPr lang="fr-FR" sz="1600" baseline="0" dirty="0" smtClean="0">
                          <a:latin typeface="Roboto" panose="02000000000000000000" pitchFamily="2" charset="0"/>
                          <a:ea typeface="Roboto" panose="02000000000000000000" pitchFamily="2" charset="0"/>
                        </a:rPr>
                        <a:t>Utiliser le </a:t>
                      </a:r>
                      <a:r>
                        <a:rPr lang="fr-FR" sz="1600" baseline="0" dirty="0" err="1" smtClean="0">
                          <a:latin typeface="Roboto" panose="02000000000000000000" pitchFamily="2" charset="0"/>
                          <a:ea typeface="Roboto" panose="02000000000000000000" pitchFamily="2" charset="0"/>
                        </a:rPr>
                        <a:t>gamut</a:t>
                      </a:r>
                      <a:r>
                        <a:rPr lang="fr-FR" sz="1600" baseline="0" dirty="0" smtClean="0">
                          <a:latin typeface="Roboto" panose="02000000000000000000" pitchFamily="2" charset="0"/>
                          <a:ea typeface="Roboto" panose="02000000000000000000" pitchFamily="2" charset="0"/>
                        </a:rPr>
                        <a:t> pour évaluer les performances d’un appareil de capture ou de reproduction d’images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6" name="Espace réservé du numéro de diapositive 5"/>
          <p:cNvSpPr>
            <a:spLocks noGrp="1"/>
          </p:cNvSpPr>
          <p:nvPr>
            <p:ph type="sldNum" sz="quarter" idx="12"/>
          </p:nvPr>
        </p:nvSpPr>
        <p:spPr/>
        <p:txBody>
          <a:bodyPr/>
          <a:lstStyle/>
          <a:p>
            <a:fld id="{39F23137-5467-4AE1-8588-6B21E76D46F7}" type="slidenum">
              <a:rPr lang="fr-FR" smtClean="0"/>
              <a:pPr/>
              <a:t>2</a:t>
            </a:fld>
            <a:endParaRPr lang="fr-FR"/>
          </a:p>
        </p:txBody>
      </p:sp>
      <p:sp>
        <p:nvSpPr>
          <p:cNvPr id="3" name="Titre 2"/>
          <p:cNvSpPr>
            <a:spLocks noGrp="1"/>
          </p:cNvSpPr>
          <p:nvPr>
            <p:ph type="ctrTitle"/>
          </p:nvPr>
        </p:nvSpPr>
        <p:spPr>
          <a:xfrm>
            <a:off x="650761" y="1268760"/>
            <a:ext cx="7772400" cy="1470025"/>
          </a:xfrm>
        </p:spPr>
        <p:txBody>
          <a:bodyPr/>
          <a:lstStyle/>
          <a:p>
            <a:r>
              <a:rPr lang="fr-FR" dirty="0" smtClean="0">
                <a:latin typeface="Roboto" panose="02000000000000000000" pitchFamily="2" charset="0"/>
                <a:ea typeface="Roboto" panose="02000000000000000000" pitchFamily="2" charset="0"/>
              </a:rPr>
              <a:t>Référence au programme</a:t>
            </a:r>
            <a:endParaRPr lang="fr-FR"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80737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marL="571500" indent="-571500">
              <a:buFont typeface="+mj-lt"/>
              <a:buAutoNum type="romanUcPeriod"/>
            </a:pPr>
            <a:r>
              <a:rPr lang="fr-FR" dirty="0">
                <a:latin typeface="Sriracha" panose="00000500000000000000" pitchFamily="2" charset="-34"/>
                <a:cs typeface="Sriracha" panose="00000500000000000000" pitchFamily="2" charset="-34"/>
              </a:rPr>
              <a:t>Les espaces de couleurs</a:t>
            </a:r>
          </a:p>
          <a:p>
            <a:pPr marL="971550" lvl="1" indent="-571500">
              <a:buFont typeface="+mj-lt"/>
              <a:buAutoNum type="alphaUcPeriod"/>
            </a:pPr>
            <a:r>
              <a:rPr lang="fr-FR" dirty="0">
                <a:solidFill>
                  <a:srgbClr val="FF691F"/>
                </a:solidFill>
                <a:latin typeface="Roboto" panose="02000000000000000000" pitchFamily="2" charset="0"/>
                <a:ea typeface="Roboto" panose="02000000000000000000" pitchFamily="2" charset="0"/>
              </a:rPr>
              <a:t>Espace RVB</a:t>
            </a:r>
          </a:p>
          <a:p>
            <a:pPr marL="971550" lvl="1" indent="-571500">
              <a:buFont typeface="+mj-lt"/>
              <a:buAutoNum type="alphaUcPeriod"/>
            </a:pPr>
            <a:r>
              <a:rPr lang="fr-FR" dirty="0">
                <a:solidFill>
                  <a:srgbClr val="FF691F"/>
                </a:solidFill>
                <a:latin typeface="Roboto" panose="02000000000000000000" pitchFamily="2" charset="0"/>
                <a:ea typeface="Roboto" panose="02000000000000000000" pitchFamily="2" charset="0"/>
              </a:rPr>
              <a:t>Espace TSV</a:t>
            </a:r>
          </a:p>
          <a:p>
            <a:pPr marL="971550" lvl="1" indent="-571500">
              <a:buFont typeface="+mj-lt"/>
              <a:buAutoNum type="alphaUcPeriod"/>
            </a:pPr>
            <a:r>
              <a:rPr lang="fr-FR" dirty="0">
                <a:solidFill>
                  <a:srgbClr val="FF691F"/>
                </a:solidFill>
                <a:latin typeface="Roboto" panose="02000000000000000000" pitchFamily="2" charset="0"/>
                <a:ea typeface="Roboto" panose="02000000000000000000" pitchFamily="2" charset="0"/>
              </a:rPr>
              <a:t>Espace TSL</a:t>
            </a:r>
          </a:p>
          <a:p>
            <a:pPr marL="971550" lvl="1" indent="-571500">
              <a:buFont typeface="+mj-lt"/>
              <a:buAutoNum type="alphaUcPeriod"/>
            </a:pPr>
            <a:r>
              <a:rPr lang="fr-FR" dirty="0">
                <a:solidFill>
                  <a:srgbClr val="FF691F"/>
                </a:solidFill>
                <a:latin typeface="Roboto" panose="02000000000000000000" pitchFamily="2" charset="0"/>
                <a:ea typeface="Roboto" panose="02000000000000000000" pitchFamily="2" charset="0"/>
              </a:rPr>
              <a:t>Espace L*a*b*</a:t>
            </a:r>
          </a:p>
          <a:p>
            <a:pPr marL="571500" indent="-571500">
              <a:buFont typeface="+mj-lt"/>
              <a:buAutoNum type="romanUcPeriod"/>
            </a:pPr>
            <a:r>
              <a:rPr lang="fr-FR" dirty="0">
                <a:latin typeface="Sriracha" panose="00000500000000000000" pitchFamily="2" charset="-34"/>
                <a:cs typeface="Sriracha" panose="00000500000000000000" pitchFamily="2" charset="-34"/>
              </a:rPr>
              <a:t>Diagramme de chromaticité </a:t>
            </a:r>
            <a:r>
              <a:rPr lang="fr-FR" dirty="0" err="1">
                <a:latin typeface="Sriracha" panose="00000500000000000000" pitchFamily="2" charset="-34"/>
                <a:cs typeface="Sriracha" panose="00000500000000000000" pitchFamily="2" charset="-34"/>
              </a:rPr>
              <a:t>CIEx,y</a:t>
            </a:r>
            <a:endParaRPr lang="fr-FR" dirty="0">
              <a:latin typeface="Sriracha" panose="00000500000000000000" pitchFamily="2" charset="-34"/>
              <a:cs typeface="Sriracha" panose="00000500000000000000" pitchFamily="2" charset="-34"/>
            </a:endParaRPr>
          </a:p>
          <a:p>
            <a:pPr marL="971550" lvl="1" indent="-571500">
              <a:buFont typeface="+mj-lt"/>
              <a:buAutoNum type="alphaUcPeriod"/>
            </a:pPr>
            <a:r>
              <a:rPr lang="fr-FR" dirty="0">
                <a:solidFill>
                  <a:srgbClr val="FF691F"/>
                </a:solidFill>
                <a:latin typeface="Roboto" panose="02000000000000000000" pitchFamily="2" charset="0"/>
                <a:ea typeface="Roboto" panose="02000000000000000000" pitchFamily="2" charset="0"/>
              </a:rPr>
              <a:t>Principe de construction du diagramme</a:t>
            </a:r>
          </a:p>
        </p:txBody>
      </p:sp>
      <p:sp>
        <p:nvSpPr>
          <p:cNvPr id="2" name="Espace réservé du numéro de diapositive 1"/>
          <p:cNvSpPr>
            <a:spLocks noGrp="1"/>
          </p:cNvSpPr>
          <p:nvPr>
            <p:ph type="sldNum" sz="quarter" idx="12"/>
          </p:nvPr>
        </p:nvSpPr>
        <p:spPr/>
        <p:txBody>
          <a:bodyPr/>
          <a:lstStyle/>
          <a:p>
            <a:fld id="{39F23137-5467-4AE1-8588-6B21E76D46F7}" type="slidenum">
              <a:rPr lang="fr-FR" smtClean="0"/>
              <a:pPr/>
              <a:t>20</a:t>
            </a:fld>
            <a:endParaRPr lang="fr-FR"/>
          </a:p>
        </p:txBody>
      </p:sp>
    </p:spTree>
    <p:extLst>
      <p:ext uri="{BB962C8B-B14F-4D97-AF65-F5344CB8AC3E}">
        <p14:creationId xmlns:p14="http://schemas.microsoft.com/office/powerpoint/2010/main" val="39547628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274638"/>
            <a:ext cx="7931224" cy="1143000"/>
          </a:xfrm>
        </p:spPr>
        <p:txBody>
          <a:bodyPr>
            <a:normAutofit fontScale="90000"/>
          </a:bodyPr>
          <a:lstStyle/>
          <a:p>
            <a:pPr marL="571500" indent="-571500"/>
            <a:r>
              <a:rPr lang="fr-FR" b="1" dirty="0" smtClean="0">
                <a:solidFill>
                  <a:srgbClr val="FF691F"/>
                </a:solidFill>
                <a:latin typeface="Roboto" panose="02000000000000000000" pitchFamily="2" charset="0"/>
                <a:ea typeface="Roboto" panose="02000000000000000000" pitchFamily="2" charset="0"/>
              </a:rPr>
              <a:t>II. A. Principe de construction du diagramme</a:t>
            </a:r>
          </a:p>
        </p:txBody>
      </p:sp>
      <p:pic>
        <p:nvPicPr>
          <p:cNvPr id="2051" name="Picture 3" descr="D:\Documents\lycee\sciences_arts\bac_std2a\ressources\synthèse\images\dia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1628800"/>
            <a:ext cx="4320480" cy="4692056"/>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p:cNvSpPr txBox="1"/>
          <p:nvPr/>
        </p:nvSpPr>
        <p:spPr>
          <a:xfrm>
            <a:off x="6300192" y="6165304"/>
            <a:ext cx="504056" cy="369332"/>
          </a:xfrm>
          <a:prstGeom prst="rect">
            <a:avLst/>
          </a:prstGeom>
          <a:noFill/>
        </p:spPr>
        <p:txBody>
          <a:bodyPr wrap="square" rtlCol="0">
            <a:spAutoFit/>
          </a:bodyPr>
          <a:lstStyle/>
          <a:p>
            <a:r>
              <a:rPr lang="fr-FR" i="1" dirty="0" smtClean="0"/>
              <a:t>x</a:t>
            </a:r>
            <a:endParaRPr lang="fr-FR" i="1" dirty="0"/>
          </a:p>
        </p:txBody>
      </p:sp>
      <p:sp>
        <p:nvSpPr>
          <p:cNvPr id="12" name="ZoneTexte 11"/>
          <p:cNvSpPr txBox="1"/>
          <p:nvPr/>
        </p:nvSpPr>
        <p:spPr>
          <a:xfrm>
            <a:off x="1475656" y="1448850"/>
            <a:ext cx="504056" cy="369332"/>
          </a:xfrm>
          <a:prstGeom prst="rect">
            <a:avLst/>
          </a:prstGeom>
          <a:noFill/>
        </p:spPr>
        <p:txBody>
          <a:bodyPr wrap="square" rtlCol="0">
            <a:spAutoFit/>
          </a:bodyPr>
          <a:lstStyle/>
          <a:p>
            <a:pPr algn="r"/>
            <a:r>
              <a:rPr lang="fr-FR" i="1" dirty="0" smtClean="0"/>
              <a:t>y</a:t>
            </a:r>
            <a:endParaRPr lang="fr-FR" i="1" dirty="0"/>
          </a:p>
        </p:txBody>
      </p:sp>
      <p:sp>
        <p:nvSpPr>
          <p:cNvPr id="3" name="Espace réservé du numéro de diapositive 2"/>
          <p:cNvSpPr>
            <a:spLocks noGrp="1"/>
          </p:cNvSpPr>
          <p:nvPr>
            <p:ph type="sldNum" sz="quarter" idx="12"/>
          </p:nvPr>
        </p:nvSpPr>
        <p:spPr/>
        <p:txBody>
          <a:bodyPr/>
          <a:lstStyle/>
          <a:p>
            <a:fld id="{39F23137-5467-4AE1-8588-6B21E76D46F7}" type="slidenum">
              <a:rPr lang="fr-FR" smtClean="0"/>
              <a:pPr/>
              <a:t>21</a:t>
            </a:fld>
            <a:endParaRPr lang="fr-FR"/>
          </a:p>
        </p:txBody>
      </p:sp>
      <p:pic>
        <p:nvPicPr>
          <p:cNvPr id="4" name="Diapo2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1560" y="1012791"/>
            <a:ext cx="609600" cy="609600"/>
          </a:xfrm>
          <a:prstGeom prst="rect">
            <a:avLst/>
          </a:prstGeom>
        </p:spPr>
      </p:pic>
    </p:spTree>
    <p:extLst>
      <p:ext uri="{BB962C8B-B14F-4D97-AF65-F5344CB8AC3E}">
        <p14:creationId xmlns:p14="http://schemas.microsoft.com/office/powerpoint/2010/main" val="25623665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98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584" y="274638"/>
            <a:ext cx="7859216" cy="1143000"/>
          </a:xfrm>
        </p:spPr>
        <p:txBody>
          <a:bodyPr>
            <a:normAutofit fontScale="90000"/>
          </a:bodyPr>
          <a:lstStyle/>
          <a:p>
            <a:r>
              <a:rPr lang="fr-FR" b="1" dirty="0" smtClean="0">
                <a:solidFill>
                  <a:srgbClr val="FF691F"/>
                </a:solidFill>
                <a:latin typeface="Roboto" panose="02000000000000000000" pitchFamily="2" charset="0"/>
                <a:ea typeface="Roboto" panose="02000000000000000000" pitchFamily="2" charset="0"/>
              </a:rPr>
              <a:t>II. A. Principe de construction du diagramme</a:t>
            </a:r>
            <a:endParaRPr lang="fr-FR" dirty="0">
              <a:solidFill>
                <a:srgbClr val="FF691F"/>
              </a:solidFill>
              <a:latin typeface="Roboto" panose="02000000000000000000" pitchFamily="2" charset="0"/>
              <a:ea typeface="Roboto" panose="02000000000000000000" pitchFamily="2" charset="0"/>
            </a:endParaRPr>
          </a:p>
        </p:txBody>
      </p:sp>
      <p:sp>
        <p:nvSpPr>
          <p:cNvPr id="3" name="Espace réservé du contenu 2"/>
          <p:cNvSpPr>
            <a:spLocks noGrp="1"/>
          </p:cNvSpPr>
          <p:nvPr>
            <p:ph idx="1"/>
          </p:nvPr>
        </p:nvSpPr>
        <p:spPr>
          <a:xfrm>
            <a:off x="457200" y="1556792"/>
            <a:ext cx="8229600" cy="1008112"/>
          </a:xfrm>
        </p:spPr>
        <p:txBody>
          <a:bodyPr>
            <a:normAutofit fontScale="92500" lnSpcReduction="10000"/>
          </a:bodyPr>
          <a:lstStyle/>
          <a:p>
            <a:pPr marL="0" indent="0" algn="ctr">
              <a:buNone/>
            </a:pPr>
            <a:r>
              <a:rPr lang="fr-FR" dirty="0" smtClean="0">
                <a:latin typeface="Roboto" panose="02000000000000000000" pitchFamily="2" charset="0"/>
                <a:ea typeface="Roboto" panose="02000000000000000000" pitchFamily="2" charset="0"/>
              </a:rPr>
              <a:t>Luminance, L (cd.m</a:t>
            </a:r>
            <a:r>
              <a:rPr lang="fr-FR" baseline="30000" dirty="0" smtClean="0">
                <a:latin typeface="Roboto" panose="02000000000000000000" pitchFamily="2" charset="0"/>
                <a:ea typeface="Roboto" panose="02000000000000000000" pitchFamily="2" charset="0"/>
              </a:rPr>
              <a:t>-2</a:t>
            </a:r>
            <a:r>
              <a:rPr lang="fr-FR" dirty="0" smtClean="0">
                <a:latin typeface="Roboto" panose="02000000000000000000" pitchFamily="2" charset="0"/>
                <a:ea typeface="Roboto" panose="02000000000000000000" pitchFamily="2" charset="0"/>
              </a:rPr>
              <a:t>) :</a:t>
            </a:r>
          </a:p>
          <a:p>
            <a:pPr marL="0" indent="0" algn="ctr">
              <a:buNone/>
            </a:pPr>
            <a:r>
              <a:rPr lang="fr-FR" dirty="0" smtClean="0">
                <a:latin typeface="Roboto" panose="02000000000000000000" pitchFamily="2" charset="0"/>
                <a:ea typeface="Roboto" panose="02000000000000000000" pitchFamily="2" charset="0"/>
              </a:rPr>
              <a:t>Paramètre lié à la quantité de lumière</a:t>
            </a:r>
          </a:p>
        </p:txBody>
      </p:sp>
      <p:pic>
        <p:nvPicPr>
          <p:cNvPr id="4" name="Image 3"/>
          <p:cNvPicPr/>
          <p:nvPr/>
        </p:nvPicPr>
        <p:blipFill>
          <a:blip r:embed="rId4">
            <a:extLst>
              <a:ext uri="{28A0092B-C50C-407E-A947-70E740481C1C}">
                <a14:useLocalDpi xmlns:a14="http://schemas.microsoft.com/office/drawing/2010/main" val="0"/>
              </a:ext>
            </a:extLst>
          </a:blip>
          <a:srcRect/>
          <a:stretch>
            <a:fillRect/>
          </a:stretch>
        </p:blipFill>
        <p:spPr bwMode="auto">
          <a:xfrm>
            <a:off x="899592" y="2564904"/>
            <a:ext cx="7488832" cy="3672408"/>
          </a:xfrm>
          <a:prstGeom prst="rect">
            <a:avLst/>
          </a:prstGeom>
          <a:noFill/>
          <a:ln>
            <a:noFill/>
          </a:ln>
        </p:spPr>
      </p:pic>
      <p:grpSp>
        <p:nvGrpSpPr>
          <p:cNvPr id="7" name="Groupe 6"/>
          <p:cNvGrpSpPr/>
          <p:nvPr/>
        </p:nvGrpSpPr>
        <p:grpSpPr>
          <a:xfrm>
            <a:off x="539552" y="5445224"/>
            <a:ext cx="8280676" cy="1296144"/>
            <a:chOff x="539552" y="5445224"/>
            <a:chExt cx="8280676" cy="1296144"/>
          </a:xfrm>
        </p:grpSpPr>
        <p:sp>
          <p:nvSpPr>
            <p:cNvPr id="5" name="Espace réservé du contenu 2"/>
            <p:cNvSpPr txBox="1">
              <a:spLocks/>
            </p:cNvSpPr>
            <p:nvPr/>
          </p:nvSpPr>
          <p:spPr>
            <a:xfrm>
              <a:off x="1259631" y="6021288"/>
              <a:ext cx="7560597" cy="72008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FR" dirty="0" smtClean="0">
                  <a:latin typeface="Roboto" panose="02000000000000000000" pitchFamily="2" charset="0"/>
                  <a:ea typeface="Roboto" panose="02000000000000000000" pitchFamily="2" charset="0"/>
                </a:rPr>
                <a:t>Le diagramme de chromaticité est représenté pour une luminance donnée</a:t>
              </a:r>
              <a:endParaRPr lang="fr-FR" dirty="0">
                <a:latin typeface="Roboto" panose="02000000000000000000" pitchFamily="2" charset="0"/>
                <a:ea typeface="Roboto" panose="02000000000000000000" pitchFamily="2" charset="0"/>
              </a:endParaRPr>
            </a:p>
          </p:txBody>
        </p:sp>
        <p:sp>
          <p:nvSpPr>
            <p:cNvPr id="6" name="Flèche courbée vers la droite 5"/>
            <p:cNvSpPr/>
            <p:nvPr/>
          </p:nvSpPr>
          <p:spPr>
            <a:xfrm>
              <a:off x="539552" y="5445224"/>
              <a:ext cx="576064" cy="936104"/>
            </a:xfrm>
            <a:prstGeom prst="curvedRightArrow">
              <a:avLst/>
            </a:prstGeom>
            <a:solidFill>
              <a:srgbClr val="FF691F"/>
            </a:solidFill>
            <a:ln>
              <a:solidFill>
                <a:srgbClr val="FF6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cxnSp>
        <p:nvCxnSpPr>
          <p:cNvPr id="8" name="Connecteur droit avec flèche 7"/>
          <p:cNvCxnSpPr/>
          <p:nvPr/>
        </p:nvCxnSpPr>
        <p:spPr>
          <a:xfrm flipV="1">
            <a:off x="6732240" y="3068960"/>
            <a:ext cx="0" cy="284431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6835312" y="3068960"/>
            <a:ext cx="504056" cy="369332"/>
          </a:xfrm>
          <a:prstGeom prst="rect">
            <a:avLst/>
          </a:prstGeom>
          <a:solidFill>
            <a:schemeClr val="bg1"/>
          </a:solidFill>
        </p:spPr>
        <p:txBody>
          <a:bodyPr wrap="square" rtlCol="0">
            <a:spAutoFit/>
          </a:bodyPr>
          <a:lstStyle/>
          <a:p>
            <a:r>
              <a:rPr lang="fr-FR" b="1" dirty="0" smtClean="0">
                <a:solidFill>
                  <a:srgbClr val="FF0000"/>
                </a:solidFill>
              </a:rPr>
              <a:t>L</a:t>
            </a:r>
            <a:endParaRPr lang="fr-FR" b="1" dirty="0">
              <a:solidFill>
                <a:srgbClr val="FF0000"/>
              </a:solidFill>
            </a:endParaRPr>
          </a:p>
        </p:txBody>
      </p:sp>
      <p:sp>
        <p:nvSpPr>
          <p:cNvPr id="9" name="Espace réservé du numéro de diapositive 8"/>
          <p:cNvSpPr>
            <a:spLocks noGrp="1"/>
          </p:cNvSpPr>
          <p:nvPr>
            <p:ph type="sldNum" sz="quarter" idx="12"/>
          </p:nvPr>
        </p:nvSpPr>
        <p:spPr/>
        <p:txBody>
          <a:bodyPr/>
          <a:lstStyle/>
          <a:p>
            <a:fld id="{39F23137-5467-4AE1-8588-6B21E76D46F7}" type="slidenum">
              <a:rPr lang="fr-FR" smtClean="0"/>
              <a:pPr/>
              <a:t>22</a:t>
            </a:fld>
            <a:endParaRPr lang="fr-FR"/>
          </a:p>
        </p:txBody>
      </p:sp>
      <p:pic>
        <p:nvPicPr>
          <p:cNvPr id="11" name="Diapo2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9592" y="980728"/>
            <a:ext cx="609600" cy="609600"/>
          </a:xfrm>
          <a:prstGeom prst="rect">
            <a:avLst/>
          </a:prstGeom>
        </p:spPr>
      </p:pic>
    </p:spTree>
    <p:extLst>
      <p:ext uri="{BB962C8B-B14F-4D97-AF65-F5344CB8AC3E}">
        <p14:creationId xmlns:p14="http://schemas.microsoft.com/office/powerpoint/2010/main" val="7486060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27"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marL="571500" indent="-571500">
              <a:buFont typeface="+mj-lt"/>
              <a:buAutoNum type="romanUcPeriod"/>
            </a:pPr>
            <a:r>
              <a:rPr lang="fr-FR" dirty="0" smtClean="0">
                <a:latin typeface="Sriracha" panose="00000500000000000000" pitchFamily="2" charset="-34"/>
                <a:cs typeface="Sriracha" panose="00000500000000000000" pitchFamily="2" charset="-34"/>
              </a:rPr>
              <a:t>Les espaces de couleurs</a:t>
            </a:r>
          </a:p>
          <a:p>
            <a:pPr marL="571500" indent="-571500">
              <a:buFont typeface="+mj-lt"/>
              <a:buAutoNum type="romanUcPeriod"/>
            </a:pPr>
            <a:r>
              <a:rPr lang="fr-FR" dirty="0" smtClean="0">
                <a:latin typeface="Sriracha" panose="00000500000000000000" pitchFamily="2" charset="-34"/>
                <a:cs typeface="Sriracha" panose="00000500000000000000" pitchFamily="2" charset="-34"/>
              </a:rPr>
              <a:t>Diagramme de chromaticité </a:t>
            </a:r>
            <a:r>
              <a:rPr lang="fr-FR" dirty="0" err="1" smtClean="0">
                <a:latin typeface="Sriracha" panose="00000500000000000000" pitchFamily="2" charset="-34"/>
                <a:cs typeface="Sriracha" panose="00000500000000000000" pitchFamily="2" charset="-34"/>
              </a:rPr>
              <a:t>CIEx,y</a:t>
            </a:r>
            <a:endParaRPr lang="fr-FR" dirty="0" smtClean="0">
              <a:latin typeface="Sriracha" panose="00000500000000000000" pitchFamily="2" charset="-34"/>
              <a:cs typeface="Sriracha" panose="00000500000000000000" pitchFamily="2" charset="-34"/>
            </a:endParaRPr>
          </a:p>
          <a:p>
            <a:pPr marL="971550" lvl="1" indent="-571500">
              <a:buFont typeface="+mj-lt"/>
              <a:buAutoNum type="alphaUcPeriod"/>
            </a:pPr>
            <a:r>
              <a:rPr lang="fr-FR" dirty="0" smtClean="0">
                <a:solidFill>
                  <a:srgbClr val="FF691F"/>
                </a:solidFill>
                <a:latin typeface="Roboto" panose="02000000000000000000" pitchFamily="2" charset="0"/>
                <a:ea typeface="Roboto" panose="02000000000000000000" pitchFamily="2" charset="0"/>
              </a:rPr>
              <a:t>Principe de construction du diagramme</a:t>
            </a:r>
          </a:p>
          <a:p>
            <a:pPr marL="971550" lvl="1" indent="-571500">
              <a:buFont typeface="+mj-lt"/>
              <a:buAutoNum type="alphaUcPeriod"/>
            </a:pPr>
            <a:r>
              <a:rPr lang="fr-FR" dirty="0" smtClean="0">
                <a:solidFill>
                  <a:srgbClr val="FF691F"/>
                </a:solidFill>
                <a:latin typeface="Roboto" panose="02000000000000000000" pitchFamily="2" charset="0"/>
                <a:ea typeface="Roboto" panose="02000000000000000000" pitchFamily="2" charset="0"/>
              </a:rPr>
              <a:t>Lecture du diagramme</a:t>
            </a:r>
          </a:p>
        </p:txBody>
      </p:sp>
      <p:sp>
        <p:nvSpPr>
          <p:cNvPr id="2" name="Espace réservé du numéro de diapositive 1"/>
          <p:cNvSpPr>
            <a:spLocks noGrp="1"/>
          </p:cNvSpPr>
          <p:nvPr>
            <p:ph type="sldNum" sz="quarter" idx="12"/>
          </p:nvPr>
        </p:nvSpPr>
        <p:spPr/>
        <p:txBody>
          <a:bodyPr/>
          <a:lstStyle/>
          <a:p>
            <a:fld id="{39F23137-5467-4AE1-8588-6B21E76D46F7}" type="slidenum">
              <a:rPr lang="fr-FR" smtClean="0"/>
              <a:pPr/>
              <a:t>23</a:t>
            </a:fld>
            <a:endParaRPr lang="fr-FR"/>
          </a:p>
        </p:txBody>
      </p:sp>
    </p:spTree>
    <p:extLst>
      <p:ext uri="{BB962C8B-B14F-4D97-AF65-F5344CB8AC3E}">
        <p14:creationId xmlns:p14="http://schemas.microsoft.com/office/powerpoint/2010/main" val="15191990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Documents\lycee\sciences_arts\bac_std2a\ressources\synthèse\images\dia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1628800"/>
            <a:ext cx="4320480" cy="4692056"/>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e 32"/>
          <p:cNvGrpSpPr/>
          <p:nvPr/>
        </p:nvGrpSpPr>
        <p:grpSpPr>
          <a:xfrm>
            <a:off x="3666960" y="4221088"/>
            <a:ext cx="1769136" cy="498839"/>
            <a:chOff x="3666960" y="4221088"/>
            <a:chExt cx="1769136" cy="498839"/>
          </a:xfrm>
        </p:grpSpPr>
        <p:sp>
          <p:nvSpPr>
            <p:cNvPr id="29" name="Plus 28"/>
            <p:cNvSpPr/>
            <p:nvPr/>
          </p:nvSpPr>
          <p:spPr>
            <a:xfrm>
              <a:off x="3666960" y="4460640"/>
              <a:ext cx="229672" cy="259287"/>
            </a:xfrm>
            <a:prstGeom prst="mathPlus">
              <a:avLst>
                <a:gd name="adj1" fmla="val 455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ZoneTexte 29"/>
            <p:cNvSpPr txBox="1"/>
            <p:nvPr/>
          </p:nvSpPr>
          <p:spPr>
            <a:xfrm>
              <a:off x="3752616" y="4221088"/>
              <a:ext cx="1683480" cy="369332"/>
            </a:xfrm>
            <a:prstGeom prst="rect">
              <a:avLst/>
            </a:prstGeom>
            <a:noFill/>
          </p:spPr>
          <p:txBody>
            <a:bodyPr wrap="square" rtlCol="0">
              <a:spAutoFit/>
            </a:bodyPr>
            <a:lstStyle/>
            <a:p>
              <a:r>
                <a:rPr lang="fr-FR" dirty="0" smtClean="0"/>
                <a:t>E (1/3 ; 1/3)</a:t>
              </a:r>
              <a:endParaRPr lang="fr-FR" dirty="0"/>
            </a:p>
          </p:txBody>
        </p:sp>
      </p:grpSp>
      <p:sp>
        <p:nvSpPr>
          <p:cNvPr id="2" name="Titre 1"/>
          <p:cNvSpPr>
            <a:spLocks noGrp="1"/>
          </p:cNvSpPr>
          <p:nvPr>
            <p:ph type="title"/>
          </p:nvPr>
        </p:nvSpPr>
        <p:spPr/>
        <p:txBody>
          <a:bodyPr>
            <a:normAutofit/>
          </a:bodyPr>
          <a:lstStyle/>
          <a:p>
            <a:r>
              <a:rPr lang="fr-FR" b="1" dirty="0" smtClean="0">
                <a:solidFill>
                  <a:srgbClr val="FF691F"/>
                </a:solidFill>
                <a:latin typeface="Roboto" panose="02000000000000000000" pitchFamily="2" charset="0"/>
                <a:ea typeface="Roboto" panose="02000000000000000000" pitchFamily="2" charset="0"/>
              </a:rPr>
              <a:t>II. B. Lecture du diagramme</a:t>
            </a:r>
            <a:endParaRPr lang="fr-FR" dirty="0">
              <a:solidFill>
                <a:srgbClr val="FF691F"/>
              </a:solidFill>
              <a:latin typeface="Roboto" panose="02000000000000000000" pitchFamily="2" charset="0"/>
              <a:ea typeface="Roboto" panose="02000000000000000000" pitchFamily="2" charset="0"/>
            </a:endParaRPr>
          </a:p>
        </p:txBody>
      </p:sp>
      <p:sp>
        <p:nvSpPr>
          <p:cNvPr id="6" name="Forme libre 5"/>
          <p:cNvSpPr/>
          <p:nvPr/>
        </p:nvSpPr>
        <p:spPr>
          <a:xfrm>
            <a:off x="2302646" y="2032694"/>
            <a:ext cx="3761233" cy="4044957"/>
          </a:xfrm>
          <a:custGeom>
            <a:avLst/>
            <a:gdLst>
              <a:gd name="connsiteX0" fmla="*/ 986464 w 3761233"/>
              <a:gd name="connsiteY0" fmla="*/ 4040560 h 4044957"/>
              <a:gd name="connsiteX1" fmla="*/ 686214 w 3761233"/>
              <a:gd name="connsiteY1" fmla="*/ 3849491 h 4044957"/>
              <a:gd name="connsiteX2" fmla="*/ 304076 w 3761233"/>
              <a:gd name="connsiteY2" fmla="*/ 2771318 h 4044957"/>
              <a:gd name="connsiteX3" fmla="*/ 72064 w 3761233"/>
              <a:gd name="connsiteY3" fmla="*/ 1597610 h 4044957"/>
              <a:gd name="connsiteX4" fmla="*/ 17473 w 3761233"/>
              <a:gd name="connsiteY4" fmla="*/ 410255 h 4044957"/>
              <a:gd name="connsiteX5" fmla="*/ 345020 w 3761233"/>
              <a:gd name="connsiteY5" fmla="*/ 822 h 4044957"/>
              <a:gd name="connsiteX6" fmla="*/ 1354954 w 3761233"/>
              <a:gd name="connsiteY6" fmla="*/ 492142 h 4044957"/>
              <a:gd name="connsiteX7" fmla="*/ 2624196 w 3761233"/>
              <a:gd name="connsiteY7" fmla="*/ 1720440 h 4044957"/>
              <a:gd name="connsiteX8" fmla="*/ 3661426 w 3761233"/>
              <a:gd name="connsiteY8" fmla="*/ 2730375 h 4044957"/>
              <a:gd name="connsiteX9" fmla="*/ 3661426 w 3761233"/>
              <a:gd name="connsiteY9" fmla="*/ 2716727 h 4044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61233" h="4044957">
                <a:moveTo>
                  <a:pt x="986464" y="4040560"/>
                </a:moveTo>
                <a:cubicBezTo>
                  <a:pt x="893204" y="4050795"/>
                  <a:pt x="799945" y="4061031"/>
                  <a:pt x="686214" y="3849491"/>
                </a:cubicBezTo>
                <a:cubicBezTo>
                  <a:pt x="572483" y="3637951"/>
                  <a:pt x="406434" y="3146631"/>
                  <a:pt x="304076" y="2771318"/>
                </a:cubicBezTo>
                <a:cubicBezTo>
                  <a:pt x="201718" y="2396004"/>
                  <a:pt x="119831" y="1991120"/>
                  <a:pt x="72064" y="1597610"/>
                </a:cubicBezTo>
                <a:cubicBezTo>
                  <a:pt x="24297" y="1204099"/>
                  <a:pt x="-28020" y="676386"/>
                  <a:pt x="17473" y="410255"/>
                </a:cubicBezTo>
                <a:cubicBezTo>
                  <a:pt x="62966" y="144124"/>
                  <a:pt x="122106" y="-12826"/>
                  <a:pt x="345020" y="822"/>
                </a:cubicBezTo>
                <a:cubicBezTo>
                  <a:pt x="567933" y="14470"/>
                  <a:pt x="975091" y="205539"/>
                  <a:pt x="1354954" y="492142"/>
                </a:cubicBezTo>
                <a:cubicBezTo>
                  <a:pt x="1734817" y="778745"/>
                  <a:pt x="2624196" y="1720440"/>
                  <a:pt x="2624196" y="1720440"/>
                </a:cubicBezTo>
                <a:lnTo>
                  <a:pt x="3661426" y="2730375"/>
                </a:lnTo>
                <a:cubicBezTo>
                  <a:pt x="3834298" y="2896423"/>
                  <a:pt x="3747862" y="2806575"/>
                  <a:pt x="3661426" y="2716727"/>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droit avec flèche 9"/>
          <p:cNvCxnSpPr/>
          <p:nvPr/>
        </p:nvCxnSpPr>
        <p:spPr>
          <a:xfrm flipH="1">
            <a:off x="4572000" y="2492896"/>
            <a:ext cx="2304256" cy="864096"/>
          </a:xfrm>
          <a:prstGeom prst="straightConnector1">
            <a:avLst/>
          </a:prstGeom>
          <a:ln w="38100">
            <a:solidFill>
              <a:srgbClr val="FF691F"/>
            </a:solidFill>
            <a:tailEnd type="arrow"/>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6876255" y="2308230"/>
            <a:ext cx="2016223" cy="1754326"/>
          </a:xfrm>
          <a:prstGeom prst="rect">
            <a:avLst/>
          </a:prstGeom>
          <a:noFill/>
        </p:spPr>
        <p:txBody>
          <a:bodyPr wrap="square" rtlCol="0">
            <a:spAutoFit/>
          </a:bodyPr>
          <a:lstStyle/>
          <a:p>
            <a:r>
              <a:rPr lang="fr-FR" b="1" dirty="0" smtClean="0">
                <a:solidFill>
                  <a:srgbClr val="FF691F"/>
                </a:solidFill>
                <a:latin typeface="Roboto" panose="02000000000000000000" pitchFamily="2" charset="0"/>
                <a:ea typeface="Roboto" panose="02000000000000000000" pitchFamily="2" charset="0"/>
              </a:rPr>
              <a:t>Lieu du spectre : </a:t>
            </a:r>
          </a:p>
          <a:p>
            <a:r>
              <a:rPr lang="fr-FR" dirty="0" smtClean="0">
                <a:solidFill>
                  <a:srgbClr val="FF691F"/>
                </a:solidFill>
                <a:latin typeface="Roboto" panose="02000000000000000000" pitchFamily="2" charset="0"/>
                <a:ea typeface="Roboto" panose="02000000000000000000" pitchFamily="2" charset="0"/>
              </a:rPr>
              <a:t>Ensemble des couleurs pures repérées par leur longueurs d’onde, </a:t>
            </a:r>
            <a:r>
              <a:rPr lang="el-GR" dirty="0" smtClean="0">
                <a:solidFill>
                  <a:srgbClr val="FF691F"/>
                </a:solidFill>
                <a:latin typeface="Roboto" panose="02000000000000000000" pitchFamily="2" charset="0"/>
                <a:ea typeface="Roboto" panose="02000000000000000000" pitchFamily="2" charset="0"/>
              </a:rPr>
              <a:t>λ</a:t>
            </a:r>
            <a:r>
              <a:rPr lang="fr-FR" dirty="0" smtClean="0">
                <a:solidFill>
                  <a:srgbClr val="FF691F"/>
                </a:solidFill>
                <a:latin typeface="Roboto" panose="02000000000000000000" pitchFamily="2" charset="0"/>
                <a:ea typeface="Roboto" panose="02000000000000000000" pitchFamily="2" charset="0"/>
              </a:rPr>
              <a:t> (nm)</a:t>
            </a:r>
            <a:endParaRPr lang="fr-FR" dirty="0">
              <a:solidFill>
                <a:srgbClr val="FF691F"/>
              </a:solidFill>
              <a:latin typeface="Roboto" panose="02000000000000000000" pitchFamily="2" charset="0"/>
              <a:ea typeface="Roboto" panose="02000000000000000000" pitchFamily="2" charset="0"/>
            </a:endParaRPr>
          </a:p>
        </p:txBody>
      </p:sp>
      <p:cxnSp>
        <p:nvCxnSpPr>
          <p:cNvPr id="19" name="Connecteur en arc 18"/>
          <p:cNvCxnSpPr>
            <a:stCxn id="11" idx="2"/>
          </p:cNvCxnSpPr>
          <p:nvPr/>
        </p:nvCxnSpPr>
        <p:spPr>
          <a:xfrm rot="5400000">
            <a:off x="6760987" y="3601762"/>
            <a:ext cx="662587" cy="1584174"/>
          </a:xfrm>
          <a:prstGeom prst="curvedConnector2">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V="1">
            <a:off x="3347864" y="4797152"/>
            <a:ext cx="2592288" cy="1208491"/>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flipH="1" flipV="1">
            <a:off x="4788024" y="5338624"/>
            <a:ext cx="1656184" cy="466640"/>
          </a:xfrm>
          <a:prstGeom prst="straightConnector1">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6468376" y="5589240"/>
            <a:ext cx="2424103" cy="369332"/>
          </a:xfrm>
          <a:prstGeom prst="rect">
            <a:avLst/>
          </a:prstGeom>
          <a:noFill/>
        </p:spPr>
        <p:txBody>
          <a:bodyPr wrap="square" rtlCol="0">
            <a:spAutoFit/>
          </a:bodyPr>
          <a:lstStyle/>
          <a:p>
            <a:r>
              <a:rPr lang="fr-FR" b="1" dirty="0" smtClean="0">
                <a:solidFill>
                  <a:schemeClr val="accent2">
                    <a:lumMod val="75000"/>
                  </a:schemeClr>
                </a:solidFill>
              </a:rPr>
              <a:t>Ligne des pourpres </a:t>
            </a:r>
          </a:p>
        </p:txBody>
      </p:sp>
      <p:grpSp>
        <p:nvGrpSpPr>
          <p:cNvPr id="34" name="Groupe 33"/>
          <p:cNvGrpSpPr/>
          <p:nvPr/>
        </p:nvGrpSpPr>
        <p:grpSpPr>
          <a:xfrm>
            <a:off x="2868048" y="3685236"/>
            <a:ext cx="1769136" cy="498839"/>
            <a:chOff x="3666960" y="4221088"/>
            <a:chExt cx="1769136" cy="498839"/>
          </a:xfrm>
        </p:grpSpPr>
        <p:sp>
          <p:nvSpPr>
            <p:cNvPr id="35" name="Plus 34"/>
            <p:cNvSpPr/>
            <p:nvPr/>
          </p:nvSpPr>
          <p:spPr>
            <a:xfrm>
              <a:off x="3666960" y="4460640"/>
              <a:ext cx="229672" cy="259287"/>
            </a:xfrm>
            <a:prstGeom prst="mathPlus">
              <a:avLst>
                <a:gd name="adj1" fmla="val 455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ZoneTexte 35"/>
            <p:cNvSpPr txBox="1"/>
            <p:nvPr/>
          </p:nvSpPr>
          <p:spPr>
            <a:xfrm>
              <a:off x="3752616" y="4221088"/>
              <a:ext cx="1683480" cy="369332"/>
            </a:xfrm>
            <a:prstGeom prst="rect">
              <a:avLst/>
            </a:prstGeom>
            <a:noFill/>
          </p:spPr>
          <p:txBody>
            <a:bodyPr wrap="square" rtlCol="0">
              <a:spAutoFit/>
            </a:bodyPr>
            <a:lstStyle/>
            <a:p>
              <a:r>
                <a:rPr lang="fr-FR" dirty="0" smtClean="0"/>
                <a:t>C (x ; y)</a:t>
              </a:r>
              <a:endParaRPr lang="fr-FR" dirty="0"/>
            </a:p>
          </p:txBody>
        </p:sp>
      </p:grpSp>
      <p:sp>
        <p:nvSpPr>
          <p:cNvPr id="3" name="Espace réservé du numéro de diapositive 2"/>
          <p:cNvSpPr>
            <a:spLocks noGrp="1"/>
          </p:cNvSpPr>
          <p:nvPr>
            <p:ph type="sldNum" sz="quarter" idx="12"/>
          </p:nvPr>
        </p:nvSpPr>
        <p:spPr/>
        <p:txBody>
          <a:bodyPr/>
          <a:lstStyle/>
          <a:p>
            <a:fld id="{39F23137-5467-4AE1-8588-6B21E76D46F7}" type="slidenum">
              <a:rPr lang="fr-FR" smtClean="0"/>
              <a:pPr/>
              <a:t>24</a:t>
            </a:fld>
            <a:endParaRPr lang="fr-FR"/>
          </a:p>
        </p:txBody>
      </p:sp>
      <p:pic>
        <p:nvPicPr>
          <p:cNvPr id="7" name="Diapo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3568" y="1556792"/>
            <a:ext cx="609600" cy="609600"/>
          </a:xfrm>
          <a:prstGeom prst="rect">
            <a:avLst/>
          </a:prstGeom>
        </p:spPr>
      </p:pic>
    </p:spTree>
    <p:extLst>
      <p:ext uri="{BB962C8B-B14F-4D97-AF65-F5344CB8AC3E}">
        <p14:creationId xmlns:p14="http://schemas.microsoft.com/office/powerpoint/2010/main" val="42272034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86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marL="571500" indent="-571500">
              <a:buFont typeface="+mj-lt"/>
              <a:buAutoNum type="romanUcPeriod"/>
            </a:pPr>
            <a:r>
              <a:rPr lang="fr-FR" dirty="0" smtClean="0">
                <a:latin typeface="Sriracha" panose="00000500000000000000" pitchFamily="2" charset="-34"/>
                <a:cs typeface="Sriracha" panose="00000500000000000000" pitchFamily="2" charset="-34"/>
              </a:rPr>
              <a:t>Les espaces de couleurs</a:t>
            </a:r>
          </a:p>
          <a:p>
            <a:pPr marL="571500" indent="-571500">
              <a:buFont typeface="+mj-lt"/>
              <a:buAutoNum type="romanUcPeriod"/>
            </a:pPr>
            <a:r>
              <a:rPr lang="fr-FR" dirty="0" smtClean="0">
                <a:latin typeface="Sriracha" panose="00000500000000000000" pitchFamily="2" charset="-34"/>
                <a:cs typeface="Sriracha" panose="00000500000000000000" pitchFamily="2" charset="-34"/>
              </a:rPr>
              <a:t>Diagramme de chromaticité </a:t>
            </a:r>
            <a:r>
              <a:rPr lang="fr-FR" dirty="0" err="1" smtClean="0">
                <a:latin typeface="Sriracha" panose="00000500000000000000" pitchFamily="2" charset="-34"/>
                <a:cs typeface="Sriracha" panose="00000500000000000000" pitchFamily="2" charset="-34"/>
              </a:rPr>
              <a:t>CIEx,y</a:t>
            </a:r>
            <a:endParaRPr lang="fr-FR" dirty="0" smtClean="0">
              <a:latin typeface="Sriracha" panose="00000500000000000000" pitchFamily="2" charset="-34"/>
              <a:cs typeface="Sriracha" panose="00000500000000000000" pitchFamily="2" charset="-34"/>
            </a:endParaRPr>
          </a:p>
          <a:p>
            <a:pPr marL="971550" lvl="1" indent="-571500">
              <a:buFont typeface="+mj-lt"/>
              <a:buAutoNum type="alphaUcPeriod"/>
            </a:pPr>
            <a:r>
              <a:rPr lang="fr-FR" dirty="0" smtClean="0">
                <a:solidFill>
                  <a:srgbClr val="FF691F"/>
                </a:solidFill>
                <a:latin typeface="Roboto" panose="02000000000000000000" pitchFamily="2" charset="0"/>
                <a:ea typeface="Roboto" panose="02000000000000000000" pitchFamily="2" charset="0"/>
              </a:rPr>
              <a:t>Principe de construction du diagramme</a:t>
            </a:r>
          </a:p>
          <a:p>
            <a:pPr marL="971550" lvl="1" indent="-571500">
              <a:buFont typeface="+mj-lt"/>
              <a:buAutoNum type="alphaUcPeriod"/>
            </a:pPr>
            <a:r>
              <a:rPr lang="fr-FR" dirty="0" smtClean="0">
                <a:solidFill>
                  <a:srgbClr val="FF691F"/>
                </a:solidFill>
                <a:latin typeface="Roboto" panose="02000000000000000000" pitchFamily="2" charset="0"/>
                <a:ea typeface="Roboto" panose="02000000000000000000" pitchFamily="2" charset="0"/>
              </a:rPr>
              <a:t>Lecture du diagramme</a:t>
            </a:r>
          </a:p>
          <a:p>
            <a:pPr marL="971550" lvl="1" indent="-571500">
              <a:buFont typeface="+mj-lt"/>
              <a:buAutoNum type="alphaUcPeriod"/>
            </a:pPr>
            <a:r>
              <a:rPr lang="fr-FR" dirty="0" smtClean="0">
                <a:solidFill>
                  <a:srgbClr val="FF691F"/>
                </a:solidFill>
                <a:latin typeface="Roboto" panose="02000000000000000000" pitchFamily="2" charset="0"/>
                <a:ea typeface="Roboto" panose="02000000000000000000" pitchFamily="2" charset="0"/>
              </a:rPr>
              <a:t>Utilisation pratique</a:t>
            </a:r>
          </a:p>
        </p:txBody>
      </p:sp>
      <p:sp>
        <p:nvSpPr>
          <p:cNvPr id="2" name="Espace réservé du numéro de diapositive 1"/>
          <p:cNvSpPr>
            <a:spLocks noGrp="1"/>
          </p:cNvSpPr>
          <p:nvPr>
            <p:ph type="sldNum" sz="quarter" idx="12"/>
          </p:nvPr>
        </p:nvSpPr>
        <p:spPr/>
        <p:txBody>
          <a:bodyPr/>
          <a:lstStyle/>
          <a:p>
            <a:fld id="{39F23137-5467-4AE1-8588-6B21E76D46F7}" type="slidenum">
              <a:rPr lang="fr-FR" smtClean="0"/>
              <a:pPr/>
              <a:t>25</a:t>
            </a:fld>
            <a:endParaRPr lang="fr-FR"/>
          </a:p>
        </p:txBody>
      </p:sp>
    </p:spTree>
    <p:extLst>
      <p:ext uri="{BB962C8B-B14F-4D97-AF65-F5344CB8AC3E}">
        <p14:creationId xmlns:p14="http://schemas.microsoft.com/office/powerpoint/2010/main" val="4316220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Documents\lycee\sciences_arts\bac_std2a\ressources\synthèse\images\dia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2049312"/>
            <a:ext cx="4320480" cy="4692056"/>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e 32"/>
          <p:cNvGrpSpPr/>
          <p:nvPr/>
        </p:nvGrpSpPr>
        <p:grpSpPr>
          <a:xfrm>
            <a:off x="5251136" y="4641600"/>
            <a:ext cx="472992" cy="498839"/>
            <a:chOff x="3666960" y="4221088"/>
            <a:chExt cx="472992" cy="498839"/>
          </a:xfrm>
        </p:grpSpPr>
        <p:sp>
          <p:nvSpPr>
            <p:cNvPr id="29" name="Plus 28"/>
            <p:cNvSpPr/>
            <p:nvPr/>
          </p:nvSpPr>
          <p:spPr>
            <a:xfrm>
              <a:off x="3666960" y="4460640"/>
              <a:ext cx="229672" cy="259287"/>
            </a:xfrm>
            <a:prstGeom prst="mathPlus">
              <a:avLst>
                <a:gd name="adj1" fmla="val 455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ZoneTexte 29"/>
            <p:cNvSpPr txBox="1"/>
            <p:nvPr/>
          </p:nvSpPr>
          <p:spPr>
            <a:xfrm>
              <a:off x="3752616" y="4221088"/>
              <a:ext cx="387336" cy="369332"/>
            </a:xfrm>
            <a:prstGeom prst="rect">
              <a:avLst/>
            </a:prstGeom>
            <a:noFill/>
          </p:spPr>
          <p:txBody>
            <a:bodyPr wrap="square" rtlCol="0">
              <a:spAutoFit/>
            </a:bodyPr>
            <a:lstStyle/>
            <a:p>
              <a:r>
                <a:rPr lang="fr-FR" dirty="0" smtClean="0"/>
                <a:t>E</a:t>
              </a:r>
              <a:endParaRPr lang="fr-FR" dirty="0"/>
            </a:p>
          </p:txBody>
        </p:sp>
      </p:grpSp>
      <p:sp>
        <p:nvSpPr>
          <p:cNvPr id="2" name="Titre 1"/>
          <p:cNvSpPr>
            <a:spLocks noGrp="1"/>
          </p:cNvSpPr>
          <p:nvPr>
            <p:ph type="title"/>
          </p:nvPr>
        </p:nvSpPr>
        <p:spPr/>
        <p:txBody>
          <a:bodyPr>
            <a:normAutofit/>
          </a:bodyPr>
          <a:lstStyle/>
          <a:p>
            <a:r>
              <a:rPr lang="fr-FR" b="1" dirty="0" smtClean="0">
                <a:solidFill>
                  <a:srgbClr val="FF691F"/>
                </a:solidFill>
                <a:latin typeface="Roboto" panose="02000000000000000000" pitchFamily="2" charset="0"/>
                <a:ea typeface="Roboto" panose="02000000000000000000" pitchFamily="2" charset="0"/>
              </a:rPr>
              <a:t>II. C. Utilisation pratique</a:t>
            </a:r>
            <a:endParaRPr lang="fr-FR" dirty="0">
              <a:solidFill>
                <a:srgbClr val="FF691F"/>
              </a:solidFill>
              <a:latin typeface="Roboto" panose="02000000000000000000" pitchFamily="2" charset="0"/>
              <a:ea typeface="Roboto" panose="02000000000000000000" pitchFamily="2" charset="0"/>
            </a:endParaRPr>
          </a:p>
        </p:txBody>
      </p:sp>
      <p:grpSp>
        <p:nvGrpSpPr>
          <p:cNvPr id="34" name="Groupe 33"/>
          <p:cNvGrpSpPr/>
          <p:nvPr/>
        </p:nvGrpSpPr>
        <p:grpSpPr>
          <a:xfrm>
            <a:off x="4452224" y="4105748"/>
            <a:ext cx="407808" cy="498839"/>
            <a:chOff x="3666960" y="4221088"/>
            <a:chExt cx="407808" cy="498839"/>
          </a:xfrm>
        </p:grpSpPr>
        <p:sp>
          <p:nvSpPr>
            <p:cNvPr id="35" name="Plus 34"/>
            <p:cNvSpPr/>
            <p:nvPr/>
          </p:nvSpPr>
          <p:spPr>
            <a:xfrm>
              <a:off x="3666960" y="4460640"/>
              <a:ext cx="229672" cy="259287"/>
            </a:xfrm>
            <a:prstGeom prst="mathPlus">
              <a:avLst>
                <a:gd name="adj1" fmla="val 455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ZoneTexte 35"/>
            <p:cNvSpPr txBox="1"/>
            <p:nvPr/>
          </p:nvSpPr>
          <p:spPr>
            <a:xfrm>
              <a:off x="3752616" y="4221088"/>
              <a:ext cx="322152" cy="369332"/>
            </a:xfrm>
            <a:prstGeom prst="rect">
              <a:avLst/>
            </a:prstGeom>
            <a:noFill/>
          </p:spPr>
          <p:txBody>
            <a:bodyPr wrap="square" rtlCol="0">
              <a:spAutoFit/>
            </a:bodyPr>
            <a:lstStyle/>
            <a:p>
              <a:r>
                <a:rPr lang="fr-FR" dirty="0" smtClean="0"/>
                <a:t>C</a:t>
              </a:r>
              <a:endParaRPr lang="fr-FR" dirty="0"/>
            </a:p>
          </p:txBody>
        </p:sp>
      </p:grpSp>
      <p:cxnSp>
        <p:nvCxnSpPr>
          <p:cNvPr id="5" name="Connecteur droit 4"/>
          <p:cNvCxnSpPr/>
          <p:nvPr/>
        </p:nvCxnSpPr>
        <p:spPr>
          <a:xfrm flipH="1" flipV="1">
            <a:off x="3923929" y="3993528"/>
            <a:ext cx="1412863" cy="10172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e 19"/>
          <p:cNvGrpSpPr/>
          <p:nvPr/>
        </p:nvGrpSpPr>
        <p:grpSpPr>
          <a:xfrm>
            <a:off x="3851920" y="3662220"/>
            <a:ext cx="600304" cy="498839"/>
            <a:chOff x="3666960" y="4221088"/>
            <a:chExt cx="600304" cy="498839"/>
          </a:xfrm>
        </p:grpSpPr>
        <p:sp>
          <p:nvSpPr>
            <p:cNvPr id="21" name="Plus 20"/>
            <p:cNvSpPr/>
            <p:nvPr/>
          </p:nvSpPr>
          <p:spPr>
            <a:xfrm>
              <a:off x="3666960" y="4460640"/>
              <a:ext cx="229672" cy="259287"/>
            </a:xfrm>
            <a:prstGeom prst="mathPlus">
              <a:avLst>
                <a:gd name="adj1" fmla="val 455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p:cNvSpPr txBox="1"/>
            <p:nvPr/>
          </p:nvSpPr>
          <p:spPr>
            <a:xfrm>
              <a:off x="3752616" y="4221088"/>
              <a:ext cx="514648" cy="369332"/>
            </a:xfrm>
            <a:prstGeom prst="rect">
              <a:avLst/>
            </a:prstGeom>
            <a:noFill/>
          </p:spPr>
          <p:txBody>
            <a:bodyPr wrap="square" rtlCol="0">
              <a:spAutoFit/>
            </a:bodyPr>
            <a:lstStyle/>
            <a:p>
              <a:r>
                <a:rPr lang="fr-FR" dirty="0" smtClean="0"/>
                <a:t>C’</a:t>
              </a:r>
              <a:endParaRPr lang="fr-FR" dirty="0"/>
            </a:p>
          </p:txBody>
        </p:sp>
      </p:grpSp>
      <p:sp>
        <p:nvSpPr>
          <p:cNvPr id="7" name="ZoneTexte 6"/>
          <p:cNvSpPr txBox="1"/>
          <p:nvPr/>
        </p:nvSpPr>
        <p:spPr>
          <a:xfrm>
            <a:off x="755576" y="5325015"/>
            <a:ext cx="2448272" cy="1200329"/>
          </a:xfrm>
          <a:prstGeom prst="rect">
            <a:avLst/>
          </a:prstGeom>
          <a:noFill/>
        </p:spPr>
        <p:txBody>
          <a:bodyPr wrap="square" rtlCol="0">
            <a:spAutoFit/>
          </a:bodyPr>
          <a:lstStyle/>
          <a:p>
            <a:r>
              <a:rPr lang="fr-FR" dirty="0" smtClean="0">
                <a:latin typeface="Roboto" panose="02000000000000000000" pitchFamily="2" charset="0"/>
                <a:ea typeface="Roboto" panose="02000000000000000000" pitchFamily="2" charset="0"/>
              </a:rPr>
              <a:t>Toutes les couleurs appartenant à [C’E] possèdent la même teinte</a:t>
            </a:r>
            <a:endParaRPr lang="fr-FR" dirty="0">
              <a:latin typeface="Roboto" panose="02000000000000000000" pitchFamily="2" charset="0"/>
              <a:ea typeface="Roboto" panose="02000000000000000000" pitchFamily="2" charset="0"/>
            </a:endParaRPr>
          </a:p>
        </p:txBody>
      </p:sp>
      <p:sp>
        <p:nvSpPr>
          <p:cNvPr id="8" name="ZoneTexte 7"/>
          <p:cNvSpPr txBox="1"/>
          <p:nvPr/>
        </p:nvSpPr>
        <p:spPr>
          <a:xfrm>
            <a:off x="539552" y="1979548"/>
            <a:ext cx="2664296" cy="923330"/>
          </a:xfrm>
          <a:prstGeom prst="rect">
            <a:avLst/>
          </a:prstGeom>
          <a:noFill/>
        </p:spPr>
        <p:txBody>
          <a:bodyPr wrap="square" rtlCol="0">
            <a:spAutoFit/>
          </a:bodyPr>
          <a:lstStyle/>
          <a:p>
            <a:pPr marL="285750" indent="-285750">
              <a:buFont typeface="Arial" panose="020B0604020202020204" pitchFamily="34" charset="0"/>
              <a:buChar char="•"/>
            </a:pPr>
            <a:r>
              <a:rPr lang="fr-FR" b="1" dirty="0" smtClean="0">
                <a:solidFill>
                  <a:srgbClr val="FF691F"/>
                </a:solidFill>
              </a:rPr>
              <a:t>Teinte d’une couleur (ou longueur d’onde dominante) : </a:t>
            </a:r>
            <a:endParaRPr lang="fr-FR" b="1" dirty="0">
              <a:solidFill>
                <a:srgbClr val="FF691F"/>
              </a:solidFill>
            </a:endParaRPr>
          </a:p>
        </p:txBody>
      </p:sp>
      <p:sp>
        <p:nvSpPr>
          <p:cNvPr id="9" name="Flèche courbée vers la droite 8"/>
          <p:cNvSpPr/>
          <p:nvPr/>
        </p:nvSpPr>
        <p:spPr>
          <a:xfrm>
            <a:off x="395536" y="5182332"/>
            <a:ext cx="390836" cy="421616"/>
          </a:xfrm>
          <a:prstGeom prst="curvedRightArrow">
            <a:avLst/>
          </a:prstGeom>
          <a:solidFill>
            <a:srgbClr val="FF691F"/>
          </a:solidFill>
          <a:ln>
            <a:solidFill>
              <a:srgbClr val="FF6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mc:AlternateContent xmlns:mc="http://schemas.openxmlformats.org/markup-compatibility/2006" xmlns:a14="http://schemas.microsoft.com/office/drawing/2010/main">
        <mc:Choice Requires="a14">
          <p:sp>
            <p:nvSpPr>
              <p:cNvPr id="12" name="ZoneTexte 11"/>
              <p:cNvSpPr txBox="1"/>
              <p:nvPr/>
            </p:nvSpPr>
            <p:spPr>
              <a:xfrm>
                <a:off x="395536" y="3031792"/>
                <a:ext cx="2808312" cy="1477328"/>
              </a:xfrm>
              <a:prstGeom prst="rect">
                <a:avLst/>
              </a:prstGeom>
              <a:noFill/>
            </p:spPr>
            <p:txBody>
              <a:bodyPr wrap="square" rtlCol="0">
                <a:spAutoFit/>
              </a:bodyPr>
              <a:lstStyle/>
              <a:p>
                <a:r>
                  <a:rPr lang="fr-FR" dirty="0" smtClean="0">
                    <a:latin typeface="Roboto" panose="02000000000000000000" pitchFamily="2" charset="0"/>
                    <a:ea typeface="Roboto" panose="02000000000000000000" pitchFamily="2" charset="0"/>
                  </a:rPr>
                  <a:t>Exemple : </a:t>
                </a:r>
              </a:p>
              <a:p>
                <a:endParaRPr lang="fr-FR" dirty="0" smtClean="0">
                  <a:latin typeface="Roboto" panose="02000000000000000000" pitchFamily="2" charset="0"/>
                  <a:ea typeface="Roboto" panose="02000000000000000000" pitchFamily="2" charset="0"/>
                </a:endParaRPr>
              </a:p>
              <a:p>
                <a:r>
                  <a:rPr lang="fr-FR" dirty="0" smtClean="0">
                    <a:latin typeface="Roboto" panose="02000000000000000000" pitchFamily="2" charset="0"/>
                    <a:ea typeface="Roboto" panose="02000000000000000000" pitchFamily="2" charset="0"/>
                  </a:rPr>
                  <a:t>Teinte de C : </a:t>
                </a:r>
              </a:p>
              <a:p>
                <a:endParaRPr lang="fr-FR" b="0" i="1" dirty="0" smtClean="0">
                  <a:latin typeface="Roboto" panose="02000000000000000000" pitchFamily="2" charset="0"/>
                  <a:ea typeface="Roboto" panose="02000000000000000000" pitchFamily="2" charset="0"/>
                </a:endParaRPr>
              </a:p>
              <a:p>
                <a:pPr/>
                <a14:m>
                  <m:oMathPara xmlns:m="http://schemas.openxmlformats.org/officeDocument/2006/math">
                    <m:oMathParaPr>
                      <m:jc m:val="centerGroup"/>
                    </m:oMathParaPr>
                    <m:oMath xmlns:m="http://schemas.openxmlformats.org/officeDocument/2006/math">
                      <m:sSub>
                        <m:sSubPr>
                          <m:ctrlPr>
                            <a:rPr lang="fr-FR" b="0" i="1" smtClean="0">
                              <a:latin typeface="Cambria Math"/>
                              <a:ea typeface="Cambria Math"/>
                            </a:rPr>
                          </m:ctrlPr>
                        </m:sSubPr>
                        <m:e>
                          <m:r>
                            <a:rPr lang="fr-FR" i="1" smtClean="0">
                              <a:latin typeface="Cambria Math"/>
                              <a:ea typeface="Cambria Math"/>
                            </a:rPr>
                            <m:t>𝜆</m:t>
                          </m:r>
                        </m:e>
                        <m:sub>
                          <m:r>
                            <a:rPr lang="fr-FR" b="0" i="1" smtClean="0">
                              <a:latin typeface="Cambria Math"/>
                              <a:ea typeface="Cambria Math"/>
                            </a:rPr>
                            <m:t>𝑐</m:t>
                          </m:r>
                        </m:sub>
                      </m:sSub>
                      <m:r>
                        <a:rPr lang="fr-FR" b="0" i="1" smtClean="0">
                          <a:latin typeface="Cambria Math"/>
                          <a:ea typeface="Cambria Math"/>
                        </a:rPr>
                        <m:t>=</m:t>
                      </m:r>
                      <m:sSub>
                        <m:sSubPr>
                          <m:ctrlPr>
                            <a:rPr lang="fr-FR" b="0" i="1" smtClean="0">
                              <a:latin typeface="Cambria Math"/>
                              <a:ea typeface="Cambria Math"/>
                            </a:rPr>
                          </m:ctrlPr>
                        </m:sSubPr>
                        <m:e>
                          <m:r>
                            <a:rPr lang="fr-FR" i="1" smtClean="0">
                              <a:latin typeface="Cambria Math"/>
                              <a:ea typeface="Cambria Math"/>
                            </a:rPr>
                            <m:t>𝜆</m:t>
                          </m:r>
                        </m:e>
                        <m:sub>
                          <m:r>
                            <a:rPr lang="fr-FR" b="0" i="1" smtClean="0">
                              <a:latin typeface="Cambria Math"/>
                              <a:ea typeface="Cambria Math"/>
                            </a:rPr>
                            <m:t>𝐶</m:t>
                          </m:r>
                          <m:r>
                            <a:rPr lang="fr-FR" b="0" i="1" smtClean="0">
                              <a:latin typeface="Cambria Math"/>
                              <a:ea typeface="Cambria Math"/>
                            </a:rPr>
                            <m:t>′</m:t>
                          </m:r>
                        </m:sub>
                      </m:sSub>
                      <m:r>
                        <a:rPr lang="fr-FR" b="0" i="1" smtClean="0">
                          <a:latin typeface="Cambria Math"/>
                          <a:ea typeface="Cambria Math"/>
                        </a:rPr>
                        <m:t>=499 </m:t>
                      </m:r>
                      <m:r>
                        <a:rPr lang="fr-FR" b="0" i="1" smtClean="0">
                          <a:latin typeface="Cambria Math"/>
                          <a:ea typeface="Cambria Math"/>
                        </a:rPr>
                        <m:t>𝑛𝑚</m:t>
                      </m:r>
                    </m:oMath>
                  </m:oMathPara>
                </a14:m>
                <a:endParaRPr lang="fr-FR" dirty="0">
                  <a:latin typeface="Roboto" panose="02000000000000000000" pitchFamily="2" charset="0"/>
                  <a:ea typeface="Roboto" panose="02000000000000000000" pitchFamily="2" charset="0"/>
                </a:endParaRPr>
              </a:p>
            </p:txBody>
          </p:sp>
        </mc:Choice>
        <mc:Fallback xmlns="">
          <p:sp>
            <p:nvSpPr>
              <p:cNvPr id="12" name="ZoneTexte 11"/>
              <p:cNvSpPr txBox="1">
                <a:spLocks noRot="1" noChangeAspect="1" noMove="1" noResize="1" noEditPoints="1" noAdjustHandles="1" noChangeArrowheads="1" noChangeShapeType="1" noTextEdit="1"/>
              </p:cNvSpPr>
              <p:nvPr/>
            </p:nvSpPr>
            <p:spPr>
              <a:xfrm>
                <a:off x="395536" y="3031792"/>
                <a:ext cx="2808312" cy="1477328"/>
              </a:xfrm>
              <a:prstGeom prst="rect">
                <a:avLst/>
              </a:prstGeom>
              <a:blipFill rotWithShape="1">
                <a:blip r:embed="rId5"/>
                <a:stretch>
                  <a:fillRect l="-1952" t="-1646"/>
                </a:stretch>
              </a:blipFill>
            </p:spPr>
            <p:txBody>
              <a:bodyPr/>
              <a:lstStyle/>
              <a:p>
                <a:r>
                  <a:rPr lang="fr-FR">
                    <a:noFill/>
                  </a:rPr>
                  <a:t> </a:t>
                </a:r>
              </a:p>
            </p:txBody>
          </p:sp>
        </mc:Fallback>
      </mc:AlternateContent>
      <p:sp>
        <p:nvSpPr>
          <p:cNvPr id="3" name="Espace réservé du numéro de diapositive 2"/>
          <p:cNvSpPr>
            <a:spLocks noGrp="1"/>
          </p:cNvSpPr>
          <p:nvPr>
            <p:ph type="sldNum" sz="quarter" idx="12"/>
          </p:nvPr>
        </p:nvSpPr>
        <p:spPr/>
        <p:txBody>
          <a:bodyPr/>
          <a:lstStyle/>
          <a:p>
            <a:fld id="{39F23137-5467-4AE1-8588-6B21E76D46F7}" type="slidenum">
              <a:rPr lang="fr-FR" smtClean="0"/>
              <a:pPr/>
              <a:t>26</a:t>
            </a:fld>
            <a:endParaRPr lang="fr-FR"/>
          </a:p>
        </p:txBody>
      </p:sp>
      <p:pic>
        <p:nvPicPr>
          <p:cNvPr id="10" name="Diapo2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2326" y="548680"/>
            <a:ext cx="609600" cy="609600"/>
          </a:xfrm>
          <a:prstGeom prst="rect">
            <a:avLst/>
          </a:prstGeom>
        </p:spPr>
      </p:pic>
    </p:spTree>
    <p:extLst>
      <p:ext uri="{BB962C8B-B14F-4D97-AF65-F5344CB8AC3E}">
        <p14:creationId xmlns:p14="http://schemas.microsoft.com/office/powerpoint/2010/main" val="36822732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940"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Documents\lycee\sciences_arts\bac_std2a\ressources\synthèse\images\dia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2049312"/>
            <a:ext cx="4320480" cy="469205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e 32"/>
          <p:cNvGrpSpPr/>
          <p:nvPr/>
        </p:nvGrpSpPr>
        <p:grpSpPr>
          <a:xfrm>
            <a:off x="5251136" y="4641600"/>
            <a:ext cx="472992" cy="498839"/>
            <a:chOff x="3666960" y="4221088"/>
            <a:chExt cx="472992" cy="498839"/>
          </a:xfrm>
        </p:grpSpPr>
        <p:sp>
          <p:nvSpPr>
            <p:cNvPr id="29" name="Plus 28"/>
            <p:cNvSpPr/>
            <p:nvPr/>
          </p:nvSpPr>
          <p:spPr>
            <a:xfrm>
              <a:off x="3666960" y="4460640"/>
              <a:ext cx="229672" cy="259287"/>
            </a:xfrm>
            <a:prstGeom prst="mathPlus">
              <a:avLst>
                <a:gd name="adj1" fmla="val 455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ZoneTexte 29"/>
            <p:cNvSpPr txBox="1"/>
            <p:nvPr/>
          </p:nvSpPr>
          <p:spPr>
            <a:xfrm>
              <a:off x="3752616" y="4221088"/>
              <a:ext cx="387336" cy="369332"/>
            </a:xfrm>
            <a:prstGeom prst="rect">
              <a:avLst/>
            </a:prstGeom>
            <a:noFill/>
          </p:spPr>
          <p:txBody>
            <a:bodyPr wrap="square" rtlCol="0">
              <a:spAutoFit/>
            </a:bodyPr>
            <a:lstStyle/>
            <a:p>
              <a:r>
                <a:rPr lang="fr-FR" dirty="0" smtClean="0"/>
                <a:t>E</a:t>
              </a:r>
              <a:endParaRPr lang="fr-FR" dirty="0"/>
            </a:p>
          </p:txBody>
        </p:sp>
      </p:grpSp>
      <p:sp>
        <p:nvSpPr>
          <p:cNvPr id="2" name="Titre 1"/>
          <p:cNvSpPr>
            <a:spLocks noGrp="1"/>
          </p:cNvSpPr>
          <p:nvPr>
            <p:ph type="title"/>
          </p:nvPr>
        </p:nvSpPr>
        <p:spPr/>
        <p:txBody>
          <a:bodyPr>
            <a:normAutofit/>
          </a:bodyPr>
          <a:lstStyle/>
          <a:p>
            <a:r>
              <a:rPr lang="fr-FR" b="1" dirty="0" smtClean="0">
                <a:solidFill>
                  <a:srgbClr val="FF691F"/>
                </a:solidFill>
                <a:latin typeface="Roboto" panose="02000000000000000000" pitchFamily="2" charset="0"/>
                <a:ea typeface="Roboto" panose="02000000000000000000" pitchFamily="2" charset="0"/>
              </a:rPr>
              <a:t>II. C. Utilisation pratique</a:t>
            </a:r>
            <a:endParaRPr lang="fr-FR" dirty="0">
              <a:solidFill>
                <a:srgbClr val="FF691F"/>
              </a:solidFill>
              <a:latin typeface="Roboto" panose="02000000000000000000" pitchFamily="2" charset="0"/>
              <a:ea typeface="Roboto" panose="02000000000000000000" pitchFamily="2" charset="0"/>
            </a:endParaRPr>
          </a:p>
        </p:txBody>
      </p:sp>
      <p:grpSp>
        <p:nvGrpSpPr>
          <p:cNvPr id="6" name="Groupe 19"/>
          <p:cNvGrpSpPr/>
          <p:nvPr/>
        </p:nvGrpSpPr>
        <p:grpSpPr>
          <a:xfrm>
            <a:off x="6300192" y="5352712"/>
            <a:ext cx="600304" cy="498839"/>
            <a:chOff x="3666960" y="4221088"/>
            <a:chExt cx="600304" cy="498839"/>
          </a:xfrm>
        </p:grpSpPr>
        <p:sp>
          <p:nvSpPr>
            <p:cNvPr id="21" name="Plus 20"/>
            <p:cNvSpPr/>
            <p:nvPr/>
          </p:nvSpPr>
          <p:spPr>
            <a:xfrm>
              <a:off x="3666960" y="4460640"/>
              <a:ext cx="229672" cy="259287"/>
            </a:xfrm>
            <a:prstGeom prst="mathPlus">
              <a:avLst>
                <a:gd name="adj1" fmla="val 455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p:cNvSpPr txBox="1"/>
            <p:nvPr/>
          </p:nvSpPr>
          <p:spPr>
            <a:xfrm>
              <a:off x="3752616" y="4221088"/>
              <a:ext cx="514648" cy="369332"/>
            </a:xfrm>
            <a:prstGeom prst="rect">
              <a:avLst/>
            </a:prstGeom>
            <a:noFill/>
          </p:spPr>
          <p:txBody>
            <a:bodyPr wrap="square" rtlCol="0">
              <a:spAutoFit/>
            </a:bodyPr>
            <a:lstStyle/>
            <a:p>
              <a:r>
                <a:rPr lang="fr-FR" dirty="0" smtClean="0"/>
                <a:t>C’</a:t>
              </a:r>
              <a:endParaRPr lang="fr-FR" dirty="0"/>
            </a:p>
          </p:txBody>
        </p:sp>
      </p:grpSp>
      <p:sp>
        <p:nvSpPr>
          <p:cNvPr id="8" name="ZoneTexte 7"/>
          <p:cNvSpPr txBox="1"/>
          <p:nvPr/>
        </p:nvSpPr>
        <p:spPr>
          <a:xfrm>
            <a:off x="539552" y="1979548"/>
            <a:ext cx="2664296" cy="646331"/>
          </a:xfrm>
          <a:prstGeom prst="rect">
            <a:avLst/>
          </a:prstGeom>
          <a:noFill/>
        </p:spPr>
        <p:txBody>
          <a:bodyPr wrap="square" rtlCol="0">
            <a:spAutoFit/>
          </a:bodyPr>
          <a:lstStyle/>
          <a:p>
            <a:pPr marL="285750" indent="-285750">
              <a:buFont typeface="Arial" panose="020B0604020202020204" pitchFamily="34" charset="0"/>
              <a:buChar char="•"/>
            </a:pPr>
            <a:r>
              <a:rPr lang="fr-FR" b="1" dirty="0" smtClean="0">
                <a:solidFill>
                  <a:srgbClr val="FF691F"/>
                </a:solidFill>
                <a:latin typeface="Roboto" panose="02000000000000000000" pitchFamily="2" charset="0"/>
                <a:ea typeface="Roboto" panose="02000000000000000000" pitchFamily="2" charset="0"/>
              </a:rPr>
              <a:t>Teinte d’une couleur non spectrale : </a:t>
            </a:r>
            <a:endParaRPr lang="fr-FR" b="1" dirty="0">
              <a:solidFill>
                <a:srgbClr val="FF691F"/>
              </a:solidFill>
              <a:latin typeface="Roboto" panose="02000000000000000000" pitchFamily="2" charset="0"/>
              <a:ea typeface="Roboto" panose="02000000000000000000" pitchFamily="2" charset="0"/>
            </a:endParaRPr>
          </a:p>
        </p:txBody>
      </p:sp>
      <p:grpSp>
        <p:nvGrpSpPr>
          <p:cNvPr id="7" name="Groupe 17"/>
          <p:cNvGrpSpPr/>
          <p:nvPr/>
        </p:nvGrpSpPr>
        <p:grpSpPr>
          <a:xfrm>
            <a:off x="5892384" y="5067768"/>
            <a:ext cx="407808" cy="498839"/>
            <a:chOff x="3666960" y="4221088"/>
            <a:chExt cx="407808" cy="498839"/>
          </a:xfrm>
        </p:grpSpPr>
        <p:sp>
          <p:nvSpPr>
            <p:cNvPr id="19" name="Plus 18"/>
            <p:cNvSpPr/>
            <p:nvPr/>
          </p:nvSpPr>
          <p:spPr>
            <a:xfrm>
              <a:off x="3666960" y="4460640"/>
              <a:ext cx="229672" cy="259287"/>
            </a:xfrm>
            <a:prstGeom prst="mathPlus">
              <a:avLst>
                <a:gd name="adj1" fmla="val 455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p:cNvSpPr txBox="1"/>
            <p:nvPr/>
          </p:nvSpPr>
          <p:spPr>
            <a:xfrm>
              <a:off x="3752616" y="4221088"/>
              <a:ext cx="322152" cy="369332"/>
            </a:xfrm>
            <a:prstGeom prst="rect">
              <a:avLst/>
            </a:prstGeom>
            <a:noFill/>
          </p:spPr>
          <p:txBody>
            <a:bodyPr wrap="square" rtlCol="0">
              <a:spAutoFit/>
            </a:bodyPr>
            <a:lstStyle/>
            <a:p>
              <a:r>
                <a:rPr lang="fr-FR" dirty="0" smtClean="0"/>
                <a:t>C</a:t>
              </a:r>
              <a:endParaRPr lang="fr-FR" dirty="0"/>
            </a:p>
          </p:txBody>
        </p:sp>
      </p:grpSp>
      <p:sp>
        <p:nvSpPr>
          <p:cNvPr id="31" name="Triangle isocèle 30"/>
          <p:cNvSpPr/>
          <p:nvPr/>
        </p:nvSpPr>
        <p:spPr>
          <a:xfrm rot="19957625">
            <a:off x="4500393" y="4752836"/>
            <a:ext cx="2887295" cy="1174501"/>
          </a:xfrm>
          <a:prstGeom prst="triangle">
            <a:avLst>
              <a:gd name="adj" fmla="val 38826"/>
            </a:avLst>
          </a:prstGeom>
          <a:pattFill prst="wdDnDiag">
            <a:fgClr>
              <a:schemeClr val="accent2">
                <a:lumMod val="75000"/>
              </a:schemeClr>
            </a:fgClr>
            <a:bgClr>
              <a:schemeClr val="bg1"/>
            </a:bgClr>
          </a:patt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8" name="Connecteur droit avec flèche 37"/>
          <p:cNvCxnSpPr>
            <a:stCxn id="39" idx="3"/>
          </p:cNvCxnSpPr>
          <p:nvPr/>
        </p:nvCxnSpPr>
        <p:spPr>
          <a:xfrm flipV="1">
            <a:off x="3406395" y="5592266"/>
            <a:ext cx="2317733" cy="449489"/>
          </a:xfrm>
          <a:prstGeom prst="straightConnector1">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9" name="ZoneTexte 38"/>
          <p:cNvSpPr txBox="1"/>
          <p:nvPr/>
        </p:nvSpPr>
        <p:spPr>
          <a:xfrm>
            <a:off x="611561" y="5718589"/>
            <a:ext cx="2794834" cy="646331"/>
          </a:xfrm>
          <a:prstGeom prst="rect">
            <a:avLst/>
          </a:prstGeom>
          <a:noFill/>
        </p:spPr>
        <p:txBody>
          <a:bodyPr wrap="square" rtlCol="0">
            <a:spAutoFit/>
          </a:bodyPr>
          <a:lstStyle/>
          <a:p>
            <a:r>
              <a:rPr lang="fr-FR" dirty="0" smtClean="0">
                <a:solidFill>
                  <a:schemeClr val="accent2">
                    <a:lumMod val="75000"/>
                  </a:schemeClr>
                </a:solidFill>
                <a:latin typeface="Roboto" panose="02000000000000000000" pitchFamily="2" charset="0"/>
                <a:ea typeface="Roboto" panose="02000000000000000000" pitchFamily="2" charset="0"/>
              </a:rPr>
              <a:t>Domaine des couleurs non spectrales </a:t>
            </a:r>
          </a:p>
        </p:txBody>
      </p:sp>
      <p:sp>
        <p:nvSpPr>
          <p:cNvPr id="5" name="Espace réservé du numéro de diapositive 4"/>
          <p:cNvSpPr>
            <a:spLocks noGrp="1"/>
          </p:cNvSpPr>
          <p:nvPr>
            <p:ph type="sldNum" sz="quarter" idx="12"/>
          </p:nvPr>
        </p:nvSpPr>
        <p:spPr/>
        <p:txBody>
          <a:bodyPr/>
          <a:lstStyle/>
          <a:p>
            <a:fld id="{39F23137-5467-4AE1-8588-6B21E76D46F7}" type="slidenum">
              <a:rPr lang="fr-FR" smtClean="0"/>
              <a:pPr/>
              <a:t>27</a:t>
            </a:fld>
            <a:endParaRPr lang="fr-FR"/>
          </a:p>
        </p:txBody>
      </p:sp>
      <p:pic>
        <p:nvPicPr>
          <p:cNvPr id="10" name="Diapo2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7544" y="548680"/>
            <a:ext cx="609600" cy="609600"/>
          </a:xfrm>
          <a:prstGeom prst="rect">
            <a:avLst/>
          </a:prstGeom>
        </p:spPr>
      </p:pic>
    </p:spTree>
    <p:extLst>
      <p:ext uri="{BB962C8B-B14F-4D97-AF65-F5344CB8AC3E}">
        <p14:creationId xmlns:p14="http://schemas.microsoft.com/office/powerpoint/2010/main" val="1747961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42"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Documents\lycee\sciences_arts\bac_std2a\ressources\synthèse\images\dia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2049312"/>
            <a:ext cx="4320480" cy="469205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e 32"/>
          <p:cNvGrpSpPr/>
          <p:nvPr/>
        </p:nvGrpSpPr>
        <p:grpSpPr>
          <a:xfrm>
            <a:off x="5251136" y="4641600"/>
            <a:ext cx="472992" cy="498839"/>
            <a:chOff x="3666960" y="4221088"/>
            <a:chExt cx="472992" cy="498839"/>
          </a:xfrm>
        </p:grpSpPr>
        <p:sp>
          <p:nvSpPr>
            <p:cNvPr id="29" name="Plus 28"/>
            <p:cNvSpPr/>
            <p:nvPr/>
          </p:nvSpPr>
          <p:spPr>
            <a:xfrm>
              <a:off x="3666960" y="4460640"/>
              <a:ext cx="229672" cy="259287"/>
            </a:xfrm>
            <a:prstGeom prst="mathPlus">
              <a:avLst>
                <a:gd name="adj1" fmla="val 455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ZoneTexte 29"/>
            <p:cNvSpPr txBox="1"/>
            <p:nvPr/>
          </p:nvSpPr>
          <p:spPr>
            <a:xfrm>
              <a:off x="3752616" y="4221088"/>
              <a:ext cx="387336" cy="369332"/>
            </a:xfrm>
            <a:prstGeom prst="rect">
              <a:avLst/>
            </a:prstGeom>
            <a:noFill/>
          </p:spPr>
          <p:txBody>
            <a:bodyPr wrap="square" rtlCol="0">
              <a:spAutoFit/>
            </a:bodyPr>
            <a:lstStyle/>
            <a:p>
              <a:r>
                <a:rPr lang="fr-FR" dirty="0" smtClean="0"/>
                <a:t>E</a:t>
              </a:r>
              <a:endParaRPr lang="fr-FR" dirty="0"/>
            </a:p>
          </p:txBody>
        </p:sp>
      </p:grpSp>
      <p:sp>
        <p:nvSpPr>
          <p:cNvPr id="2" name="Titre 1"/>
          <p:cNvSpPr>
            <a:spLocks noGrp="1"/>
          </p:cNvSpPr>
          <p:nvPr>
            <p:ph type="title"/>
          </p:nvPr>
        </p:nvSpPr>
        <p:spPr/>
        <p:txBody>
          <a:bodyPr>
            <a:normAutofit/>
          </a:bodyPr>
          <a:lstStyle/>
          <a:p>
            <a:r>
              <a:rPr lang="fr-FR" b="1" dirty="0" smtClean="0">
                <a:solidFill>
                  <a:srgbClr val="FF691F"/>
                </a:solidFill>
                <a:latin typeface="Roboto" panose="02000000000000000000" pitchFamily="2" charset="0"/>
                <a:ea typeface="Roboto" panose="02000000000000000000" pitchFamily="2" charset="0"/>
              </a:rPr>
              <a:t>II. C. Utilisation pratique</a:t>
            </a:r>
            <a:endParaRPr lang="fr-FR" dirty="0">
              <a:solidFill>
                <a:srgbClr val="FF691F"/>
              </a:solidFill>
              <a:latin typeface="Roboto" panose="02000000000000000000" pitchFamily="2" charset="0"/>
              <a:ea typeface="Roboto" panose="02000000000000000000" pitchFamily="2" charset="0"/>
            </a:endParaRPr>
          </a:p>
        </p:txBody>
      </p:sp>
      <p:cxnSp>
        <p:nvCxnSpPr>
          <p:cNvPr id="5" name="Connecteur droit 4"/>
          <p:cNvCxnSpPr/>
          <p:nvPr/>
        </p:nvCxnSpPr>
        <p:spPr>
          <a:xfrm flipH="1" flipV="1">
            <a:off x="3923929" y="3993528"/>
            <a:ext cx="2520279" cy="17397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 name="Groupe 19"/>
          <p:cNvGrpSpPr/>
          <p:nvPr/>
        </p:nvGrpSpPr>
        <p:grpSpPr>
          <a:xfrm>
            <a:off x="6300192" y="5352712"/>
            <a:ext cx="600304" cy="498839"/>
            <a:chOff x="3666960" y="4221088"/>
            <a:chExt cx="600304" cy="498839"/>
          </a:xfrm>
        </p:grpSpPr>
        <p:sp>
          <p:nvSpPr>
            <p:cNvPr id="21" name="Plus 20"/>
            <p:cNvSpPr/>
            <p:nvPr/>
          </p:nvSpPr>
          <p:spPr>
            <a:xfrm>
              <a:off x="3666960" y="4460640"/>
              <a:ext cx="229672" cy="259287"/>
            </a:xfrm>
            <a:prstGeom prst="mathPlus">
              <a:avLst>
                <a:gd name="adj1" fmla="val 455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p:cNvSpPr txBox="1"/>
            <p:nvPr/>
          </p:nvSpPr>
          <p:spPr>
            <a:xfrm>
              <a:off x="3752616" y="4221088"/>
              <a:ext cx="514648" cy="369332"/>
            </a:xfrm>
            <a:prstGeom prst="rect">
              <a:avLst/>
            </a:prstGeom>
            <a:noFill/>
          </p:spPr>
          <p:txBody>
            <a:bodyPr wrap="square" rtlCol="0">
              <a:spAutoFit/>
            </a:bodyPr>
            <a:lstStyle/>
            <a:p>
              <a:r>
                <a:rPr lang="fr-FR" dirty="0" smtClean="0"/>
                <a:t>C’</a:t>
              </a:r>
              <a:endParaRPr lang="fr-FR" dirty="0"/>
            </a:p>
          </p:txBody>
        </p:sp>
      </p:grpSp>
      <p:sp>
        <p:nvSpPr>
          <p:cNvPr id="8" name="ZoneTexte 7"/>
          <p:cNvSpPr txBox="1"/>
          <p:nvPr/>
        </p:nvSpPr>
        <p:spPr>
          <a:xfrm>
            <a:off x="539552" y="1979548"/>
            <a:ext cx="2664296" cy="646331"/>
          </a:xfrm>
          <a:prstGeom prst="rect">
            <a:avLst/>
          </a:prstGeom>
          <a:noFill/>
        </p:spPr>
        <p:txBody>
          <a:bodyPr wrap="square" rtlCol="0">
            <a:spAutoFit/>
          </a:bodyPr>
          <a:lstStyle/>
          <a:p>
            <a:pPr marL="285750" indent="-285750">
              <a:buFont typeface="Arial" panose="020B0604020202020204" pitchFamily="34" charset="0"/>
              <a:buChar char="•"/>
            </a:pPr>
            <a:r>
              <a:rPr lang="fr-FR" b="1" dirty="0" smtClean="0">
                <a:solidFill>
                  <a:srgbClr val="FF691F"/>
                </a:solidFill>
                <a:latin typeface="Roboto" panose="02000000000000000000" pitchFamily="2" charset="0"/>
                <a:ea typeface="Roboto" panose="02000000000000000000" pitchFamily="2" charset="0"/>
              </a:rPr>
              <a:t>Teinte d’une couleur non spectrale : </a:t>
            </a:r>
            <a:endParaRPr lang="fr-FR" b="1" dirty="0">
              <a:solidFill>
                <a:srgbClr val="FF691F"/>
              </a:solidFill>
              <a:latin typeface="Roboto" panose="02000000000000000000" pitchFamily="2" charset="0"/>
              <a:ea typeface="Roboto" panose="02000000000000000000" pitchFamily="2" charset="0"/>
            </a:endParaRPr>
          </a:p>
        </p:txBody>
      </p:sp>
      <p:grpSp>
        <p:nvGrpSpPr>
          <p:cNvPr id="7" name="Groupe 17"/>
          <p:cNvGrpSpPr/>
          <p:nvPr/>
        </p:nvGrpSpPr>
        <p:grpSpPr>
          <a:xfrm>
            <a:off x="5892384" y="5067768"/>
            <a:ext cx="407808" cy="498839"/>
            <a:chOff x="3666960" y="4221088"/>
            <a:chExt cx="407808" cy="498839"/>
          </a:xfrm>
        </p:grpSpPr>
        <p:sp>
          <p:nvSpPr>
            <p:cNvPr id="19" name="Plus 18"/>
            <p:cNvSpPr/>
            <p:nvPr/>
          </p:nvSpPr>
          <p:spPr>
            <a:xfrm>
              <a:off x="3666960" y="4460640"/>
              <a:ext cx="229672" cy="259287"/>
            </a:xfrm>
            <a:prstGeom prst="mathPlus">
              <a:avLst>
                <a:gd name="adj1" fmla="val 455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p:cNvSpPr txBox="1"/>
            <p:nvPr/>
          </p:nvSpPr>
          <p:spPr>
            <a:xfrm>
              <a:off x="3752616" y="4221088"/>
              <a:ext cx="322152" cy="369332"/>
            </a:xfrm>
            <a:prstGeom prst="rect">
              <a:avLst/>
            </a:prstGeom>
            <a:noFill/>
          </p:spPr>
          <p:txBody>
            <a:bodyPr wrap="square" rtlCol="0">
              <a:spAutoFit/>
            </a:bodyPr>
            <a:lstStyle/>
            <a:p>
              <a:r>
                <a:rPr lang="fr-FR" dirty="0" smtClean="0"/>
                <a:t>C</a:t>
              </a:r>
              <a:endParaRPr lang="fr-FR" dirty="0"/>
            </a:p>
          </p:txBody>
        </p:sp>
      </p:grpSp>
      <p:grpSp>
        <p:nvGrpSpPr>
          <p:cNvPr id="9" name="Groupe 23"/>
          <p:cNvGrpSpPr/>
          <p:nvPr/>
        </p:nvGrpSpPr>
        <p:grpSpPr>
          <a:xfrm>
            <a:off x="3851920" y="3662220"/>
            <a:ext cx="600304" cy="498839"/>
            <a:chOff x="3666960" y="4221088"/>
            <a:chExt cx="600304" cy="498839"/>
          </a:xfrm>
        </p:grpSpPr>
        <p:sp>
          <p:nvSpPr>
            <p:cNvPr id="25" name="Plus 24"/>
            <p:cNvSpPr/>
            <p:nvPr/>
          </p:nvSpPr>
          <p:spPr>
            <a:xfrm>
              <a:off x="3666960" y="4460640"/>
              <a:ext cx="229672" cy="259287"/>
            </a:xfrm>
            <a:prstGeom prst="mathPlus">
              <a:avLst>
                <a:gd name="adj1" fmla="val 455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p:cNvSpPr txBox="1"/>
            <p:nvPr/>
          </p:nvSpPr>
          <p:spPr>
            <a:xfrm>
              <a:off x="3752616" y="4221088"/>
              <a:ext cx="514648" cy="369332"/>
            </a:xfrm>
            <a:prstGeom prst="rect">
              <a:avLst/>
            </a:prstGeom>
            <a:noFill/>
          </p:spPr>
          <p:txBody>
            <a:bodyPr wrap="square" rtlCol="0">
              <a:spAutoFit/>
            </a:bodyPr>
            <a:lstStyle/>
            <a:p>
              <a:r>
                <a:rPr lang="fr-FR" dirty="0"/>
                <a:t>D</a:t>
              </a:r>
              <a:r>
                <a:rPr lang="fr-FR" dirty="0" smtClean="0"/>
                <a:t>’</a:t>
              </a:r>
              <a:endParaRPr lang="fr-FR" dirty="0"/>
            </a:p>
          </p:txBody>
        </p:sp>
      </p:grpSp>
      <mc:AlternateContent xmlns:mc="http://schemas.openxmlformats.org/markup-compatibility/2006" xmlns:a14="http://schemas.microsoft.com/office/drawing/2010/main">
        <mc:Choice Requires="a14">
          <p:sp>
            <p:nvSpPr>
              <p:cNvPr id="27" name="ZoneTexte 26"/>
              <p:cNvSpPr txBox="1"/>
              <p:nvPr/>
            </p:nvSpPr>
            <p:spPr>
              <a:xfrm>
                <a:off x="399285" y="3182026"/>
                <a:ext cx="3236611" cy="1479059"/>
              </a:xfrm>
              <a:prstGeom prst="rect">
                <a:avLst/>
              </a:prstGeom>
              <a:noFill/>
            </p:spPr>
            <p:txBody>
              <a:bodyPr wrap="square" rtlCol="0">
                <a:spAutoFit/>
              </a:bodyPr>
              <a:lstStyle/>
              <a:p>
                <a:r>
                  <a:rPr lang="fr-FR" dirty="0" smtClean="0">
                    <a:latin typeface="Roboto" panose="02000000000000000000" pitchFamily="2" charset="0"/>
                    <a:ea typeface="Roboto" panose="02000000000000000000" pitchFamily="2" charset="0"/>
                  </a:rPr>
                  <a:t>Exemple : </a:t>
                </a:r>
              </a:p>
              <a:p>
                <a:endParaRPr lang="fr-FR" dirty="0" smtClean="0">
                  <a:latin typeface="Roboto" panose="02000000000000000000" pitchFamily="2" charset="0"/>
                  <a:ea typeface="Roboto" panose="02000000000000000000" pitchFamily="2" charset="0"/>
                </a:endParaRPr>
              </a:p>
              <a:p>
                <a:r>
                  <a:rPr lang="fr-FR" dirty="0" smtClean="0">
                    <a:latin typeface="Roboto" panose="02000000000000000000" pitchFamily="2" charset="0"/>
                    <a:ea typeface="Roboto" panose="02000000000000000000" pitchFamily="2" charset="0"/>
                  </a:rPr>
                  <a:t>Teinte de C : </a:t>
                </a:r>
              </a:p>
              <a:p>
                <a:endParaRPr lang="fr-FR" dirty="0" smtClean="0">
                  <a:latin typeface="Roboto" panose="02000000000000000000" pitchFamily="2" charset="0"/>
                  <a:ea typeface="Roboto" panose="02000000000000000000" pitchFamily="2" charset="0"/>
                </a:endParaRPr>
              </a:p>
              <a:p>
                <a:pPr/>
                <a14:m>
                  <m:oMathPara xmlns:m="http://schemas.openxmlformats.org/officeDocument/2006/math">
                    <m:oMathParaPr>
                      <m:jc m:val="centerGroup"/>
                    </m:oMathParaPr>
                    <m:oMath xmlns:m="http://schemas.openxmlformats.org/officeDocument/2006/math">
                      <m:sSub>
                        <m:sSubPr>
                          <m:ctrlPr>
                            <a:rPr lang="fr-FR" b="0" i="1" smtClean="0">
                              <a:latin typeface="Cambria Math"/>
                              <a:ea typeface="Cambria Math"/>
                            </a:rPr>
                          </m:ctrlPr>
                        </m:sSubPr>
                        <m:e>
                          <m:r>
                            <a:rPr lang="fr-FR" i="1" smtClean="0">
                              <a:latin typeface="Cambria Math"/>
                              <a:ea typeface="Cambria Math"/>
                            </a:rPr>
                            <m:t>𝜆</m:t>
                          </m:r>
                        </m:e>
                        <m:sub>
                          <m:r>
                            <a:rPr lang="fr-FR" b="0" i="1" smtClean="0">
                              <a:latin typeface="Cambria Math"/>
                              <a:ea typeface="Cambria Math"/>
                            </a:rPr>
                            <m:t>𝑐</m:t>
                          </m:r>
                        </m:sub>
                      </m:sSub>
                      <m:r>
                        <a:rPr lang="fr-FR" b="0" i="1" smtClean="0">
                          <a:latin typeface="Cambria Math"/>
                          <a:ea typeface="Cambria Math"/>
                        </a:rPr>
                        <m:t>=</m:t>
                      </m:r>
                      <m:sSub>
                        <m:sSubPr>
                          <m:ctrlPr>
                            <a:rPr lang="fr-FR" b="0" i="1" smtClean="0">
                              <a:latin typeface="Cambria Math"/>
                              <a:ea typeface="Cambria Math"/>
                            </a:rPr>
                          </m:ctrlPr>
                        </m:sSubPr>
                        <m:e>
                          <m:r>
                            <a:rPr lang="fr-FR" i="1" smtClean="0">
                              <a:latin typeface="Cambria Math"/>
                              <a:ea typeface="Cambria Math"/>
                            </a:rPr>
                            <m:t>𝜆</m:t>
                          </m:r>
                        </m:e>
                        <m:sub>
                          <m:r>
                            <a:rPr lang="fr-FR" b="0" i="1" smtClean="0">
                              <a:latin typeface="Cambria Math"/>
                              <a:ea typeface="Cambria Math"/>
                            </a:rPr>
                            <m:t>𝐶</m:t>
                          </m:r>
                          <m:r>
                            <a:rPr lang="fr-FR" b="0" i="1" smtClean="0">
                              <a:latin typeface="Cambria Math"/>
                              <a:ea typeface="Cambria Math"/>
                            </a:rPr>
                            <m:t>′</m:t>
                          </m:r>
                        </m:sub>
                      </m:sSub>
                      <m:r>
                        <a:rPr lang="fr-FR" b="0" i="1" smtClean="0">
                          <a:latin typeface="Cambria Math"/>
                          <a:ea typeface="Cambria Math"/>
                        </a:rPr>
                        <m:t>=−</m:t>
                      </m:r>
                      <m:sSub>
                        <m:sSubPr>
                          <m:ctrlPr>
                            <a:rPr lang="fr-FR" b="0" i="1" smtClean="0">
                              <a:latin typeface="Cambria Math"/>
                              <a:ea typeface="Cambria Math"/>
                            </a:rPr>
                          </m:ctrlPr>
                        </m:sSubPr>
                        <m:e>
                          <m:r>
                            <a:rPr lang="fr-FR" i="1" smtClean="0">
                              <a:latin typeface="Cambria Math"/>
                              <a:ea typeface="Cambria Math"/>
                            </a:rPr>
                            <m:t>𝜆</m:t>
                          </m:r>
                        </m:e>
                        <m:sub>
                          <m:sSup>
                            <m:sSupPr>
                              <m:ctrlPr>
                                <a:rPr lang="fr-FR" b="0" i="1" smtClean="0">
                                  <a:latin typeface="Cambria Math"/>
                                  <a:ea typeface="Cambria Math"/>
                                </a:rPr>
                              </m:ctrlPr>
                            </m:sSupPr>
                            <m:e>
                              <m:r>
                                <a:rPr lang="fr-FR" b="0" i="1" smtClean="0">
                                  <a:latin typeface="Cambria Math"/>
                                  <a:ea typeface="Cambria Math"/>
                                </a:rPr>
                                <m:t>𝐷</m:t>
                              </m:r>
                            </m:e>
                            <m:sup>
                              <m:r>
                                <a:rPr lang="fr-FR" b="0" i="1" smtClean="0">
                                  <a:latin typeface="Cambria Math"/>
                                  <a:ea typeface="Cambria Math"/>
                                </a:rPr>
                                <m:t>′</m:t>
                              </m:r>
                            </m:sup>
                          </m:sSup>
                        </m:sub>
                      </m:sSub>
                      <m:r>
                        <a:rPr lang="fr-FR" b="0" i="1" smtClean="0">
                          <a:latin typeface="Cambria Math"/>
                          <a:ea typeface="Cambria Math"/>
                        </a:rPr>
                        <m:t>=−499 </m:t>
                      </m:r>
                      <m:r>
                        <a:rPr lang="fr-FR" b="0" i="1" smtClean="0">
                          <a:latin typeface="Cambria Math"/>
                          <a:ea typeface="Cambria Math"/>
                        </a:rPr>
                        <m:t>𝑛𝑚</m:t>
                      </m:r>
                    </m:oMath>
                  </m:oMathPara>
                </a14:m>
                <a:endParaRPr lang="fr-FR" dirty="0">
                  <a:latin typeface="Roboto" panose="02000000000000000000" pitchFamily="2" charset="0"/>
                  <a:ea typeface="Roboto" panose="02000000000000000000" pitchFamily="2" charset="0"/>
                </a:endParaRPr>
              </a:p>
            </p:txBody>
          </p:sp>
        </mc:Choice>
        <mc:Fallback xmlns="">
          <p:sp>
            <p:nvSpPr>
              <p:cNvPr id="27" name="ZoneTexte 26"/>
              <p:cNvSpPr txBox="1">
                <a:spLocks noRot="1" noChangeAspect="1" noMove="1" noResize="1" noEditPoints="1" noAdjustHandles="1" noChangeArrowheads="1" noChangeShapeType="1" noTextEdit="1"/>
              </p:cNvSpPr>
              <p:nvPr/>
            </p:nvSpPr>
            <p:spPr>
              <a:xfrm>
                <a:off x="399285" y="3182026"/>
                <a:ext cx="3236611" cy="1479059"/>
              </a:xfrm>
              <a:prstGeom prst="rect">
                <a:avLst/>
              </a:prstGeom>
              <a:blipFill rotWithShape="1">
                <a:blip r:embed="rId5"/>
                <a:stretch>
                  <a:fillRect l="-1507" t="-1646"/>
                </a:stretch>
              </a:blipFill>
            </p:spPr>
            <p:txBody>
              <a:bodyPr/>
              <a:lstStyle/>
              <a:p>
                <a:r>
                  <a:rPr lang="fr-FR">
                    <a:noFill/>
                  </a:rPr>
                  <a:t> </a:t>
                </a:r>
              </a:p>
            </p:txBody>
          </p:sp>
        </mc:Fallback>
      </mc:AlternateContent>
      <p:sp>
        <p:nvSpPr>
          <p:cNvPr id="10" name="Espace réservé du numéro de diapositive 9"/>
          <p:cNvSpPr>
            <a:spLocks noGrp="1"/>
          </p:cNvSpPr>
          <p:nvPr>
            <p:ph type="sldNum" sz="quarter" idx="12"/>
          </p:nvPr>
        </p:nvSpPr>
        <p:spPr/>
        <p:txBody>
          <a:bodyPr/>
          <a:lstStyle/>
          <a:p>
            <a:fld id="{39F23137-5467-4AE1-8588-6B21E76D46F7}" type="slidenum">
              <a:rPr lang="fr-FR" smtClean="0"/>
              <a:pPr/>
              <a:t>28</a:t>
            </a:fld>
            <a:endParaRPr lang="fr-FR"/>
          </a:p>
        </p:txBody>
      </p:sp>
      <p:pic>
        <p:nvPicPr>
          <p:cNvPr id="12" name="Diapo2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9552" y="548680"/>
            <a:ext cx="609600" cy="609600"/>
          </a:xfrm>
          <a:prstGeom prst="rect">
            <a:avLst/>
          </a:prstGeom>
        </p:spPr>
      </p:pic>
    </p:spTree>
    <p:extLst>
      <p:ext uri="{BB962C8B-B14F-4D97-AF65-F5344CB8AC3E}">
        <p14:creationId xmlns:p14="http://schemas.microsoft.com/office/powerpoint/2010/main" val="1747961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04"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smtClean="0">
                <a:solidFill>
                  <a:srgbClr val="FF691F"/>
                </a:solidFill>
                <a:latin typeface="Roboto" panose="02000000000000000000" pitchFamily="2" charset="0"/>
                <a:ea typeface="Roboto" panose="02000000000000000000" pitchFamily="2" charset="0"/>
              </a:rPr>
              <a:t>II. C. Utilisation pratique</a:t>
            </a:r>
            <a:endParaRPr lang="fr-FR" dirty="0">
              <a:solidFill>
                <a:srgbClr val="FF691F"/>
              </a:solidFill>
              <a:latin typeface="Roboto" panose="02000000000000000000" pitchFamily="2" charset="0"/>
              <a:ea typeface="Roboto" panose="02000000000000000000" pitchFamily="2" charset="0"/>
            </a:endParaRPr>
          </a:p>
        </p:txBody>
      </p:sp>
      <mc:AlternateContent xmlns:mc="http://schemas.openxmlformats.org/markup-compatibility/2006" xmlns:a14="http://schemas.microsoft.com/office/drawing/2010/main">
        <mc:Choice Requires="a14">
          <p:sp>
            <p:nvSpPr>
              <p:cNvPr id="8" name="ZoneTexte 7"/>
              <p:cNvSpPr txBox="1"/>
              <p:nvPr/>
            </p:nvSpPr>
            <p:spPr>
              <a:xfrm>
                <a:off x="539552" y="1399809"/>
                <a:ext cx="2664296" cy="1188787"/>
              </a:xfrm>
              <a:prstGeom prst="rect">
                <a:avLst/>
              </a:prstGeom>
              <a:noFill/>
              <a:ln>
                <a:noFill/>
              </a:ln>
            </p:spPr>
            <p:txBody>
              <a:bodyPr wrap="square" rtlCol="0">
                <a:spAutoFit/>
              </a:bodyPr>
              <a:lstStyle/>
              <a:p>
                <a:pPr marL="285750" indent="-285750">
                  <a:buFont typeface="Arial" panose="020B0604020202020204" pitchFamily="34" charset="0"/>
                  <a:buChar char="•"/>
                </a:pPr>
                <a:r>
                  <a:rPr lang="fr-FR" b="1" dirty="0" smtClean="0">
                    <a:solidFill>
                      <a:srgbClr val="FF691F"/>
                    </a:solidFill>
                    <a:latin typeface="Roboto" panose="02000000000000000000" pitchFamily="2" charset="0"/>
                    <a:ea typeface="Roboto" panose="02000000000000000000" pitchFamily="2" charset="0"/>
                  </a:rPr>
                  <a:t>Saturation S d’une couleur : </a:t>
                </a:r>
              </a:p>
              <a:p>
                <a:pPr/>
                <a14:m>
                  <m:oMathPara xmlns:m="http://schemas.openxmlformats.org/officeDocument/2006/math">
                    <m:oMathParaPr>
                      <m:jc m:val="centerGroup"/>
                    </m:oMathParaPr>
                    <m:oMath xmlns:m="http://schemas.openxmlformats.org/officeDocument/2006/math">
                      <m:r>
                        <a:rPr lang="fr-FR" b="1" i="1" smtClean="0">
                          <a:solidFill>
                            <a:srgbClr val="FF691F"/>
                          </a:solidFill>
                          <a:latin typeface="Cambria Math"/>
                        </a:rPr>
                        <m:t>𝑺</m:t>
                      </m:r>
                      <m:r>
                        <a:rPr lang="fr-FR" b="1" i="1" smtClean="0">
                          <a:solidFill>
                            <a:srgbClr val="FF691F"/>
                          </a:solidFill>
                          <a:latin typeface="Cambria Math"/>
                        </a:rPr>
                        <m:t>=</m:t>
                      </m:r>
                      <m:f>
                        <m:fPr>
                          <m:ctrlPr>
                            <a:rPr lang="fr-FR" b="1" i="1" smtClean="0">
                              <a:solidFill>
                                <a:srgbClr val="FF691F"/>
                              </a:solidFill>
                              <a:latin typeface="Cambria Math"/>
                            </a:rPr>
                          </m:ctrlPr>
                        </m:fPr>
                        <m:num>
                          <m:r>
                            <a:rPr lang="fr-FR" b="1" i="1" smtClean="0">
                              <a:solidFill>
                                <a:srgbClr val="FF691F"/>
                              </a:solidFill>
                              <a:latin typeface="Cambria Math"/>
                            </a:rPr>
                            <m:t>𝑪𝑬</m:t>
                          </m:r>
                        </m:num>
                        <m:den>
                          <m:sSup>
                            <m:sSupPr>
                              <m:ctrlPr>
                                <a:rPr lang="fr-FR" b="1" i="1" smtClean="0">
                                  <a:solidFill>
                                    <a:srgbClr val="FF691F"/>
                                  </a:solidFill>
                                  <a:latin typeface="Cambria Math"/>
                                </a:rPr>
                              </m:ctrlPr>
                            </m:sSupPr>
                            <m:e>
                              <m:r>
                                <a:rPr lang="fr-FR" b="1" i="1" smtClean="0">
                                  <a:solidFill>
                                    <a:srgbClr val="FF691F"/>
                                  </a:solidFill>
                                  <a:latin typeface="Cambria Math"/>
                                </a:rPr>
                                <m:t>𝑪</m:t>
                              </m:r>
                            </m:e>
                            <m:sup>
                              <m:r>
                                <a:rPr lang="fr-FR" b="1" i="1" smtClean="0">
                                  <a:solidFill>
                                    <a:srgbClr val="FF691F"/>
                                  </a:solidFill>
                                  <a:latin typeface="Cambria Math"/>
                                </a:rPr>
                                <m:t>′</m:t>
                              </m:r>
                            </m:sup>
                          </m:sSup>
                          <m:r>
                            <a:rPr lang="fr-FR" b="1" i="1" smtClean="0">
                              <a:solidFill>
                                <a:srgbClr val="FF691F"/>
                              </a:solidFill>
                              <a:latin typeface="Cambria Math"/>
                            </a:rPr>
                            <m:t>𝑬</m:t>
                          </m:r>
                        </m:den>
                      </m:f>
                    </m:oMath>
                  </m:oMathPara>
                </a14:m>
                <a:endParaRPr lang="fr-FR" b="1" dirty="0">
                  <a:solidFill>
                    <a:srgbClr val="FF691F"/>
                  </a:solidFill>
                  <a:latin typeface="Roboto" panose="02000000000000000000" pitchFamily="2" charset="0"/>
                  <a:ea typeface="Roboto" panose="02000000000000000000" pitchFamily="2" charset="0"/>
                </a:endParaRPr>
              </a:p>
            </p:txBody>
          </p:sp>
        </mc:Choice>
        <mc:Fallback xmlns="">
          <p:sp>
            <p:nvSpPr>
              <p:cNvPr id="8" name="ZoneTexte 7"/>
              <p:cNvSpPr txBox="1">
                <a:spLocks noRot="1" noChangeAspect="1" noMove="1" noResize="1" noEditPoints="1" noAdjustHandles="1" noChangeArrowheads="1" noChangeShapeType="1" noTextEdit="1"/>
              </p:cNvSpPr>
              <p:nvPr/>
            </p:nvSpPr>
            <p:spPr>
              <a:xfrm>
                <a:off x="539552" y="1399809"/>
                <a:ext cx="2664296" cy="1188787"/>
              </a:xfrm>
              <a:prstGeom prst="rect">
                <a:avLst/>
              </a:prstGeom>
              <a:blipFill rotWithShape="1">
                <a:blip r:embed="rId4"/>
                <a:stretch>
                  <a:fillRect l="-1602" t="-2051"/>
                </a:stretch>
              </a:blipFill>
              <a:ln>
                <a:noFill/>
              </a:ln>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7" name="ZoneTexte 26"/>
              <p:cNvSpPr txBox="1"/>
              <p:nvPr/>
            </p:nvSpPr>
            <p:spPr>
              <a:xfrm>
                <a:off x="539552" y="2564904"/>
                <a:ext cx="2808312" cy="2304029"/>
              </a:xfrm>
              <a:prstGeom prst="rect">
                <a:avLst/>
              </a:prstGeom>
              <a:noFill/>
            </p:spPr>
            <p:txBody>
              <a:bodyPr wrap="square" rtlCol="0">
                <a:spAutoFit/>
              </a:bodyPr>
              <a:lstStyle/>
              <a:p>
                <a:r>
                  <a:rPr lang="fr-FR" i="1" dirty="0" smtClean="0">
                    <a:latin typeface="Roboto" panose="02000000000000000000" pitchFamily="2" charset="0"/>
                    <a:ea typeface="Roboto" panose="02000000000000000000" pitchFamily="2" charset="0"/>
                  </a:rPr>
                  <a:t>Exemple : </a:t>
                </a:r>
              </a:p>
              <a:p>
                <a:endParaRPr lang="fr-FR" i="1" dirty="0" smtClean="0">
                  <a:latin typeface="Roboto" panose="02000000000000000000" pitchFamily="2" charset="0"/>
                  <a:ea typeface="Roboto" panose="02000000000000000000" pitchFamily="2" charset="0"/>
                </a:endParaRPr>
              </a:p>
              <a:p>
                <a:r>
                  <a:rPr lang="fr-FR" i="1" dirty="0" smtClean="0">
                    <a:latin typeface="Roboto" panose="02000000000000000000" pitchFamily="2" charset="0"/>
                    <a:ea typeface="Roboto" panose="02000000000000000000" pitchFamily="2" charset="0"/>
                  </a:rPr>
                  <a:t>Saturation de C : </a:t>
                </a:r>
              </a:p>
              <a:p>
                <a:pPr/>
                <a14:m>
                  <m:oMathPara xmlns:m="http://schemas.openxmlformats.org/officeDocument/2006/math">
                    <m:oMathParaPr>
                      <m:jc m:val="centerGroup"/>
                    </m:oMathParaPr>
                    <m:oMath xmlns:m="http://schemas.openxmlformats.org/officeDocument/2006/math">
                      <m:r>
                        <a:rPr lang="fr-FR" b="0" i="1" smtClean="0">
                          <a:solidFill>
                            <a:schemeClr val="tx1"/>
                          </a:solidFill>
                          <a:latin typeface="Cambria Math"/>
                        </a:rPr>
                        <m:t>𝑆</m:t>
                      </m:r>
                      <m:r>
                        <a:rPr lang="fr-FR" b="0" i="1" smtClean="0">
                          <a:solidFill>
                            <a:schemeClr val="tx1"/>
                          </a:solidFill>
                          <a:latin typeface="Cambria Math"/>
                        </a:rPr>
                        <m:t>=</m:t>
                      </m:r>
                      <m:f>
                        <m:fPr>
                          <m:ctrlPr>
                            <a:rPr lang="fr-FR" i="1" smtClean="0">
                              <a:solidFill>
                                <a:schemeClr val="tx1"/>
                              </a:solidFill>
                              <a:latin typeface="Cambria Math"/>
                            </a:rPr>
                          </m:ctrlPr>
                        </m:fPr>
                        <m:num>
                          <m:r>
                            <a:rPr lang="fr-FR" b="0" i="1" smtClean="0">
                              <a:solidFill>
                                <a:schemeClr val="tx1"/>
                              </a:solidFill>
                              <a:latin typeface="Cambria Math"/>
                            </a:rPr>
                            <m:t>1,3</m:t>
                          </m:r>
                        </m:num>
                        <m:den>
                          <m:r>
                            <a:rPr lang="fr-FR" b="0" i="1" smtClean="0">
                              <a:solidFill>
                                <a:schemeClr val="tx1"/>
                              </a:solidFill>
                              <a:latin typeface="Cambria Math"/>
                            </a:rPr>
                            <m:t>2,4</m:t>
                          </m:r>
                        </m:den>
                      </m:f>
                      <m:r>
                        <a:rPr lang="fr-FR" b="0" i="1" smtClean="0">
                          <a:solidFill>
                            <a:schemeClr val="tx1"/>
                          </a:solidFill>
                          <a:latin typeface="Cambria Math"/>
                        </a:rPr>
                        <m:t>=54%</m:t>
                      </m:r>
                    </m:oMath>
                  </m:oMathPara>
                </a14:m>
                <a:endParaRPr lang="fr-FR" i="1" dirty="0" smtClean="0">
                  <a:solidFill>
                    <a:schemeClr val="tx1"/>
                  </a:solidFill>
                  <a:latin typeface="Roboto" panose="02000000000000000000" pitchFamily="2" charset="0"/>
                  <a:ea typeface="Roboto" panose="02000000000000000000" pitchFamily="2" charset="0"/>
                </a:endParaRPr>
              </a:p>
              <a:p>
                <a:endParaRPr lang="fr-FR" i="1" dirty="0" smtClean="0">
                  <a:latin typeface="Roboto" panose="02000000000000000000" pitchFamily="2" charset="0"/>
                  <a:ea typeface="Roboto" panose="02000000000000000000" pitchFamily="2" charset="0"/>
                </a:endParaRPr>
              </a:p>
              <a:p>
                <a:r>
                  <a:rPr lang="fr-FR" i="1" dirty="0" smtClean="0">
                    <a:latin typeface="Roboto" panose="02000000000000000000" pitchFamily="2" charset="0"/>
                    <a:ea typeface="Roboto" panose="02000000000000000000" pitchFamily="2" charset="0"/>
                  </a:rPr>
                  <a:t>Ou facteur de pureté :</a:t>
                </a:r>
              </a:p>
              <a:p>
                <a:pPr algn="ctr"/>
                <a:r>
                  <a:rPr lang="fr-FR" i="1" dirty="0" smtClean="0">
                    <a:solidFill>
                      <a:schemeClr val="tx1"/>
                    </a:solidFill>
                    <a:latin typeface="Roboto" panose="02000000000000000000" pitchFamily="2" charset="0"/>
                    <a:ea typeface="Roboto" panose="02000000000000000000" pitchFamily="2" charset="0"/>
                  </a:rPr>
                  <a:t>p = 0,54</a:t>
                </a:r>
                <a:endParaRPr lang="fr-FR" i="1" dirty="0">
                  <a:solidFill>
                    <a:schemeClr val="tx1"/>
                  </a:solidFill>
                  <a:latin typeface="Roboto" panose="02000000000000000000" pitchFamily="2" charset="0"/>
                  <a:ea typeface="Roboto" panose="02000000000000000000" pitchFamily="2" charset="0"/>
                </a:endParaRPr>
              </a:p>
            </p:txBody>
          </p:sp>
        </mc:Choice>
        <mc:Fallback xmlns="">
          <p:sp>
            <p:nvSpPr>
              <p:cNvPr id="27" name="ZoneTexte 26"/>
              <p:cNvSpPr txBox="1">
                <a:spLocks noRot="1" noChangeAspect="1" noMove="1" noResize="1" noEditPoints="1" noAdjustHandles="1" noChangeArrowheads="1" noChangeShapeType="1" noTextEdit="1"/>
              </p:cNvSpPr>
              <p:nvPr/>
            </p:nvSpPr>
            <p:spPr>
              <a:xfrm>
                <a:off x="539552" y="2564904"/>
                <a:ext cx="2808312" cy="2304029"/>
              </a:xfrm>
              <a:prstGeom prst="rect">
                <a:avLst/>
              </a:prstGeom>
              <a:blipFill rotWithShape="1">
                <a:blip r:embed="rId5"/>
                <a:stretch>
                  <a:fillRect l="-1957" t="-1058" b="-3439"/>
                </a:stretch>
              </a:blipFill>
            </p:spPr>
            <p:txBody>
              <a:bodyPr/>
              <a:lstStyle/>
              <a:p>
                <a:r>
                  <a:rPr lang="fr-FR">
                    <a:noFill/>
                  </a:rPr>
                  <a:t> </a:t>
                </a:r>
              </a:p>
            </p:txBody>
          </p:sp>
        </mc:Fallback>
      </mc:AlternateContent>
      <p:pic>
        <p:nvPicPr>
          <p:cNvPr id="28" name="Picture 3" descr="D:\Documents\lycee\sciences_arts\bac_std2a\ressources\synthèse\images\dia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3888" y="2049312"/>
            <a:ext cx="4320480" cy="4692056"/>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e 31"/>
          <p:cNvGrpSpPr/>
          <p:nvPr/>
        </p:nvGrpSpPr>
        <p:grpSpPr>
          <a:xfrm>
            <a:off x="5251136" y="4641600"/>
            <a:ext cx="472992" cy="498839"/>
            <a:chOff x="3666960" y="4221088"/>
            <a:chExt cx="472992" cy="498839"/>
          </a:xfrm>
        </p:grpSpPr>
        <p:sp>
          <p:nvSpPr>
            <p:cNvPr id="34" name="Plus 33"/>
            <p:cNvSpPr/>
            <p:nvPr/>
          </p:nvSpPr>
          <p:spPr>
            <a:xfrm>
              <a:off x="3666960" y="4460640"/>
              <a:ext cx="229672" cy="259287"/>
            </a:xfrm>
            <a:prstGeom prst="mathPlus">
              <a:avLst>
                <a:gd name="adj1" fmla="val 455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ZoneTexte 34"/>
            <p:cNvSpPr txBox="1"/>
            <p:nvPr/>
          </p:nvSpPr>
          <p:spPr>
            <a:xfrm>
              <a:off x="3752616" y="4221088"/>
              <a:ext cx="387336" cy="369332"/>
            </a:xfrm>
            <a:prstGeom prst="rect">
              <a:avLst/>
            </a:prstGeom>
            <a:noFill/>
          </p:spPr>
          <p:txBody>
            <a:bodyPr wrap="square" rtlCol="0">
              <a:spAutoFit/>
            </a:bodyPr>
            <a:lstStyle/>
            <a:p>
              <a:r>
                <a:rPr lang="fr-FR" dirty="0" smtClean="0"/>
                <a:t>E</a:t>
              </a:r>
              <a:endParaRPr lang="fr-FR" dirty="0"/>
            </a:p>
          </p:txBody>
        </p:sp>
      </p:grpSp>
      <p:grpSp>
        <p:nvGrpSpPr>
          <p:cNvPr id="36" name="Groupe 35"/>
          <p:cNvGrpSpPr/>
          <p:nvPr/>
        </p:nvGrpSpPr>
        <p:grpSpPr>
          <a:xfrm>
            <a:off x="4452224" y="4105748"/>
            <a:ext cx="407808" cy="498839"/>
            <a:chOff x="3666960" y="4221088"/>
            <a:chExt cx="407808" cy="498839"/>
          </a:xfrm>
        </p:grpSpPr>
        <p:sp>
          <p:nvSpPr>
            <p:cNvPr id="37" name="Plus 36"/>
            <p:cNvSpPr/>
            <p:nvPr/>
          </p:nvSpPr>
          <p:spPr>
            <a:xfrm>
              <a:off x="3666960" y="4460640"/>
              <a:ext cx="229672" cy="259287"/>
            </a:xfrm>
            <a:prstGeom prst="mathPlus">
              <a:avLst>
                <a:gd name="adj1" fmla="val 455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ZoneTexte 39"/>
            <p:cNvSpPr txBox="1"/>
            <p:nvPr/>
          </p:nvSpPr>
          <p:spPr>
            <a:xfrm>
              <a:off x="3752616" y="4221088"/>
              <a:ext cx="322152" cy="369332"/>
            </a:xfrm>
            <a:prstGeom prst="rect">
              <a:avLst/>
            </a:prstGeom>
            <a:noFill/>
          </p:spPr>
          <p:txBody>
            <a:bodyPr wrap="square" rtlCol="0">
              <a:spAutoFit/>
            </a:bodyPr>
            <a:lstStyle/>
            <a:p>
              <a:r>
                <a:rPr lang="fr-FR" dirty="0" smtClean="0"/>
                <a:t>C</a:t>
              </a:r>
              <a:endParaRPr lang="fr-FR" dirty="0"/>
            </a:p>
          </p:txBody>
        </p:sp>
      </p:grpSp>
      <p:cxnSp>
        <p:nvCxnSpPr>
          <p:cNvPr id="41" name="Connecteur droit 40"/>
          <p:cNvCxnSpPr>
            <a:stCxn id="34" idx="2"/>
          </p:cNvCxnSpPr>
          <p:nvPr/>
        </p:nvCxnSpPr>
        <p:spPr>
          <a:xfrm flipH="1" flipV="1">
            <a:off x="3923928" y="3993528"/>
            <a:ext cx="1357651" cy="101726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2" name="Groupe 41"/>
          <p:cNvGrpSpPr/>
          <p:nvPr/>
        </p:nvGrpSpPr>
        <p:grpSpPr>
          <a:xfrm>
            <a:off x="3851920" y="3662220"/>
            <a:ext cx="600304" cy="498839"/>
            <a:chOff x="3666960" y="4221088"/>
            <a:chExt cx="600304" cy="498839"/>
          </a:xfrm>
        </p:grpSpPr>
        <p:sp>
          <p:nvSpPr>
            <p:cNvPr id="43" name="Plus 42"/>
            <p:cNvSpPr/>
            <p:nvPr/>
          </p:nvSpPr>
          <p:spPr>
            <a:xfrm>
              <a:off x="3666960" y="4460640"/>
              <a:ext cx="229672" cy="259287"/>
            </a:xfrm>
            <a:prstGeom prst="mathPlus">
              <a:avLst>
                <a:gd name="adj1" fmla="val 455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ZoneTexte 43"/>
            <p:cNvSpPr txBox="1"/>
            <p:nvPr/>
          </p:nvSpPr>
          <p:spPr>
            <a:xfrm>
              <a:off x="3752616" y="4221088"/>
              <a:ext cx="514648" cy="369332"/>
            </a:xfrm>
            <a:prstGeom prst="rect">
              <a:avLst/>
            </a:prstGeom>
            <a:noFill/>
          </p:spPr>
          <p:txBody>
            <a:bodyPr wrap="square" rtlCol="0">
              <a:spAutoFit/>
            </a:bodyPr>
            <a:lstStyle/>
            <a:p>
              <a:r>
                <a:rPr lang="fr-FR" dirty="0" smtClean="0"/>
                <a:t>C’</a:t>
              </a:r>
              <a:endParaRPr lang="fr-FR" dirty="0"/>
            </a:p>
          </p:txBody>
        </p:sp>
      </p:grpSp>
      <p:cxnSp>
        <p:nvCxnSpPr>
          <p:cNvPr id="6" name="Connecteur droit avec flèche 5"/>
          <p:cNvCxnSpPr>
            <a:stCxn id="40" idx="2"/>
          </p:cNvCxnSpPr>
          <p:nvPr/>
        </p:nvCxnSpPr>
        <p:spPr>
          <a:xfrm>
            <a:off x="4698956" y="4475080"/>
            <a:ext cx="582623" cy="406072"/>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4990267" y="4345300"/>
            <a:ext cx="1021893" cy="369332"/>
          </a:xfrm>
          <a:prstGeom prst="rect">
            <a:avLst/>
          </a:prstGeom>
          <a:noFill/>
        </p:spPr>
        <p:txBody>
          <a:bodyPr wrap="square" rtlCol="0">
            <a:spAutoFit/>
          </a:bodyPr>
          <a:lstStyle/>
          <a:p>
            <a:r>
              <a:rPr lang="fr-FR" dirty="0" smtClean="0"/>
              <a:t>1,3 cm</a:t>
            </a:r>
            <a:endParaRPr lang="fr-FR" dirty="0"/>
          </a:p>
        </p:txBody>
      </p:sp>
      <p:sp>
        <p:nvSpPr>
          <p:cNvPr id="45" name="ZoneTexte 44"/>
          <p:cNvSpPr txBox="1"/>
          <p:nvPr/>
        </p:nvSpPr>
        <p:spPr>
          <a:xfrm>
            <a:off x="3837879" y="4722219"/>
            <a:ext cx="1021893" cy="369332"/>
          </a:xfrm>
          <a:prstGeom prst="rect">
            <a:avLst/>
          </a:prstGeom>
          <a:noFill/>
        </p:spPr>
        <p:txBody>
          <a:bodyPr wrap="square" rtlCol="0">
            <a:spAutoFit/>
          </a:bodyPr>
          <a:lstStyle/>
          <a:p>
            <a:pPr algn="r"/>
            <a:r>
              <a:rPr lang="fr-FR" dirty="0" smtClean="0"/>
              <a:t>2,4 cm</a:t>
            </a:r>
            <a:endParaRPr lang="fr-FR" dirty="0"/>
          </a:p>
        </p:txBody>
      </p:sp>
      <p:cxnSp>
        <p:nvCxnSpPr>
          <p:cNvPr id="46" name="Connecteur droit avec flèche 45"/>
          <p:cNvCxnSpPr/>
          <p:nvPr/>
        </p:nvCxnSpPr>
        <p:spPr>
          <a:xfrm>
            <a:off x="3937576" y="4142264"/>
            <a:ext cx="1313560" cy="949287"/>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3" name="Groupe 2"/>
          <p:cNvGrpSpPr/>
          <p:nvPr/>
        </p:nvGrpSpPr>
        <p:grpSpPr>
          <a:xfrm>
            <a:off x="395536" y="5315315"/>
            <a:ext cx="2808312" cy="1343012"/>
            <a:chOff x="395536" y="4602593"/>
            <a:chExt cx="2808312" cy="1343012"/>
          </a:xfrm>
        </p:grpSpPr>
        <p:sp>
          <p:nvSpPr>
            <p:cNvPr id="47" name="ZoneTexte 46"/>
            <p:cNvSpPr txBox="1"/>
            <p:nvPr/>
          </p:nvSpPr>
          <p:spPr>
            <a:xfrm>
              <a:off x="755576" y="4745276"/>
              <a:ext cx="2448272" cy="1200329"/>
            </a:xfrm>
            <a:prstGeom prst="rect">
              <a:avLst/>
            </a:prstGeom>
            <a:noFill/>
          </p:spPr>
          <p:txBody>
            <a:bodyPr wrap="square" rtlCol="0">
              <a:spAutoFit/>
            </a:bodyPr>
            <a:lstStyle/>
            <a:p>
              <a:r>
                <a:rPr lang="fr-FR" dirty="0" smtClean="0">
                  <a:latin typeface="Roboto" panose="02000000000000000000" pitchFamily="2" charset="0"/>
                  <a:ea typeface="Roboto" panose="02000000000000000000" pitchFamily="2" charset="0"/>
                </a:rPr>
                <a:t>Couleur </a:t>
              </a:r>
              <a:r>
                <a:rPr lang="fr-FR" dirty="0" smtClean="0">
                  <a:solidFill>
                    <a:srgbClr val="FF691F"/>
                  </a:solidFill>
                  <a:latin typeface="Roboto" panose="02000000000000000000" pitchFamily="2" charset="0"/>
                  <a:ea typeface="Roboto" panose="02000000000000000000" pitchFamily="2" charset="0"/>
                </a:rPr>
                <a:t>pure</a:t>
              </a:r>
              <a:r>
                <a:rPr lang="fr-FR" dirty="0" smtClean="0">
                  <a:solidFill>
                    <a:srgbClr val="FF0000"/>
                  </a:solidFill>
                  <a:latin typeface="Roboto" panose="02000000000000000000" pitchFamily="2" charset="0"/>
                  <a:ea typeface="Roboto" panose="02000000000000000000" pitchFamily="2" charset="0"/>
                </a:rPr>
                <a:t> </a:t>
              </a:r>
              <a:r>
                <a:rPr lang="fr-FR" dirty="0" smtClean="0">
                  <a:latin typeface="Roboto" panose="02000000000000000000" pitchFamily="2" charset="0"/>
                  <a:ea typeface="Roboto" panose="02000000000000000000" pitchFamily="2" charset="0"/>
                </a:rPr>
                <a:t>= couleur appartenant au lieu du spectre =&gt; S = 100%</a:t>
              </a:r>
              <a:endParaRPr lang="fr-FR" dirty="0">
                <a:latin typeface="Roboto" panose="02000000000000000000" pitchFamily="2" charset="0"/>
                <a:ea typeface="Roboto" panose="02000000000000000000" pitchFamily="2" charset="0"/>
              </a:endParaRPr>
            </a:p>
          </p:txBody>
        </p:sp>
        <p:sp>
          <p:nvSpPr>
            <p:cNvPr id="48" name="Flèche courbée vers la droite 47"/>
            <p:cNvSpPr/>
            <p:nvPr/>
          </p:nvSpPr>
          <p:spPr>
            <a:xfrm>
              <a:off x="395536" y="4602593"/>
              <a:ext cx="390836" cy="421616"/>
            </a:xfrm>
            <a:prstGeom prst="curvedRightArrow">
              <a:avLst/>
            </a:prstGeom>
            <a:solidFill>
              <a:srgbClr val="FF691F"/>
            </a:solidFill>
            <a:ln>
              <a:solidFill>
                <a:srgbClr val="FF6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
        <p:nvSpPr>
          <p:cNvPr id="4" name="Espace réservé du numéro de diapositive 3"/>
          <p:cNvSpPr>
            <a:spLocks noGrp="1"/>
          </p:cNvSpPr>
          <p:nvPr>
            <p:ph type="sldNum" sz="quarter" idx="12"/>
          </p:nvPr>
        </p:nvSpPr>
        <p:spPr/>
        <p:txBody>
          <a:bodyPr/>
          <a:lstStyle/>
          <a:p>
            <a:fld id="{39F23137-5467-4AE1-8588-6B21E76D46F7}" type="slidenum">
              <a:rPr lang="fr-FR" smtClean="0"/>
              <a:pPr/>
              <a:t>29</a:t>
            </a:fld>
            <a:endParaRPr lang="fr-FR"/>
          </a:p>
        </p:txBody>
      </p:sp>
      <p:pic>
        <p:nvPicPr>
          <p:cNvPr id="7" name="Diapo2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1572" y="548680"/>
            <a:ext cx="609600" cy="609600"/>
          </a:xfrm>
          <a:prstGeom prst="rect">
            <a:avLst/>
          </a:prstGeom>
        </p:spPr>
      </p:pic>
    </p:spTree>
    <p:extLst>
      <p:ext uri="{BB962C8B-B14F-4D97-AF65-F5344CB8AC3E}">
        <p14:creationId xmlns:p14="http://schemas.microsoft.com/office/powerpoint/2010/main" val="13863710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99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latin typeface="Sriracha" panose="00000500000000000000" pitchFamily="2" charset="-34"/>
                <a:cs typeface="Sriracha" panose="00000500000000000000" pitchFamily="2" charset="-34"/>
              </a:rPr>
              <a:t>Introduction</a:t>
            </a:r>
            <a:endParaRPr lang="fr-FR" dirty="0">
              <a:latin typeface="Sriracha" panose="00000500000000000000" pitchFamily="2" charset="-34"/>
              <a:cs typeface="Sriracha" panose="00000500000000000000" pitchFamily="2" charset="-34"/>
            </a:endParaRPr>
          </a:p>
        </p:txBody>
      </p:sp>
      <p:sp>
        <p:nvSpPr>
          <p:cNvPr id="3" name="ZoneTexte 2"/>
          <p:cNvSpPr txBox="1"/>
          <p:nvPr/>
        </p:nvSpPr>
        <p:spPr>
          <a:xfrm>
            <a:off x="632746" y="1484784"/>
            <a:ext cx="7704856" cy="1077218"/>
          </a:xfrm>
          <a:prstGeom prst="rect">
            <a:avLst/>
          </a:prstGeom>
          <a:noFill/>
        </p:spPr>
        <p:txBody>
          <a:bodyPr wrap="square" rtlCol="0">
            <a:spAutoFit/>
          </a:bodyPr>
          <a:lstStyle/>
          <a:p>
            <a:pPr algn="ctr"/>
            <a:r>
              <a:rPr lang="fr-FR" sz="3200" dirty="0" smtClean="0">
                <a:latin typeface="Sriracha" panose="00000500000000000000" pitchFamily="2" charset="-34"/>
                <a:cs typeface="Sriracha" panose="00000500000000000000" pitchFamily="2" charset="-34"/>
              </a:rPr>
              <a:t>Comment définir et caractériser objectivement une couleur ?</a:t>
            </a:r>
          </a:p>
        </p:txBody>
      </p:sp>
      <p:grpSp>
        <p:nvGrpSpPr>
          <p:cNvPr id="5" name="Groupe 4"/>
          <p:cNvGrpSpPr/>
          <p:nvPr/>
        </p:nvGrpSpPr>
        <p:grpSpPr>
          <a:xfrm>
            <a:off x="683568" y="2924944"/>
            <a:ext cx="7971702" cy="3761664"/>
            <a:chOff x="683568" y="2780928"/>
            <a:chExt cx="7971702" cy="3761664"/>
          </a:xfrm>
        </p:grpSpPr>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1753" y="3573016"/>
              <a:ext cx="4968552" cy="29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683568" y="2780928"/>
              <a:ext cx="7971702" cy="923330"/>
            </a:xfrm>
            <a:prstGeom prst="rect">
              <a:avLst/>
            </a:prstGeom>
            <a:noFill/>
          </p:spPr>
          <p:txBody>
            <a:bodyPr wrap="square" rtlCol="0">
              <a:spAutoFit/>
            </a:bodyPr>
            <a:lstStyle/>
            <a:p>
              <a:pPr marL="285750" indent="-285750">
                <a:buFont typeface="Arial" panose="020B0604020202020204" pitchFamily="34" charset="0"/>
                <a:buChar char="•"/>
              </a:pPr>
              <a:r>
                <a:rPr lang="fr-FR" dirty="0" smtClean="0">
                  <a:latin typeface="Roboto" panose="02000000000000000000" pitchFamily="2" charset="0"/>
                  <a:ea typeface="Roboto" panose="02000000000000000000" pitchFamily="2" charset="0"/>
                </a:rPr>
                <a:t>Œil humain standard =&gt; </a:t>
              </a:r>
              <a:r>
                <a:rPr lang="fr-FR" dirty="0">
                  <a:latin typeface="Roboto" panose="02000000000000000000" pitchFamily="2" charset="0"/>
                  <a:ea typeface="Roboto" panose="02000000000000000000" pitchFamily="2" charset="0"/>
                </a:rPr>
                <a:t>Sensibilité spectrale de l'œil humain pour un observateur "standard" caractérisé par trois fonctions d'équivalence de couleurs x, y et z</a:t>
              </a:r>
            </a:p>
          </p:txBody>
        </p:sp>
      </p:grpSp>
      <p:sp>
        <p:nvSpPr>
          <p:cNvPr id="6" name="Espace réservé du numéro de diapositive 5"/>
          <p:cNvSpPr>
            <a:spLocks noGrp="1"/>
          </p:cNvSpPr>
          <p:nvPr>
            <p:ph type="sldNum" sz="quarter" idx="12"/>
          </p:nvPr>
        </p:nvSpPr>
        <p:spPr/>
        <p:txBody>
          <a:bodyPr/>
          <a:lstStyle/>
          <a:p>
            <a:fld id="{39F23137-5467-4AE1-8588-6B21E76D46F7}" type="slidenum">
              <a:rPr lang="fr-FR" smtClean="0"/>
              <a:pPr/>
              <a:t>3</a:t>
            </a:fld>
            <a:endParaRPr lang="fr-FR"/>
          </a:p>
        </p:txBody>
      </p:sp>
      <p:pic>
        <p:nvPicPr>
          <p:cNvPr id="7" name="Diapo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616" y="476672"/>
            <a:ext cx="609600" cy="609600"/>
          </a:xfrm>
          <a:prstGeom prst="rect">
            <a:avLst/>
          </a:prstGeom>
        </p:spPr>
      </p:pic>
    </p:spTree>
    <p:extLst>
      <p:ext uri="{BB962C8B-B14F-4D97-AF65-F5344CB8AC3E}">
        <p14:creationId xmlns:p14="http://schemas.microsoft.com/office/powerpoint/2010/main" val="4506213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53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smtClean="0">
                <a:solidFill>
                  <a:srgbClr val="FF691F"/>
                </a:solidFill>
                <a:latin typeface="Roboto" panose="02000000000000000000" pitchFamily="2" charset="0"/>
                <a:ea typeface="Roboto" panose="02000000000000000000" pitchFamily="2" charset="0"/>
              </a:rPr>
              <a:t>II. C. Utilisation pratique</a:t>
            </a:r>
            <a:endParaRPr lang="fr-FR" dirty="0">
              <a:solidFill>
                <a:srgbClr val="FF691F"/>
              </a:solidFill>
              <a:latin typeface="Roboto" panose="02000000000000000000" pitchFamily="2" charset="0"/>
              <a:ea typeface="Roboto" panose="02000000000000000000" pitchFamily="2" charset="0"/>
            </a:endParaRPr>
          </a:p>
        </p:txBody>
      </p:sp>
      <mc:AlternateContent xmlns:mc="http://schemas.openxmlformats.org/markup-compatibility/2006" xmlns:a14="http://schemas.microsoft.com/office/drawing/2010/main">
        <mc:Choice Requires="a14">
          <p:sp>
            <p:nvSpPr>
              <p:cNvPr id="8" name="ZoneTexte 7"/>
              <p:cNvSpPr txBox="1"/>
              <p:nvPr/>
            </p:nvSpPr>
            <p:spPr>
              <a:xfrm>
                <a:off x="539552" y="1399809"/>
                <a:ext cx="2664296" cy="1443729"/>
              </a:xfrm>
              <a:prstGeom prst="rect">
                <a:avLst/>
              </a:prstGeom>
              <a:noFill/>
              <a:ln>
                <a:noFill/>
              </a:ln>
            </p:spPr>
            <p:txBody>
              <a:bodyPr wrap="square" rtlCol="0">
                <a:spAutoFit/>
              </a:bodyPr>
              <a:lstStyle/>
              <a:p>
                <a:pPr marL="285750" indent="-285750">
                  <a:buFont typeface="Arial" panose="020B0604020202020204" pitchFamily="34" charset="0"/>
                  <a:buChar char="•"/>
                </a:pPr>
                <a:r>
                  <a:rPr lang="fr-FR" b="1" dirty="0" smtClean="0">
                    <a:solidFill>
                      <a:srgbClr val="FF691F"/>
                    </a:solidFill>
                    <a:latin typeface="Roboto" panose="02000000000000000000" pitchFamily="2" charset="0"/>
                    <a:ea typeface="Roboto" panose="02000000000000000000" pitchFamily="2" charset="0"/>
                  </a:rPr>
                  <a:t>Saturation S d’une couleur non spectrale : </a:t>
                </a:r>
              </a:p>
              <a:p>
                <a:pPr/>
                <a14:m>
                  <m:oMathPara xmlns:m="http://schemas.openxmlformats.org/officeDocument/2006/math">
                    <m:oMathParaPr>
                      <m:jc m:val="centerGroup"/>
                    </m:oMathParaPr>
                    <m:oMath xmlns:m="http://schemas.openxmlformats.org/officeDocument/2006/math">
                      <m:r>
                        <a:rPr lang="fr-FR" b="1" i="1" smtClean="0">
                          <a:solidFill>
                            <a:srgbClr val="FF691F"/>
                          </a:solidFill>
                          <a:latin typeface="Cambria Math"/>
                        </a:rPr>
                        <m:t>𝑺</m:t>
                      </m:r>
                      <m:r>
                        <a:rPr lang="fr-FR" b="1" i="1" smtClean="0">
                          <a:solidFill>
                            <a:srgbClr val="FF691F"/>
                          </a:solidFill>
                          <a:latin typeface="Cambria Math"/>
                        </a:rPr>
                        <m:t>=</m:t>
                      </m:r>
                      <m:f>
                        <m:fPr>
                          <m:ctrlPr>
                            <a:rPr lang="fr-FR" b="1" i="1" smtClean="0">
                              <a:solidFill>
                                <a:srgbClr val="FF691F"/>
                              </a:solidFill>
                              <a:latin typeface="Cambria Math"/>
                            </a:rPr>
                          </m:ctrlPr>
                        </m:fPr>
                        <m:num>
                          <m:r>
                            <a:rPr lang="fr-FR" b="1" i="1" smtClean="0">
                              <a:solidFill>
                                <a:srgbClr val="FF691F"/>
                              </a:solidFill>
                              <a:latin typeface="Cambria Math"/>
                            </a:rPr>
                            <m:t>𝑪𝑬</m:t>
                          </m:r>
                        </m:num>
                        <m:den>
                          <m:sSup>
                            <m:sSupPr>
                              <m:ctrlPr>
                                <a:rPr lang="fr-FR" b="1" i="1" smtClean="0">
                                  <a:solidFill>
                                    <a:srgbClr val="FF691F"/>
                                  </a:solidFill>
                                  <a:latin typeface="Cambria Math"/>
                                </a:rPr>
                              </m:ctrlPr>
                            </m:sSupPr>
                            <m:e>
                              <m:r>
                                <a:rPr lang="fr-FR" b="1" i="1" smtClean="0">
                                  <a:solidFill>
                                    <a:srgbClr val="FF691F"/>
                                  </a:solidFill>
                                  <a:latin typeface="Cambria Math"/>
                                </a:rPr>
                                <m:t>𝑪</m:t>
                              </m:r>
                            </m:e>
                            <m:sup>
                              <m:r>
                                <a:rPr lang="fr-FR" b="1" i="1" smtClean="0">
                                  <a:solidFill>
                                    <a:srgbClr val="FF691F"/>
                                  </a:solidFill>
                                  <a:latin typeface="Cambria Math"/>
                                </a:rPr>
                                <m:t>′</m:t>
                              </m:r>
                            </m:sup>
                          </m:sSup>
                          <m:r>
                            <a:rPr lang="fr-FR" b="1" i="1" smtClean="0">
                              <a:solidFill>
                                <a:srgbClr val="FF691F"/>
                              </a:solidFill>
                              <a:latin typeface="Cambria Math"/>
                            </a:rPr>
                            <m:t>𝑬</m:t>
                          </m:r>
                        </m:den>
                      </m:f>
                    </m:oMath>
                  </m:oMathPara>
                </a14:m>
                <a:endParaRPr lang="fr-FR" b="1" dirty="0">
                  <a:solidFill>
                    <a:srgbClr val="FF691F"/>
                  </a:solidFill>
                  <a:latin typeface="Roboto" panose="02000000000000000000" pitchFamily="2" charset="0"/>
                  <a:ea typeface="Roboto" panose="02000000000000000000" pitchFamily="2" charset="0"/>
                </a:endParaRPr>
              </a:p>
            </p:txBody>
          </p:sp>
        </mc:Choice>
        <mc:Fallback xmlns="">
          <p:sp>
            <p:nvSpPr>
              <p:cNvPr id="8" name="ZoneTexte 7"/>
              <p:cNvSpPr txBox="1">
                <a:spLocks noRot="1" noChangeAspect="1" noMove="1" noResize="1" noEditPoints="1" noAdjustHandles="1" noChangeArrowheads="1" noChangeShapeType="1" noTextEdit="1"/>
              </p:cNvSpPr>
              <p:nvPr/>
            </p:nvSpPr>
            <p:spPr>
              <a:xfrm>
                <a:off x="539552" y="1399809"/>
                <a:ext cx="2664296" cy="1443729"/>
              </a:xfrm>
              <a:prstGeom prst="rect">
                <a:avLst/>
              </a:prstGeom>
              <a:blipFill rotWithShape="1">
                <a:blip r:embed="rId4"/>
                <a:stretch>
                  <a:fillRect l="-1602" t="-1695"/>
                </a:stretch>
              </a:blipFill>
              <a:ln>
                <a:noFill/>
              </a:ln>
            </p:spPr>
            <p:txBody>
              <a:bodyPr/>
              <a:lstStyle/>
              <a:p>
                <a:r>
                  <a:rPr lang="fr-FR">
                    <a:noFill/>
                  </a:rPr>
                  <a:t> </a:t>
                </a:r>
              </a:p>
            </p:txBody>
          </p:sp>
        </mc:Fallback>
      </mc:AlternateContent>
      <p:pic>
        <p:nvPicPr>
          <p:cNvPr id="28" name="Picture 3" descr="D:\Documents\lycee\sciences_arts\bac_std2a\ressources\synthèse\images\dia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888" y="2049312"/>
            <a:ext cx="4320480" cy="4692056"/>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e 31"/>
          <p:cNvGrpSpPr/>
          <p:nvPr/>
        </p:nvGrpSpPr>
        <p:grpSpPr>
          <a:xfrm>
            <a:off x="5251136" y="4641600"/>
            <a:ext cx="472992" cy="498839"/>
            <a:chOff x="3666960" y="4221088"/>
            <a:chExt cx="472992" cy="498839"/>
          </a:xfrm>
        </p:grpSpPr>
        <p:sp>
          <p:nvSpPr>
            <p:cNvPr id="34" name="Plus 33"/>
            <p:cNvSpPr/>
            <p:nvPr/>
          </p:nvSpPr>
          <p:spPr>
            <a:xfrm>
              <a:off x="3666960" y="4460640"/>
              <a:ext cx="229672" cy="259287"/>
            </a:xfrm>
            <a:prstGeom prst="mathPlus">
              <a:avLst>
                <a:gd name="adj1" fmla="val 455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ZoneTexte 34"/>
            <p:cNvSpPr txBox="1"/>
            <p:nvPr/>
          </p:nvSpPr>
          <p:spPr>
            <a:xfrm>
              <a:off x="3752616" y="4221088"/>
              <a:ext cx="387336" cy="369332"/>
            </a:xfrm>
            <a:prstGeom prst="rect">
              <a:avLst/>
            </a:prstGeom>
            <a:noFill/>
          </p:spPr>
          <p:txBody>
            <a:bodyPr wrap="square" rtlCol="0">
              <a:spAutoFit/>
            </a:bodyPr>
            <a:lstStyle/>
            <a:p>
              <a:r>
                <a:rPr lang="fr-FR" dirty="0" smtClean="0"/>
                <a:t>E</a:t>
              </a:r>
              <a:endParaRPr lang="fr-FR" dirty="0"/>
            </a:p>
          </p:txBody>
        </p:sp>
      </p:grpSp>
      <p:grpSp>
        <p:nvGrpSpPr>
          <p:cNvPr id="36" name="Groupe 35"/>
          <p:cNvGrpSpPr/>
          <p:nvPr/>
        </p:nvGrpSpPr>
        <p:grpSpPr>
          <a:xfrm>
            <a:off x="5808256" y="5005666"/>
            <a:ext cx="407808" cy="498839"/>
            <a:chOff x="3666960" y="4221088"/>
            <a:chExt cx="407808" cy="498839"/>
          </a:xfrm>
        </p:grpSpPr>
        <p:sp>
          <p:nvSpPr>
            <p:cNvPr id="37" name="Plus 36"/>
            <p:cNvSpPr/>
            <p:nvPr/>
          </p:nvSpPr>
          <p:spPr>
            <a:xfrm>
              <a:off x="3666960" y="4460640"/>
              <a:ext cx="229672" cy="259287"/>
            </a:xfrm>
            <a:prstGeom prst="mathPlus">
              <a:avLst>
                <a:gd name="adj1" fmla="val 455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ZoneTexte 39"/>
            <p:cNvSpPr txBox="1"/>
            <p:nvPr/>
          </p:nvSpPr>
          <p:spPr>
            <a:xfrm>
              <a:off x="3752616" y="4221088"/>
              <a:ext cx="322152" cy="369332"/>
            </a:xfrm>
            <a:prstGeom prst="rect">
              <a:avLst/>
            </a:prstGeom>
            <a:noFill/>
          </p:spPr>
          <p:txBody>
            <a:bodyPr wrap="square" rtlCol="0">
              <a:spAutoFit/>
            </a:bodyPr>
            <a:lstStyle/>
            <a:p>
              <a:r>
                <a:rPr lang="fr-FR" dirty="0" smtClean="0"/>
                <a:t>C</a:t>
              </a:r>
              <a:endParaRPr lang="fr-FR" dirty="0"/>
            </a:p>
          </p:txBody>
        </p:sp>
      </p:grpSp>
      <p:cxnSp>
        <p:nvCxnSpPr>
          <p:cNvPr id="41" name="Connecteur droit 40"/>
          <p:cNvCxnSpPr/>
          <p:nvPr/>
        </p:nvCxnSpPr>
        <p:spPr>
          <a:xfrm flipH="1" flipV="1">
            <a:off x="3923930" y="3993528"/>
            <a:ext cx="2592286" cy="1750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2" name="Groupe 41"/>
          <p:cNvGrpSpPr/>
          <p:nvPr/>
        </p:nvGrpSpPr>
        <p:grpSpPr>
          <a:xfrm>
            <a:off x="6372200" y="5332765"/>
            <a:ext cx="600304" cy="498839"/>
            <a:chOff x="3666960" y="4221088"/>
            <a:chExt cx="600304" cy="498839"/>
          </a:xfrm>
        </p:grpSpPr>
        <p:sp>
          <p:nvSpPr>
            <p:cNvPr id="43" name="Plus 42"/>
            <p:cNvSpPr/>
            <p:nvPr/>
          </p:nvSpPr>
          <p:spPr>
            <a:xfrm>
              <a:off x="3666960" y="4460640"/>
              <a:ext cx="229672" cy="259287"/>
            </a:xfrm>
            <a:prstGeom prst="mathPlus">
              <a:avLst>
                <a:gd name="adj1" fmla="val 455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ZoneTexte 43"/>
            <p:cNvSpPr txBox="1"/>
            <p:nvPr/>
          </p:nvSpPr>
          <p:spPr>
            <a:xfrm>
              <a:off x="3752616" y="4221088"/>
              <a:ext cx="514648" cy="369332"/>
            </a:xfrm>
            <a:prstGeom prst="rect">
              <a:avLst/>
            </a:prstGeom>
            <a:noFill/>
          </p:spPr>
          <p:txBody>
            <a:bodyPr wrap="square" rtlCol="0">
              <a:spAutoFit/>
            </a:bodyPr>
            <a:lstStyle/>
            <a:p>
              <a:r>
                <a:rPr lang="fr-FR" dirty="0" smtClean="0"/>
                <a:t>C’</a:t>
              </a:r>
              <a:endParaRPr lang="fr-FR" dirty="0"/>
            </a:p>
          </p:txBody>
        </p:sp>
      </p:grpSp>
      <p:cxnSp>
        <p:nvCxnSpPr>
          <p:cNvPr id="6" name="Connecteur droit avec flèche 5"/>
          <p:cNvCxnSpPr/>
          <p:nvPr/>
        </p:nvCxnSpPr>
        <p:spPr>
          <a:xfrm>
            <a:off x="5480808" y="4940642"/>
            <a:ext cx="438607" cy="301817"/>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5693287" y="4641600"/>
            <a:ext cx="1021893" cy="369332"/>
          </a:xfrm>
          <a:prstGeom prst="rect">
            <a:avLst/>
          </a:prstGeom>
          <a:noFill/>
        </p:spPr>
        <p:txBody>
          <a:bodyPr wrap="square" rtlCol="0">
            <a:spAutoFit/>
          </a:bodyPr>
          <a:lstStyle/>
          <a:p>
            <a:r>
              <a:rPr lang="fr-FR" dirty="0" smtClean="0">
                <a:latin typeface="Roboto" panose="02000000000000000000" pitchFamily="2" charset="0"/>
                <a:ea typeface="Roboto" panose="02000000000000000000" pitchFamily="2" charset="0"/>
              </a:rPr>
              <a:t>1,1 cm</a:t>
            </a:r>
            <a:endParaRPr lang="fr-FR" dirty="0">
              <a:latin typeface="Roboto" panose="02000000000000000000" pitchFamily="2" charset="0"/>
              <a:ea typeface="Roboto" panose="02000000000000000000" pitchFamily="2" charset="0"/>
            </a:endParaRPr>
          </a:p>
        </p:txBody>
      </p:sp>
      <p:sp>
        <p:nvSpPr>
          <p:cNvPr id="45" name="ZoneTexte 44"/>
          <p:cNvSpPr txBox="1"/>
          <p:nvPr/>
        </p:nvSpPr>
        <p:spPr>
          <a:xfrm>
            <a:off x="5019513" y="5442063"/>
            <a:ext cx="1021893" cy="369332"/>
          </a:xfrm>
          <a:prstGeom prst="rect">
            <a:avLst/>
          </a:prstGeom>
          <a:noFill/>
        </p:spPr>
        <p:txBody>
          <a:bodyPr wrap="square" rtlCol="0">
            <a:spAutoFit/>
          </a:bodyPr>
          <a:lstStyle/>
          <a:p>
            <a:pPr algn="r"/>
            <a:r>
              <a:rPr lang="fr-FR" dirty="0" smtClean="0">
                <a:latin typeface="Roboto" panose="02000000000000000000" pitchFamily="2" charset="0"/>
                <a:ea typeface="Roboto" panose="02000000000000000000" pitchFamily="2" charset="0"/>
              </a:rPr>
              <a:t>1,9 cm</a:t>
            </a:r>
            <a:endParaRPr lang="fr-FR" dirty="0">
              <a:latin typeface="Roboto" panose="02000000000000000000" pitchFamily="2" charset="0"/>
              <a:ea typeface="Roboto" panose="02000000000000000000" pitchFamily="2" charset="0"/>
            </a:endParaRPr>
          </a:p>
        </p:txBody>
      </p:sp>
      <p:cxnSp>
        <p:nvCxnSpPr>
          <p:cNvPr id="46" name="Connecteur droit avec flèche 45"/>
          <p:cNvCxnSpPr/>
          <p:nvPr/>
        </p:nvCxnSpPr>
        <p:spPr>
          <a:xfrm>
            <a:off x="5336792" y="5140439"/>
            <a:ext cx="879272" cy="603249"/>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8" name="Flèche courbée vers la droite 47"/>
          <p:cNvSpPr/>
          <p:nvPr/>
        </p:nvSpPr>
        <p:spPr>
          <a:xfrm>
            <a:off x="395536" y="3842913"/>
            <a:ext cx="390836" cy="421616"/>
          </a:xfrm>
          <a:prstGeom prst="curvedRightArrow">
            <a:avLst/>
          </a:prstGeom>
          <a:solidFill>
            <a:srgbClr val="FF691F"/>
          </a:solidFill>
          <a:ln>
            <a:solidFill>
              <a:srgbClr val="FF6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9" name="ZoneTexte 48"/>
          <p:cNvSpPr txBox="1"/>
          <p:nvPr/>
        </p:nvSpPr>
        <p:spPr>
          <a:xfrm>
            <a:off x="755576" y="3911566"/>
            <a:ext cx="2448272" cy="1200329"/>
          </a:xfrm>
          <a:prstGeom prst="rect">
            <a:avLst/>
          </a:prstGeom>
          <a:noFill/>
        </p:spPr>
        <p:txBody>
          <a:bodyPr wrap="square" rtlCol="0">
            <a:spAutoFit/>
          </a:bodyPr>
          <a:lstStyle/>
          <a:p>
            <a:r>
              <a:rPr lang="fr-FR" dirty="0" smtClean="0">
                <a:latin typeface="Roboto" panose="02000000000000000000" pitchFamily="2" charset="0"/>
                <a:ea typeface="Roboto" panose="02000000000000000000" pitchFamily="2" charset="0"/>
              </a:rPr>
              <a:t>Couleur non spectrale avec S = 100% n’est pas qualifiée de « pure »</a:t>
            </a:r>
            <a:endParaRPr lang="fr-FR" dirty="0">
              <a:latin typeface="Roboto" panose="02000000000000000000" pitchFamily="2" charset="0"/>
              <a:ea typeface="Roboto" panose="02000000000000000000" pitchFamily="2" charset="0"/>
            </a:endParaRPr>
          </a:p>
        </p:txBody>
      </p:sp>
      <p:sp>
        <p:nvSpPr>
          <p:cNvPr id="29" name="Flèche courbée vers la droite 28"/>
          <p:cNvSpPr/>
          <p:nvPr/>
        </p:nvSpPr>
        <p:spPr>
          <a:xfrm>
            <a:off x="395536" y="5274472"/>
            <a:ext cx="390836" cy="421616"/>
          </a:xfrm>
          <a:prstGeom prst="curvedRightArrow">
            <a:avLst/>
          </a:prstGeom>
          <a:solidFill>
            <a:srgbClr val="FF691F"/>
          </a:solidFill>
          <a:ln>
            <a:solidFill>
              <a:srgbClr val="FF6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0" name="ZoneTexte 29"/>
          <p:cNvSpPr txBox="1"/>
          <p:nvPr/>
        </p:nvSpPr>
        <p:spPr>
          <a:xfrm>
            <a:off x="755576" y="5397023"/>
            <a:ext cx="2448272" cy="1200329"/>
          </a:xfrm>
          <a:prstGeom prst="rect">
            <a:avLst/>
          </a:prstGeom>
          <a:noFill/>
        </p:spPr>
        <p:txBody>
          <a:bodyPr wrap="square" rtlCol="0">
            <a:spAutoFit/>
          </a:bodyPr>
          <a:lstStyle/>
          <a:p>
            <a:r>
              <a:rPr lang="fr-FR" dirty="0" smtClean="0">
                <a:latin typeface="Roboto" panose="02000000000000000000" pitchFamily="2" charset="0"/>
                <a:ea typeface="Roboto" panose="02000000000000000000" pitchFamily="2" charset="0"/>
              </a:rPr>
              <a:t>C et D sont complémentaires (S égales mais de part et d’autre de E sur (CE)</a:t>
            </a:r>
            <a:endParaRPr lang="fr-FR" dirty="0">
              <a:latin typeface="Roboto" panose="02000000000000000000" pitchFamily="2" charset="0"/>
              <a:ea typeface="Roboto" panose="02000000000000000000" pitchFamily="2" charset="0"/>
            </a:endParaRPr>
          </a:p>
        </p:txBody>
      </p:sp>
      <p:grpSp>
        <p:nvGrpSpPr>
          <p:cNvPr id="31" name="Groupe 30"/>
          <p:cNvGrpSpPr/>
          <p:nvPr/>
        </p:nvGrpSpPr>
        <p:grpSpPr>
          <a:xfrm>
            <a:off x="4516169" y="4117298"/>
            <a:ext cx="407808" cy="498839"/>
            <a:chOff x="3666960" y="4221088"/>
            <a:chExt cx="407808" cy="498839"/>
          </a:xfrm>
        </p:grpSpPr>
        <p:sp>
          <p:nvSpPr>
            <p:cNvPr id="33" name="Plus 32"/>
            <p:cNvSpPr/>
            <p:nvPr/>
          </p:nvSpPr>
          <p:spPr>
            <a:xfrm>
              <a:off x="3666960" y="4460640"/>
              <a:ext cx="229672" cy="259287"/>
            </a:xfrm>
            <a:prstGeom prst="mathPlus">
              <a:avLst>
                <a:gd name="adj1" fmla="val 455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ZoneTexte 37"/>
            <p:cNvSpPr txBox="1"/>
            <p:nvPr/>
          </p:nvSpPr>
          <p:spPr>
            <a:xfrm>
              <a:off x="3752616" y="4221088"/>
              <a:ext cx="322152" cy="369332"/>
            </a:xfrm>
            <a:prstGeom prst="rect">
              <a:avLst/>
            </a:prstGeom>
            <a:noFill/>
          </p:spPr>
          <p:txBody>
            <a:bodyPr wrap="square" rtlCol="0">
              <a:spAutoFit/>
            </a:bodyPr>
            <a:lstStyle/>
            <a:p>
              <a:r>
                <a:rPr lang="fr-FR" dirty="0"/>
                <a:t>D</a:t>
              </a:r>
            </a:p>
          </p:txBody>
        </p:sp>
      </p:grpSp>
      <mc:AlternateContent xmlns:mc="http://schemas.openxmlformats.org/markup-compatibility/2006" xmlns:a14="http://schemas.microsoft.com/office/drawing/2010/main">
        <mc:Choice Requires="a14">
          <p:sp>
            <p:nvSpPr>
              <p:cNvPr id="47" name="ZoneTexte 46"/>
              <p:cNvSpPr txBox="1"/>
              <p:nvPr/>
            </p:nvSpPr>
            <p:spPr>
              <a:xfrm>
                <a:off x="714348" y="2928934"/>
                <a:ext cx="2448272" cy="919034"/>
              </a:xfrm>
              <a:prstGeom prst="rect">
                <a:avLst/>
              </a:prstGeom>
              <a:noFill/>
            </p:spPr>
            <p:txBody>
              <a:bodyPr wrap="square" rtlCol="0">
                <a:spAutoFit/>
              </a:bodyPr>
              <a:lstStyle/>
              <a:p>
                <a:r>
                  <a:rPr lang="fr-FR" dirty="0" smtClean="0">
                    <a:latin typeface="Roboto" panose="02000000000000000000" pitchFamily="2" charset="0"/>
                    <a:ea typeface="Roboto" panose="02000000000000000000" pitchFamily="2" charset="0"/>
                  </a:rPr>
                  <a:t>Exemple : </a:t>
                </a:r>
              </a:p>
              <a:p>
                <a:pPr algn="ctr"/>
                <a14:m>
                  <m:oMathPara xmlns:m="http://schemas.openxmlformats.org/officeDocument/2006/math">
                    <m:oMathParaPr>
                      <m:jc m:val="centerGroup"/>
                    </m:oMathParaPr>
                    <m:oMath xmlns:m="http://schemas.openxmlformats.org/officeDocument/2006/math">
                      <m:r>
                        <a:rPr lang="fr-FR" i="1" dirty="0" smtClean="0">
                          <a:latin typeface="Cambria Math"/>
                        </a:rPr>
                        <m:t>𝑆</m:t>
                      </m:r>
                      <m:r>
                        <a:rPr lang="fr-FR" i="1" dirty="0" smtClean="0">
                          <a:latin typeface="Cambria Math"/>
                        </a:rPr>
                        <m:t>=</m:t>
                      </m:r>
                      <m:f>
                        <m:fPr>
                          <m:ctrlPr>
                            <a:rPr lang="fr-FR" i="1" dirty="0" smtClean="0">
                              <a:latin typeface="Cambria Math"/>
                            </a:rPr>
                          </m:ctrlPr>
                        </m:fPr>
                        <m:num>
                          <m:r>
                            <a:rPr lang="fr-FR" b="0" i="1" dirty="0" smtClean="0">
                              <a:latin typeface="Cambria Math"/>
                            </a:rPr>
                            <m:t>1,1</m:t>
                          </m:r>
                        </m:num>
                        <m:den>
                          <m:r>
                            <a:rPr lang="fr-FR" b="0" i="1" dirty="0" smtClean="0">
                              <a:latin typeface="Cambria Math"/>
                            </a:rPr>
                            <m:t>1,9</m:t>
                          </m:r>
                        </m:den>
                      </m:f>
                      <m:r>
                        <a:rPr lang="fr-FR" i="1" dirty="0" smtClean="0">
                          <a:latin typeface="Cambria Math"/>
                        </a:rPr>
                        <m:t>=58%</m:t>
                      </m:r>
                    </m:oMath>
                  </m:oMathPara>
                </a14:m>
                <a:endParaRPr lang="fr-FR" dirty="0">
                  <a:latin typeface="Roboto" panose="02000000000000000000" pitchFamily="2" charset="0"/>
                  <a:ea typeface="Roboto" panose="02000000000000000000" pitchFamily="2" charset="0"/>
                </a:endParaRPr>
              </a:p>
            </p:txBody>
          </p:sp>
        </mc:Choice>
        <mc:Fallback xmlns="">
          <p:sp>
            <p:nvSpPr>
              <p:cNvPr id="47" name="ZoneTexte 46"/>
              <p:cNvSpPr txBox="1">
                <a:spLocks noRot="1" noChangeAspect="1" noMove="1" noResize="1" noEditPoints="1" noAdjustHandles="1" noChangeArrowheads="1" noChangeShapeType="1" noTextEdit="1"/>
              </p:cNvSpPr>
              <p:nvPr/>
            </p:nvSpPr>
            <p:spPr>
              <a:xfrm>
                <a:off x="714348" y="2928934"/>
                <a:ext cx="2448272" cy="919034"/>
              </a:xfrm>
              <a:prstGeom prst="rect">
                <a:avLst/>
              </a:prstGeom>
              <a:blipFill rotWithShape="1">
                <a:blip r:embed="rId6"/>
                <a:stretch>
                  <a:fillRect l="-1990" t="-2649"/>
                </a:stretch>
              </a:blipFill>
            </p:spPr>
            <p:txBody>
              <a:bodyPr/>
              <a:lstStyle/>
              <a:p>
                <a:r>
                  <a:rPr lang="fr-FR">
                    <a:noFill/>
                  </a:rPr>
                  <a:t> </a:t>
                </a:r>
              </a:p>
            </p:txBody>
          </p:sp>
        </mc:Fallback>
      </mc:AlternateContent>
      <p:sp>
        <p:nvSpPr>
          <p:cNvPr id="3" name="Espace réservé du numéro de diapositive 2"/>
          <p:cNvSpPr>
            <a:spLocks noGrp="1"/>
          </p:cNvSpPr>
          <p:nvPr>
            <p:ph type="sldNum" sz="quarter" idx="12"/>
          </p:nvPr>
        </p:nvSpPr>
        <p:spPr/>
        <p:txBody>
          <a:bodyPr/>
          <a:lstStyle/>
          <a:p>
            <a:fld id="{39F23137-5467-4AE1-8588-6B21E76D46F7}" type="slidenum">
              <a:rPr lang="fr-FR" smtClean="0"/>
              <a:pPr/>
              <a:t>30</a:t>
            </a:fld>
            <a:endParaRPr lang="fr-FR"/>
          </a:p>
        </p:txBody>
      </p:sp>
      <p:pic>
        <p:nvPicPr>
          <p:cNvPr id="5" name="Diapo3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1572" y="476672"/>
            <a:ext cx="609600" cy="609600"/>
          </a:xfrm>
          <a:prstGeom prst="rect">
            <a:avLst/>
          </a:prstGeom>
        </p:spPr>
      </p:pic>
    </p:spTree>
    <p:extLst>
      <p:ext uri="{BB962C8B-B14F-4D97-AF65-F5344CB8AC3E}">
        <p14:creationId xmlns:p14="http://schemas.microsoft.com/office/powerpoint/2010/main" val="19482347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98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smtClean="0">
                <a:solidFill>
                  <a:srgbClr val="FF691F"/>
                </a:solidFill>
                <a:latin typeface="Roboto" panose="02000000000000000000" pitchFamily="2" charset="0"/>
                <a:ea typeface="Roboto" panose="02000000000000000000" pitchFamily="2" charset="0"/>
              </a:rPr>
              <a:t>II. C. Utilisation pratique</a:t>
            </a:r>
            <a:endParaRPr lang="fr-FR" dirty="0">
              <a:solidFill>
                <a:srgbClr val="FF691F"/>
              </a:solidFill>
              <a:latin typeface="Roboto" panose="02000000000000000000" pitchFamily="2" charset="0"/>
              <a:ea typeface="Roboto" panose="02000000000000000000" pitchFamily="2" charset="0"/>
            </a:endParaRPr>
          </a:p>
        </p:txBody>
      </p:sp>
      <p:sp>
        <p:nvSpPr>
          <p:cNvPr id="8" name="ZoneTexte 7"/>
          <p:cNvSpPr txBox="1"/>
          <p:nvPr/>
        </p:nvSpPr>
        <p:spPr>
          <a:xfrm>
            <a:off x="539552" y="1399809"/>
            <a:ext cx="7344816" cy="2308324"/>
          </a:xfrm>
          <a:prstGeom prst="rect">
            <a:avLst/>
          </a:prstGeom>
          <a:noFill/>
          <a:ln>
            <a:noFill/>
          </a:ln>
        </p:spPr>
        <p:txBody>
          <a:bodyPr wrap="square" rtlCol="0">
            <a:spAutoFit/>
          </a:bodyPr>
          <a:lstStyle/>
          <a:p>
            <a:pPr marL="285750" indent="-285750">
              <a:buFont typeface="Arial" panose="020B0604020202020204" pitchFamily="34" charset="0"/>
              <a:buChar char="•"/>
            </a:pPr>
            <a:r>
              <a:rPr lang="fr-FR" b="1" dirty="0" smtClean="0">
                <a:solidFill>
                  <a:srgbClr val="FF691F"/>
                </a:solidFill>
                <a:latin typeface="Roboto" panose="02000000000000000000" pitchFamily="2" charset="0"/>
                <a:ea typeface="Roboto" panose="02000000000000000000" pitchFamily="2" charset="0"/>
              </a:rPr>
              <a:t>Conclusion :</a:t>
            </a:r>
          </a:p>
          <a:p>
            <a:r>
              <a:rPr lang="fr-FR" dirty="0" smtClean="0">
                <a:latin typeface="Roboto" panose="02000000000000000000" pitchFamily="2" charset="0"/>
                <a:ea typeface="Roboto" panose="02000000000000000000" pitchFamily="2" charset="0"/>
              </a:rPr>
              <a:t>1 couleur </a:t>
            </a:r>
            <a:r>
              <a:rPr lang="fr-FR" dirty="0" smtClean="0">
                <a:latin typeface="Roboto" panose="02000000000000000000" pitchFamily="2" charset="0"/>
                <a:ea typeface="Roboto" panose="02000000000000000000" pitchFamily="2" charset="0"/>
                <a:sym typeface="Wingdings" panose="05000000000000000000" pitchFamily="2" charset="2"/>
              </a:rPr>
              <a:t> trois caractéristiques : </a:t>
            </a:r>
          </a:p>
          <a:p>
            <a:r>
              <a:rPr lang="fr-FR" b="1" dirty="0">
                <a:solidFill>
                  <a:srgbClr val="FF0000"/>
                </a:solidFill>
                <a:latin typeface="Roboto" panose="02000000000000000000" pitchFamily="2" charset="0"/>
                <a:ea typeface="Roboto" panose="02000000000000000000" pitchFamily="2" charset="0"/>
              </a:rPr>
              <a:t>	</a:t>
            </a:r>
            <a:r>
              <a:rPr lang="fr-FR" dirty="0" smtClean="0">
                <a:latin typeface="Roboto" panose="02000000000000000000" pitchFamily="2" charset="0"/>
                <a:ea typeface="Roboto" panose="02000000000000000000" pitchFamily="2" charset="0"/>
              </a:rPr>
              <a:t>- </a:t>
            </a:r>
            <a:r>
              <a:rPr lang="fr-FR" b="1" dirty="0" smtClean="0">
                <a:latin typeface="Roboto" panose="02000000000000000000" pitchFamily="2" charset="0"/>
                <a:ea typeface="Roboto" panose="02000000000000000000" pitchFamily="2" charset="0"/>
              </a:rPr>
              <a:t>teinte : </a:t>
            </a:r>
            <a:r>
              <a:rPr lang="fr-FR" dirty="0" smtClean="0">
                <a:latin typeface="Roboto" panose="02000000000000000000" pitchFamily="2" charset="0"/>
                <a:ea typeface="Roboto" panose="02000000000000000000" pitchFamily="2" charset="0"/>
              </a:rPr>
              <a:t>évaluée par sa longueur d’onde dominante</a:t>
            </a:r>
          </a:p>
          <a:p>
            <a:r>
              <a:rPr lang="fr-FR" dirty="0">
                <a:latin typeface="Roboto" panose="02000000000000000000" pitchFamily="2" charset="0"/>
                <a:ea typeface="Roboto" panose="02000000000000000000" pitchFamily="2" charset="0"/>
              </a:rPr>
              <a:t>	</a:t>
            </a:r>
            <a:r>
              <a:rPr lang="fr-FR" dirty="0" smtClean="0">
                <a:latin typeface="Roboto" panose="02000000000000000000" pitchFamily="2" charset="0"/>
                <a:ea typeface="Roboto" panose="02000000000000000000" pitchFamily="2" charset="0"/>
              </a:rPr>
              <a:t>- </a:t>
            </a:r>
            <a:r>
              <a:rPr lang="fr-FR" b="1" dirty="0" smtClean="0">
                <a:latin typeface="Roboto" panose="02000000000000000000" pitchFamily="2" charset="0"/>
                <a:ea typeface="Roboto" panose="02000000000000000000" pitchFamily="2" charset="0"/>
              </a:rPr>
              <a:t>saturation : </a:t>
            </a:r>
            <a:r>
              <a:rPr lang="fr-FR" dirty="0" smtClean="0">
                <a:latin typeface="Roboto" panose="02000000000000000000" pitchFamily="2" charset="0"/>
                <a:ea typeface="Roboto" panose="02000000000000000000" pitchFamily="2" charset="0"/>
              </a:rPr>
              <a:t>évaluée par le rapport entre la distance de la couleur au blanc d’égale énergie et la distance du lieu du spectre (ou ligne des pourpre, le cas échéant) au blanc d’égale énergie. </a:t>
            </a:r>
          </a:p>
          <a:p>
            <a:r>
              <a:rPr lang="fr-FR" dirty="0">
                <a:latin typeface="Roboto" panose="02000000000000000000" pitchFamily="2" charset="0"/>
                <a:ea typeface="Roboto" panose="02000000000000000000" pitchFamily="2" charset="0"/>
              </a:rPr>
              <a:t>	</a:t>
            </a:r>
            <a:r>
              <a:rPr lang="fr-FR" dirty="0" smtClean="0">
                <a:latin typeface="Roboto" panose="02000000000000000000" pitchFamily="2" charset="0"/>
                <a:ea typeface="Roboto" panose="02000000000000000000" pitchFamily="2" charset="0"/>
              </a:rPr>
              <a:t>- </a:t>
            </a:r>
            <a:r>
              <a:rPr lang="fr-FR" b="1" dirty="0" smtClean="0">
                <a:latin typeface="Roboto" panose="02000000000000000000" pitchFamily="2" charset="0"/>
                <a:ea typeface="Roboto" panose="02000000000000000000" pitchFamily="2" charset="0"/>
              </a:rPr>
              <a:t>luminance : </a:t>
            </a:r>
            <a:r>
              <a:rPr lang="fr-FR" dirty="0" smtClean="0">
                <a:latin typeface="Roboto" panose="02000000000000000000" pitchFamily="2" charset="0"/>
                <a:ea typeface="Roboto" panose="02000000000000000000" pitchFamily="2" charset="0"/>
              </a:rPr>
              <a:t>évaluée sur l’axe orthogonal au plan du diagramme de chromaticité</a:t>
            </a:r>
            <a:endParaRPr lang="fr-FR" dirty="0">
              <a:latin typeface="Roboto" panose="02000000000000000000" pitchFamily="2" charset="0"/>
              <a:ea typeface="Roboto" panose="02000000000000000000" pitchFamily="2" charset="0"/>
            </a:endParaRPr>
          </a:p>
        </p:txBody>
      </p:sp>
      <p:grpSp>
        <p:nvGrpSpPr>
          <p:cNvPr id="4" name="Groupe 3"/>
          <p:cNvGrpSpPr/>
          <p:nvPr/>
        </p:nvGrpSpPr>
        <p:grpSpPr>
          <a:xfrm>
            <a:off x="3379384" y="4941168"/>
            <a:ext cx="1665151" cy="648072"/>
            <a:chOff x="3379384" y="4941168"/>
            <a:chExt cx="1665151" cy="648072"/>
          </a:xfrm>
        </p:grpSpPr>
        <p:sp>
          <p:nvSpPr>
            <p:cNvPr id="39" name="ZoneTexte 38"/>
            <p:cNvSpPr txBox="1"/>
            <p:nvPr/>
          </p:nvSpPr>
          <p:spPr>
            <a:xfrm>
              <a:off x="3379384" y="5085184"/>
              <a:ext cx="1665151" cy="369332"/>
            </a:xfrm>
            <a:prstGeom prst="rect">
              <a:avLst/>
            </a:prstGeom>
            <a:noFill/>
            <a:ln>
              <a:noFill/>
            </a:ln>
          </p:spPr>
          <p:txBody>
            <a:bodyPr wrap="square" rtlCol="0">
              <a:spAutoFit/>
            </a:bodyPr>
            <a:lstStyle/>
            <a:p>
              <a:pPr algn="ctr"/>
              <a:r>
                <a:rPr lang="fr-FR" b="1" dirty="0" smtClean="0">
                  <a:solidFill>
                    <a:srgbClr val="FF0000"/>
                  </a:solidFill>
                </a:rPr>
                <a:t>Couleur</a:t>
              </a:r>
              <a:endParaRPr lang="fr-FR" b="1" dirty="0">
                <a:solidFill>
                  <a:srgbClr val="FF0000"/>
                </a:solidFill>
              </a:endParaRPr>
            </a:p>
          </p:txBody>
        </p:sp>
        <p:sp>
          <p:nvSpPr>
            <p:cNvPr id="3" name="Ellipse 2"/>
            <p:cNvSpPr/>
            <p:nvPr/>
          </p:nvSpPr>
          <p:spPr>
            <a:xfrm>
              <a:off x="3707904" y="4941168"/>
              <a:ext cx="1008112" cy="64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 name="Groupe 8"/>
          <p:cNvGrpSpPr/>
          <p:nvPr/>
        </p:nvGrpSpPr>
        <p:grpSpPr>
          <a:xfrm>
            <a:off x="4568381" y="4221088"/>
            <a:ext cx="3748035" cy="814988"/>
            <a:chOff x="4568381" y="4221088"/>
            <a:chExt cx="3748035" cy="814988"/>
          </a:xfrm>
        </p:grpSpPr>
        <p:sp>
          <p:nvSpPr>
            <p:cNvPr id="47" name="ZoneTexte 46"/>
            <p:cNvSpPr txBox="1"/>
            <p:nvPr/>
          </p:nvSpPr>
          <p:spPr>
            <a:xfrm>
              <a:off x="4932040" y="4234641"/>
              <a:ext cx="1665151" cy="369332"/>
            </a:xfrm>
            <a:prstGeom prst="rect">
              <a:avLst/>
            </a:prstGeom>
            <a:noFill/>
            <a:ln>
              <a:noFill/>
            </a:ln>
          </p:spPr>
          <p:txBody>
            <a:bodyPr wrap="square" rtlCol="0">
              <a:spAutoFit/>
            </a:bodyPr>
            <a:lstStyle/>
            <a:p>
              <a:r>
                <a:rPr lang="fr-FR" b="1" dirty="0" smtClean="0">
                  <a:solidFill>
                    <a:srgbClr val="FF0000"/>
                  </a:solidFill>
                </a:rPr>
                <a:t>vive</a:t>
              </a:r>
              <a:endParaRPr lang="fr-FR" b="1" dirty="0">
                <a:solidFill>
                  <a:srgbClr val="FF0000"/>
                </a:solidFill>
              </a:endParaRPr>
            </a:p>
          </p:txBody>
        </p:sp>
        <p:sp>
          <p:nvSpPr>
            <p:cNvPr id="7" name="Rectangle 6"/>
            <p:cNvSpPr/>
            <p:nvPr/>
          </p:nvSpPr>
          <p:spPr>
            <a:xfrm>
              <a:off x="5508104" y="4234641"/>
              <a:ext cx="720080" cy="36933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 name="Connecteur droit avec flèche 4"/>
            <p:cNvCxnSpPr>
              <a:stCxn id="3" idx="7"/>
            </p:cNvCxnSpPr>
            <p:nvPr/>
          </p:nvCxnSpPr>
          <p:spPr>
            <a:xfrm flipV="1">
              <a:off x="4568381" y="4581128"/>
              <a:ext cx="651691" cy="45494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0" name="ZoneTexte 49"/>
            <p:cNvSpPr txBox="1"/>
            <p:nvPr/>
          </p:nvSpPr>
          <p:spPr>
            <a:xfrm>
              <a:off x="6300192" y="4221088"/>
              <a:ext cx="2016224" cy="646331"/>
            </a:xfrm>
            <a:prstGeom prst="rect">
              <a:avLst/>
            </a:prstGeom>
            <a:noFill/>
            <a:ln>
              <a:noFill/>
            </a:ln>
          </p:spPr>
          <p:txBody>
            <a:bodyPr wrap="square" rtlCol="0">
              <a:spAutoFit/>
            </a:bodyPr>
            <a:lstStyle/>
            <a:p>
              <a:r>
                <a:rPr lang="fr-FR" b="1" dirty="0" smtClean="0">
                  <a:solidFill>
                    <a:srgbClr val="FF0000"/>
                  </a:solidFill>
                </a:rPr>
                <a:t>=&gt; Claire (L ↗) et saturée (S ↗ ) </a:t>
              </a:r>
              <a:endParaRPr lang="fr-FR" b="1" dirty="0">
                <a:solidFill>
                  <a:srgbClr val="FF0000"/>
                </a:solidFill>
              </a:endParaRPr>
            </a:p>
          </p:txBody>
        </p:sp>
      </p:grpSp>
      <p:grpSp>
        <p:nvGrpSpPr>
          <p:cNvPr id="10" name="Groupe 9"/>
          <p:cNvGrpSpPr/>
          <p:nvPr/>
        </p:nvGrpSpPr>
        <p:grpSpPr>
          <a:xfrm>
            <a:off x="4568381" y="5494332"/>
            <a:ext cx="3748035" cy="1078434"/>
            <a:chOff x="4568381" y="5494332"/>
            <a:chExt cx="3748035" cy="1078434"/>
          </a:xfrm>
        </p:grpSpPr>
        <p:cxnSp>
          <p:nvCxnSpPr>
            <p:cNvPr id="51" name="Connecteur droit avec flèche 50"/>
            <p:cNvCxnSpPr>
              <a:stCxn id="3" idx="5"/>
            </p:cNvCxnSpPr>
            <p:nvPr/>
          </p:nvCxnSpPr>
          <p:spPr>
            <a:xfrm>
              <a:off x="4568381" y="5494332"/>
              <a:ext cx="651691" cy="45494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2" name="ZoneTexte 51"/>
            <p:cNvSpPr txBox="1"/>
            <p:nvPr/>
          </p:nvSpPr>
          <p:spPr>
            <a:xfrm>
              <a:off x="4932040" y="5939988"/>
              <a:ext cx="1665151" cy="369332"/>
            </a:xfrm>
            <a:prstGeom prst="rect">
              <a:avLst/>
            </a:prstGeom>
            <a:noFill/>
            <a:ln>
              <a:noFill/>
            </a:ln>
          </p:spPr>
          <p:txBody>
            <a:bodyPr wrap="square" rtlCol="0">
              <a:spAutoFit/>
            </a:bodyPr>
            <a:lstStyle/>
            <a:p>
              <a:r>
                <a:rPr lang="fr-FR" b="1" dirty="0" smtClean="0">
                  <a:solidFill>
                    <a:srgbClr val="EAAEAE"/>
                  </a:solidFill>
                </a:rPr>
                <a:t>pâle</a:t>
              </a:r>
              <a:endParaRPr lang="fr-FR" b="1" dirty="0">
                <a:solidFill>
                  <a:srgbClr val="EAAEAE"/>
                </a:solidFill>
              </a:endParaRPr>
            </a:p>
          </p:txBody>
        </p:sp>
        <p:sp>
          <p:nvSpPr>
            <p:cNvPr id="53" name="Rectangle 52"/>
            <p:cNvSpPr/>
            <p:nvPr/>
          </p:nvSpPr>
          <p:spPr>
            <a:xfrm>
              <a:off x="5508104" y="5939988"/>
              <a:ext cx="720080" cy="369332"/>
            </a:xfrm>
            <a:prstGeom prst="rect">
              <a:avLst/>
            </a:prstGeom>
            <a:solidFill>
              <a:srgbClr val="EAAEAE"/>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ZoneTexte 53"/>
            <p:cNvSpPr txBox="1"/>
            <p:nvPr/>
          </p:nvSpPr>
          <p:spPr>
            <a:xfrm>
              <a:off x="6300192" y="5926435"/>
              <a:ext cx="2016224" cy="646331"/>
            </a:xfrm>
            <a:prstGeom prst="rect">
              <a:avLst/>
            </a:prstGeom>
            <a:noFill/>
            <a:ln>
              <a:noFill/>
            </a:ln>
          </p:spPr>
          <p:txBody>
            <a:bodyPr wrap="square" rtlCol="0">
              <a:spAutoFit/>
            </a:bodyPr>
            <a:lstStyle/>
            <a:p>
              <a:r>
                <a:rPr lang="fr-FR" b="1" dirty="0" smtClean="0">
                  <a:solidFill>
                    <a:srgbClr val="EAAEAE"/>
                  </a:solidFill>
                </a:rPr>
                <a:t>=&gt; Claire (L ↗) et lavée (S ↘)</a:t>
              </a:r>
              <a:endParaRPr lang="fr-FR" b="1" dirty="0">
                <a:solidFill>
                  <a:srgbClr val="EAAEAE"/>
                </a:solidFill>
              </a:endParaRPr>
            </a:p>
          </p:txBody>
        </p:sp>
      </p:grpSp>
      <p:grpSp>
        <p:nvGrpSpPr>
          <p:cNvPr id="12" name="Groupe 11"/>
          <p:cNvGrpSpPr/>
          <p:nvPr/>
        </p:nvGrpSpPr>
        <p:grpSpPr>
          <a:xfrm>
            <a:off x="9008" y="4184062"/>
            <a:ext cx="3986928" cy="852014"/>
            <a:chOff x="9008" y="4184062"/>
            <a:chExt cx="3986928" cy="852014"/>
          </a:xfrm>
        </p:grpSpPr>
        <p:cxnSp>
          <p:nvCxnSpPr>
            <p:cNvPr id="55" name="Connecteur droit avec flèche 54"/>
            <p:cNvCxnSpPr>
              <a:stCxn id="3" idx="1"/>
            </p:cNvCxnSpPr>
            <p:nvPr/>
          </p:nvCxnSpPr>
          <p:spPr>
            <a:xfrm flipH="1" flipV="1">
              <a:off x="3131840" y="4581129"/>
              <a:ext cx="723699" cy="45494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7" name="ZoneTexte 56"/>
            <p:cNvSpPr txBox="1"/>
            <p:nvPr/>
          </p:nvSpPr>
          <p:spPr>
            <a:xfrm>
              <a:off x="2330785" y="4211796"/>
              <a:ext cx="1665151" cy="369332"/>
            </a:xfrm>
            <a:prstGeom prst="rect">
              <a:avLst/>
            </a:prstGeom>
            <a:noFill/>
            <a:ln>
              <a:noFill/>
            </a:ln>
          </p:spPr>
          <p:txBody>
            <a:bodyPr wrap="square" rtlCol="0">
              <a:spAutoFit/>
            </a:bodyPr>
            <a:lstStyle/>
            <a:p>
              <a:pPr algn="r"/>
              <a:r>
                <a:rPr lang="fr-FR" b="1" dirty="0" smtClean="0">
                  <a:solidFill>
                    <a:srgbClr val="D60000"/>
                  </a:solidFill>
                </a:rPr>
                <a:t>profonde</a:t>
              </a:r>
              <a:endParaRPr lang="fr-FR" b="1" dirty="0">
                <a:solidFill>
                  <a:srgbClr val="D60000"/>
                </a:solidFill>
              </a:endParaRPr>
            </a:p>
          </p:txBody>
        </p:sp>
        <p:sp>
          <p:nvSpPr>
            <p:cNvPr id="58" name="Rectangle 57"/>
            <p:cNvSpPr/>
            <p:nvPr/>
          </p:nvSpPr>
          <p:spPr>
            <a:xfrm>
              <a:off x="2241256" y="4192195"/>
              <a:ext cx="720080" cy="369332"/>
            </a:xfrm>
            <a:prstGeom prst="rect">
              <a:avLst/>
            </a:prstGeom>
            <a:solidFill>
              <a:srgbClr val="D6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A80000"/>
                </a:solidFill>
              </a:endParaRPr>
            </a:p>
          </p:txBody>
        </p:sp>
        <p:sp>
          <p:nvSpPr>
            <p:cNvPr id="59" name="ZoneTexte 58"/>
            <p:cNvSpPr txBox="1"/>
            <p:nvPr/>
          </p:nvSpPr>
          <p:spPr>
            <a:xfrm>
              <a:off x="9008" y="4184062"/>
              <a:ext cx="2232248" cy="646331"/>
            </a:xfrm>
            <a:prstGeom prst="rect">
              <a:avLst/>
            </a:prstGeom>
            <a:noFill/>
            <a:ln>
              <a:noFill/>
            </a:ln>
          </p:spPr>
          <p:txBody>
            <a:bodyPr wrap="square" rtlCol="0">
              <a:spAutoFit/>
            </a:bodyPr>
            <a:lstStyle/>
            <a:p>
              <a:pPr algn="r"/>
              <a:r>
                <a:rPr lang="fr-FR" b="1" dirty="0" smtClean="0">
                  <a:solidFill>
                    <a:srgbClr val="D60000"/>
                  </a:solidFill>
                </a:rPr>
                <a:t>Foncée (L ↘) &lt;=</a:t>
              </a:r>
            </a:p>
            <a:p>
              <a:pPr algn="r"/>
              <a:r>
                <a:rPr lang="fr-FR" b="1" dirty="0" smtClean="0">
                  <a:solidFill>
                    <a:srgbClr val="D60000"/>
                  </a:solidFill>
                </a:rPr>
                <a:t> et saturée (S ↗ )</a:t>
              </a:r>
              <a:endParaRPr lang="fr-FR" b="1" dirty="0">
                <a:solidFill>
                  <a:srgbClr val="D60000"/>
                </a:solidFill>
              </a:endParaRPr>
            </a:p>
          </p:txBody>
        </p:sp>
      </p:grpSp>
      <p:grpSp>
        <p:nvGrpSpPr>
          <p:cNvPr id="11" name="Groupe 10"/>
          <p:cNvGrpSpPr/>
          <p:nvPr/>
        </p:nvGrpSpPr>
        <p:grpSpPr>
          <a:xfrm>
            <a:off x="9008" y="5503077"/>
            <a:ext cx="3986928" cy="1055508"/>
            <a:chOff x="9008" y="5503077"/>
            <a:chExt cx="3986928" cy="1055508"/>
          </a:xfrm>
        </p:grpSpPr>
        <p:cxnSp>
          <p:nvCxnSpPr>
            <p:cNvPr id="56" name="Connecteur droit avec flèche 55"/>
            <p:cNvCxnSpPr/>
            <p:nvPr/>
          </p:nvCxnSpPr>
          <p:spPr>
            <a:xfrm flipH="1">
              <a:off x="3275856" y="5503077"/>
              <a:ext cx="607584" cy="41484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0" name="ZoneTexte 59"/>
            <p:cNvSpPr txBox="1"/>
            <p:nvPr/>
          </p:nvSpPr>
          <p:spPr>
            <a:xfrm>
              <a:off x="2330785" y="5939988"/>
              <a:ext cx="1665151" cy="369332"/>
            </a:xfrm>
            <a:prstGeom prst="rect">
              <a:avLst/>
            </a:prstGeom>
            <a:noFill/>
            <a:ln>
              <a:noFill/>
            </a:ln>
          </p:spPr>
          <p:txBody>
            <a:bodyPr wrap="square" rtlCol="0">
              <a:spAutoFit/>
            </a:bodyPr>
            <a:lstStyle/>
            <a:p>
              <a:pPr algn="r"/>
              <a:r>
                <a:rPr lang="fr-FR" b="1" dirty="0" smtClean="0">
                  <a:solidFill>
                    <a:srgbClr val="842424"/>
                  </a:solidFill>
                </a:rPr>
                <a:t>rabattue</a:t>
              </a:r>
              <a:endParaRPr lang="fr-FR" b="1" dirty="0">
                <a:solidFill>
                  <a:srgbClr val="842424"/>
                </a:solidFill>
              </a:endParaRPr>
            </a:p>
          </p:txBody>
        </p:sp>
        <p:sp>
          <p:nvSpPr>
            <p:cNvPr id="61" name="Rectangle 60"/>
            <p:cNvSpPr/>
            <p:nvPr/>
          </p:nvSpPr>
          <p:spPr>
            <a:xfrm>
              <a:off x="2241256" y="5920387"/>
              <a:ext cx="720080" cy="369332"/>
            </a:xfrm>
            <a:prstGeom prst="rect">
              <a:avLst/>
            </a:prstGeom>
            <a:solidFill>
              <a:srgbClr val="84242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A80000"/>
                </a:solidFill>
              </a:endParaRPr>
            </a:p>
          </p:txBody>
        </p:sp>
        <p:sp>
          <p:nvSpPr>
            <p:cNvPr id="62" name="ZoneTexte 61"/>
            <p:cNvSpPr txBox="1"/>
            <p:nvPr/>
          </p:nvSpPr>
          <p:spPr>
            <a:xfrm>
              <a:off x="9008" y="5912254"/>
              <a:ext cx="2232248" cy="646331"/>
            </a:xfrm>
            <a:prstGeom prst="rect">
              <a:avLst/>
            </a:prstGeom>
            <a:noFill/>
            <a:ln>
              <a:noFill/>
            </a:ln>
          </p:spPr>
          <p:txBody>
            <a:bodyPr wrap="square" rtlCol="0">
              <a:spAutoFit/>
            </a:bodyPr>
            <a:lstStyle/>
            <a:p>
              <a:pPr algn="r"/>
              <a:r>
                <a:rPr lang="fr-FR" b="1" dirty="0" smtClean="0">
                  <a:solidFill>
                    <a:srgbClr val="842424"/>
                  </a:solidFill>
                </a:rPr>
                <a:t>Foncée (L ↘) &lt;=</a:t>
              </a:r>
            </a:p>
            <a:p>
              <a:pPr algn="r"/>
              <a:r>
                <a:rPr lang="fr-FR" b="1" dirty="0" smtClean="0">
                  <a:solidFill>
                    <a:srgbClr val="842424"/>
                  </a:solidFill>
                </a:rPr>
                <a:t>et lavée  (S ↘)   </a:t>
              </a:r>
              <a:endParaRPr lang="fr-FR" b="1" dirty="0">
                <a:solidFill>
                  <a:srgbClr val="842424"/>
                </a:solidFill>
              </a:endParaRPr>
            </a:p>
          </p:txBody>
        </p:sp>
      </p:grpSp>
      <p:sp>
        <p:nvSpPr>
          <p:cNvPr id="6" name="Espace réservé du numéro de diapositive 5"/>
          <p:cNvSpPr>
            <a:spLocks noGrp="1"/>
          </p:cNvSpPr>
          <p:nvPr>
            <p:ph type="sldNum" sz="quarter" idx="12"/>
          </p:nvPr>
        </p:nvSpPr>
        <p:spPr/>
        <p:txBody>
          <a:bodyPr/>
          <a:lstStyle/>
          <a:p>
            <a:fld id="{39F23137-5467-4AE1-8588-6B21E76D46F7}" type="slidenum">
              <a:rPr lang="fr-FR" smtClean="0"/>
              <a:pPr/>
              <a:t>31</a:t>
            </a:fld>
            <a:endParaRPr lang="fr-FR"/>
          </a:p>
        </p:txBody>
      </p:sp>
      <p:pic>
        <p:nvPicPr>
          <p:cNvPr id="14" name="Diapo3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9552" y="548680"/>
            <a:ext cx="609600" cy="609600"/>
          </a:xfrm>
          <a:prstGeom prst="rect">
            <a:avLst/>
          </a:prstGeom>
        </p:spPr>
      </p:pic>
    </p:spTree>
    <p:extLst>
      <p:ext uri="{BB962C8B-B14F-4D97-AF65-F5344CB8AC3E}">
        <p14:creationId xmlns:p14="http://schemas.microsoft.com/office/powerpoint/2010/main" val="3430281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185"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smtClean="0">
                <a:solidFill>
                  <a:srgbClr val="FF691F"/>
                </a:solidFill>
                <a:latin typeface="Roboto" panose="02000000000000000000" pitchFamily="2" charset="0"/>
                <a:ea typeface="Roboto" panose="02000000000000000000" pitchFamily="2" charset="0"/>
              </a:rPr>
              <a:t>II. C. Utilisation pratique</a:t>
            </a:r>
            <a:endParaRPr lang="fr-FR" dirty="0">
              <a:solidFill>
                <a:srgbClr val="FF691F"/>
              </a:solidFill>
              <a:latin typeface="Roboto" panose="02000000000000000000" pitchFamily="2" charset="0"/>
              <a:ea typeface="Roboto" panose="02000000000000000000" pitchFamily="2" charset="0"/>
            </a:endParaRPr>
          </a:p>
        </p:txBody>
      </p:sp>
      <p:sp>
        <p:nvSpPr>
          <p:cNvPr id="8" name="ZoneTexte 7"/>
          <p:cNvSpPr txBox="1"/>
          <p:nvPr/>
        </p:nvSpPr>
        <p:spPr>
          <a:xfrm>
            <a:off x="539552" y="1399809"/>
            <a:ext cx="2952328" cy="646331"/>
          </a:xfrm>
          <a:prstGeom prst="rect">
            <a:avLst/>
          </a:prstGeom>
          <a:noFill/>
          <a:ln>
            <a:noFill/>
          </a:ln>
        </p:spPr>
        <p:txBody>
          <a:bodyPr wrap="square" rtlCol="0">
            <a:spAutoFit/>
          </a:bodyPr>
          <a:lstStyle/>
          <a:p>
            <a:pPr marL="285750" indent="-285750">
              <a:buFont typeface="Arial" panose="020B0604020202020204" pitchFamily="34" charset="0"/>
              <a:buChar char="•"/>
            </a:pPr>
            <a:r>
              <a:rPr lang="fr-FR" b="1" dirty="0" smtClean="0">
                <a:solidFill>
                  <a:srgbClr val="FF691F"/>
                </a:solidFill>
                <a:latin typeface="Roboto" panose="02000000000000000000" pitchFamily="2" charset="0"/>
                <a:ea typeface="Roboto" panose="02000000000000000000" pitchFamily="2" charset="0"/>
              </a:rPr>
              <a:t>Remarque : </a:t>
            </a:r>
          </a:p>
          <a:p>
            <a:r>
              <a:rPr lang="fr-FR" dirty="0" smtClean="0">
                <a:solidFill>
                  <a:srgbClr val="FF691F"/>
                </a:solidFill>
                <a:latin typeface="Roboto" panose="02000000000000000000" pitchFamily="2" charset="0"/>
                <a:ea typeface="Roboto" panose="02000000000000000000" pitchFamily="2" charset="0"/>
              </a:rPr>
              <a:t>Courbe des </a:t>
            </a:r>
            <a:r>
              <a:rPr lang="fr-FR" dirty="0" err="1" smtClean="0">
                <a:solidFill>
                  <a:srgbClr val="FF691F"/>
                </a:solidFill>
                <a:latin typeface="Roboto" panose="02000000000000000000" pitchFamily="2" charset="0"/>
                <a:ea typeface="Roboto" panose="02000000000000000000" pitchFamily="2" charset="0"/>
              </a:rPr>
              <a:t>illuminants</a:t>
            </a:r>
            <a:r>
              <a:rPr lang="fr-FR" dirty="0" smtClean="0">
                <a:solidFill>
                  <a:srgbClr val="FF691F"/>
                </a:solidFill>
                <a:latin typeface="Roboto" panose="02000000000000000000" pitchFamily="2" charset="0"/>
                <a:ea typeface="Roboto" panose="02000000000000000000" pitchFamily="2" charset="0"/>
              </a:rPr>
              <a:t> :</a:t>
            </a:r>
            <a:endParaRPr lang="fr-FR" dirty="0">
              <a:solidFill>
                <a:srgbClr val="FF691F"/>
              </a:solidFill>
              <a:latin typeface="Roboto" panose="02000000000000000000" pitchFamily="2" charset="0"/>
              <a:ea typeface="Roboto" panose="02000000000000000000" pitchFamily="2"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936" y="1235909"/>
            <a:ext cx="5040560" cy="550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Connecteur en arc 12"/>
          <p:cNvCxnSpPr>
            <a:stCxn id="8" idx="2"/>
          </p:cNvCxnSpPr>
          <p:nvPr/>
        </p:nvCxnSpPr>
        <p:spPr>
          <a:xfrm rot="16200000" flipH="1">
            <a:off x="2350400" y="1711456"/>
            <a:ext cx="3039044" cy="3708412"/>
          </a:xfrm>
          <a:prstGeom prst="curvedConnector2">
            <a:avLst/>
          </a:prstGeom>
          <a:ln w="28575">
            <a:solidFill>
              <a:srgbClr val="FF691F"/>
            </a:solidFill>
            <a:tailEnd type="stealth"/>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631941" y="3349441"/>
            <a:ext cx="3030052" cy="2031325"/>
          </a:xfrm>
          <a:prstGeom prst="rect">
            <a:avLst/>
          </a:prstGeom>
        </p:spPr>
        <p:txBody>
          <a:bodyPr wrap="square">
            <a:spAutoFit/>
          </a:bodyPr>
          <a:lstStyle/>
          <a:p>
            <a:r>
              <a:rPr lang="fr-FR" dirty="0" smtClean="0">
                <a:latin typeface="Roboto" panose="02000000000000000000" pitchFamily="2" charset="0"/>
                <a:ea typeface="Roboto" panose="02000000000000000000" pitchFamily="2" charset="0"/>
              </a:rPr>
              <a:t>Le </a:t>
            </a:r>
            <a:r>
              <a:rPr lang="fr-FR" dirty="0">
                <a:latin typeface="Roboto" panose="02000000000000000000" pitchFamily="2" charset="0"/>
                <a:ea typeface="Roboto" panose="02000000000000000000" pitchFamily="2" charset="0"/>
              </a:rPr>
              <a:t>point d’</a:t>
            </a:r>
            <a:r>
              <a:rPr lang="fr-FR" dirty="0" err="1">
                <a:latin typeface="Roboto" panose="02000000000000000000" pitchFamily="2" charset="0"/>
                <a:ea typeface="Roboto" panose="02000000000000000000" pitchFamily="2" charset="0"/>
              </a:rPr>
              <a:t>équi</a:t>
            </a:r>
            <a:r>
              <a:rPr lang="fr-FR" dirty="0">
                <a:latin typeface="Roboto" panose="02000000000000000000" pitchFamily="2" charset="0"/>
                <a:ea typeface="Roboto" panose="02000000000000000000" pitchFamily="2" charset="0"/>
              </a:rPr>
              <a:t>-énergie </a:t>
            </a:r>
            <a:endParaRPr lang="fr-FR" dirty="0" smtClean="0">
              <a:latin typeface="Roboto" panose="02000000000000000000" pitchFamily="2" charset="0"/>
              <a:ea typeface="Roboto" panose="02000000000000000000" pitchFamily="2" charset="0"/>
            </a:endParaRPr>
          </a:p>
          <a:p>
            <a:pPr algn="ctr"/>
            <a:r>
              <a:rPr lang="fr-FR" dirty="0" smtClean="0">
                <a:latin typeface="Roboto" panose="02000000000000000000" pitchFamily="2" charset="0"/>
                <a:ea typeface="Roboto" panose="02000000000000000000" pitchFamily="2" charset="0"/>
              </a:rPr>
              <a:t>E </a:t>
            </a:r>
            <a:r>
              <a:rPr lang="fr-FR" dirty="0">
                <a:latin typeface="Roboto" panose="02000000000000000000" pitchFamily="2" charset="0"/>
                <a:ea typeface="Roboto" panose="02000000000000000000" pitchFamily="2" charset="0"/>
              </a:rPr>
              <a:t>(1/3 ; 1/3) </a:t>
            </a:r>
            <a:endParaRPr lang="fr-FR" dirty="0" smtClean="0">
              <a:latin typeface="Roboto" panose="02000000000000000000" pitchFamily="2" charset="0"/>
              <a:ea typeface="Roboto" panose="02000000000000000000" pitchFamily="2" charset="0"/>
            </a:endParaRPr>
          </a:p>
          <a:p>
            <a:r>
              <a:rPr lang="fr-FR" dirty="0" smtClean="0">
                <a:latin typeface="Roboto" panose="02000000000000000000" pitchFamily="2" charset="0"/>
                <a:ea typeface="Roboto" panose="02000000000000000000" pitchFamily="2" charset="0"/>
              </a:rPr>
              <a:t>est </a:t>
            </a:r>
            <a:r>
              <a:rPr lang="fr-FR" dirty="0">
                <a:latin typeface="Roboto" panose="02000000000000000000" pitchFamily="2" charset="0"/>
                <a:ea typeface="Roboto" panose="02000000000000000000" pitchFamily="2" charset="0"/>
              </a:rPr>
              <a:t>valable lorsque la couleur est éclairée sous une lumière de température de 6500K, appelé l’illuminant D</a:t>
            </a:r>
            <a:r>
              <a:rPr lang="fr-FR" baseline="-25000" dirty="0">
                <a:latin typeface="Roboto" panose="02000000000000000000" pitchFamily="2" charset="0"/>
                <a:ea typeface="Roboto" panose="02000000000000000000" pitchFamily="2" charset="0"/>
              </a:rPr>
              <a:t>65</a:t>
            </a:r>
            <a:r>
              <a:rPr lang="fr-FR" dirty="0">
                <a:latin typeface="Roboto" panose="02000000000000000000" pitchFamily="2" charset="0"/>
                <a:ea typeface="Roboto" panose="02000000000000000000" pitchFamily="2" charset="0"/>
              </a:rPr>
              <a:t>. </a:t>
            </a:r>
          </a:p>
        </p:txBody>
      </p:sp>
      <p:sp>
        <p:nvSpPr>
          <p:cNvPr id="26" name="Flèche courbée vers la droite 25"/>
          <p:cNvSpPr/>
          <p:nvPr/>
        </p:nvSpPr>
        <p:spPr>
          <a:xfrm>
            <a:off x="277617" y="3385641"/>
            <a:ext cx="354324" cy="360040"/>
          </a:xfrm>
          <a:prstGeom prst="curvedRightArrow">
            <a:avLst/>
          </a:prstGeom>
          <a:solidFill>
            <a:srgbClr val="FF691F"/>
          </a:solidFill>
          <a:ln>
            <a:solidFill>
              <a:srgbClr val="FF6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8" name="Ellipse 27"/>
          <p:cNvSpPr/>
          <p:nvPr/>
        </p:nvSpPr>
        <p:spPr>
          <a:xfrm>
            <a:off x="5508104" y="4365104"/>
            <a:ext cx="648072" cy="360040"/>
          </a:xfrm>
          <a:prstGeom prst="ellipse">
            <a:avLst/>
          </a:prstGeom>
          <a:noFill/>
          <a:ln>
            <a:solidFill>
              <a:srgbClr val="FF6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91F"/>
              </a:solidFill>
            </a:endParaRPr>
          </a:p>
        </p:txBody>
      </p:sp>
      <p:sp>
        <p:nvSpPr>
          <p:cNvPr id="3" name="Espace réservé du numéro de diapositive 2"/>
          <p:cNvSpPr>
            <a:spLocks noGrp="1"/>
          </p:cNvSpPr>
          <p:nvPr>
            <p:ph type="sldNum" sz="quarter" idx="12"/>
          </p:nvPr>
        </p:nvSpPr>
        <p:spPr/>
        <p:txBody>
          <a:bodyPr/>
          <a:lstStyle/>
          <a:p>
            <a:fld id="{39F23137-5467-4AE1-8588-6B21E76D46F7}" type="slidenum">
              <a:rPr lang="fr-FR" smtClean="0"/>
              <a:pPr/>
              <a:t>32</a:t>
            </a:fld>
            <a:endParaRPr lang="fr-FR"/>
          </a:p>
        </p:txBody>
      </p:sp>
      <p:sp>
        <p:nvSpPr>
          <p:cNvPr id="11" name="Rectangle 10"/>
          <p:cNvSpPr/>
          <p:nvPr/>
        </p:nvSpPr>
        <p:spPr>
          <a:xfrm>
            <a:off x="631941" y="5559623"/>
            <a:ext cx="3264078" cy="1200329"/>
          </a:xfrm>
          <a:prstGeom prst="rect">
            <a:avLst/>
          </a:prstGeom>
        </p:spPr>
        <p:txBody>
          <a:bodyPr wrap="square">
            <a:spAutoFit/>
          </a:bodyPr>
          <a:lstStyle/>
          <a:p>
            <a:r>
              <a:rPr lang="fr-FR" b="1" dirty="0" smtClean="0">
                <a:latin typeface="Roboto" panose="02000000000000000000" pitchFamily="2" charset="0"/>
                <a:ea typeface="Roboto" panose="02000000000000000000" pitchFamily="2" charset="0"/>
              </a:rPr>
              <a:t>Si aucune indication particulière n’est donnée, on se place par convention sous l’illuminant D</a:t>
            </a:r>
            <a:r>
              <a:rPr lang="fr-FR" b="1" baseline="-25000" dirty="0" smtClean="0">
                <a:latin typeface="Roboto" panose="02000000000000000000" pitchFamily="2" charset="0"/>
                <a:ea typeface="Roboto" panose="02000000000000000000" pitchFamily="2" charset="0"/>
              </a:rPr>
              <a:t>65</a:t>
            </a:r>
            <a:endParaRPr lang="fr-FR" b="1" dirty="0">
              <a:latin typeface="Roboto" panose="02000000000000000000" pitchFamily="2" charset="0"/>
              <a:ea typeface="Roboto" panose="02000000000000000000" pitchFamily="2" charset="0"/>
            </a:endParaRPr>
          </a:p>
        </p:txBody>
      </p:sp>
      <p:sp>
        <p:nvSpPr>
          <p:cNvPr id="12" name="Flèche courbée vers la droite 11"/>
          <p:cNvSpPr/>
          <p:nvPr/>
        </p:nvSpPr>
        <p:spPr>
          <a:xfrm>
            <a:off x="242042" y="5661248"/>
            <a:ext cx="354324" cy="360040"/>
          </a:xfrm>
          <a:prstGeom prst="curvedRightArrow">
            <a:avLst/>
          </a:prstGeom>
          <a:solidFill>
            <a:srgbClr val="FF691F"/>
          </a:solidFill>
          <a:ln>
            <a:solidFill>
              <a:srgbClr val="FF6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5" name="Diapo3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6366" y="476672"/>
            <a:ext cx="609600" cy="609600"/>
          </a:xfrm>
          <a:prstGeom prst="rect">
            <a:avLst/>
          </a:prstGeom>
        </p:spPr>
      </p:pic>
    </p:spTree>
    <p:extLst>
      <p:ext uri="{BB962C8B-B14F-4D97-AF65-F5344CB8AC3E}">
        <p14:creationId xmlns:p14="http://schemas.microsoft.com/office/powerpoint/2010/main" val="13274020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38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smtClean="0">
                <a:solidFill>
                  <a:srgbClr val="FF691F"/>
                </a:solidFill>
                <a:latin typeface="Roboto" panose="02000000000000000000" pitchFamily="2" charset="0"/>
                <a:ea typeface="Roboto" panose="02000000000000000000" pitchFamily="2" charset="0"/>
              </a:rPr>
              <a:t>II. C. Utilisation pratique</a:t>
            </a:r>
            <a:endParaRPr lang="fr-FR" dirty="0">
              <a:solidFill>
                <a:srgbClr val="FF691F"/>
              </a:solidFill>
              <a:latin typeface="Roboto" panose="02000000000000000000" pitchFamily="2" charset="0"/>
              <a:ea typeface="Roboto" panose="02000000000000000000" pitchFamily="2" charset="0"/>
            </a:endParaRPr>
          </a:p>
        </p:txBody>
      </p:sp>
      <p:sp>
        <p:nvSpPr>
          <p:cNvPr id="8" name="ZoneTexte 7"/>
          <p:cNvSpPr txBox="1"/>
          <p:nvPr/>
        </p:nvSpPr>
        <p:spPr>
          <a:xfrm>
            <a:off x="539552" y="2924944"/>
            <a:ext cx="2952328" cy="3139321"/>
          </a:xfrm>
          <a:prstGeom prst="rect">
            <a:avLst/>
          </a:prstGeom>
          <a:noFill/>
          <a:ln>
            <a:noFill/>
          </a:ln>
        </p:spPr>
        <p:txBody>
          <a:bodyPr wrap="square" rtlCol="0">
            <a:spAutoFit/>
          </a:bodyPr>
          <a:lstStyle/>
          <a:p>
            <a:pPr marL="285750" indent="-285750">
              <a:buFont typeface="Arial" panose="020B0604020202020204" pitchFamily="34" charset="0"/>
              <a:buChar char="•"/>
            </a:pPr>
            <a:r>
              <a:rPr lang="fr-FR" dirty="0" smtClean="0">
                <a:latin typeface="Roboto" panose="02000000000000000000" pitchFamily="2" charset="0"/>
                <a:ea typeface="Roboto" panose="02000000000000000000" pitchFamily="2" charset="0"/>
              </a:rPr>
              <a:t>Si illuminant à T=2800K, point d’</a:t>
            </a:r>
            <a:r>
              <a:rPr lang="fr-FR" dirty="0" err="1" smtClean="0">
                <a:latin typeface="Roboto" panose="02000000000000000000" pitchFamily="2" charset="0"/>
                <a:ea typeface="Roboto" panose="02000000000000000000" pitchFamily="2" charset="0"/>
              </a:rPr>
              <a:t>équiénergie</a:t>
            </a:r>
            <a:r>
              <a:rPr lang="fr-FR" dirty="0" smtClean="0">
                <a:latin typeface="Roboto" panose="02000000000000000000" pitchFamily="2" charset="0"/>
                <a:ea typeface="Roboto" panose="02000000000000000000" pitchFamily="2" charset="0"/>
              </a:rPr>
              <a:t> déplacé</a:t>
            </a:r>
          </a:p>
          <a:p>
            <a:pPr marL="285750" indent="-285750"/>
            <a:endParaRPr lang="fr-FR" dirty="0" smtClean="0">
              <a:latin typeface="Roboto" panose="02000000000000000000" pitchFamily="2" charset="0"/>
              <a:ea typeface="Roboto" panose="02000000000000000000" pitchFamily="2" charset="0"/>
            </a:endParaRPr>
          </a:p>
          <a:p>
            <a:pPr marL="285750" indent="-285750">
              <a:buFont typeface="Symbol"/>
              <a:buChar char="Þ"/>
            </a:pPr>
            <a:r>
              <a:rPr lang="fr-FR" dirty="0" smtClean="0">
                <a:latin typeface="Roboto" panose="02000000000000000000" pitchFamily="2" charset="0"/>
                <a:ea typeface="Roboto" panose="02000000000000000000" pitchFamily="2" charset="0"/>
              </a:rPr>
              <a:t>mesure de teinte et de saturation différentes.</a:t>
            </a:r>
            <a:endParaRPr lang="fr-FR" dirty="0">
              <a:latin typeface="Roboto" panose="02000000000000000000" pitchFamily="2" charset="0"/>
              <a:ea typeface="Roboto" panose="02000000000000000000" pitchFamily="2" charset="0"/>
            </a:endParaRPr>
          </a:p>
          <a:p>
            <a:pPr marL="285750" indent="-285750">
              <a:buFont typeface="Symbol"/>
              <a:buChar char="Þ"/>
            </a:pPr>
            <a:r>
              <a:rPr lang="fr-FR" dirty="0" smtClean="0">
                <a:latin typeface="Roboto" panose="02000000000000000000" pitchFamily="2" charset="0"/>
                <a:ea typeface="Roboto" panose="02000000000000000000" pitchFamily="2" charset="0"/>
              </a:rPr>
              <a:t>Une même couleur C peut être perçue de différentes manières si les </a:t>
            </a:r>
            <a:r>
              <a:rPr lang="fr-FR" dirty="0" err="1" smtClean="0">
                <a:latin typeface="Roboto" panose="02000000000000000000" pitchFamily="2" charset="0"/>
                <a:ea typeface="Roboto" panose="02000000000000000000" pitchFamily="2" charset="0"/>
              </a:rPr>
              <a:t>illuminants</a:t>
            </a:r>
            <a:r>
              <a:rPr lang="fr-FR" dirty="0" smtClean="0">
                <a:latin typeface="Roboto" panose="02000000000000000000" pitchFamily="2" charset="0"/>
                <a:ea typeface="Roboto" panose="02000000000000000000" pitchFamily="2" charset="0"/>
              </a:rPr>
              <a:t> sont différents</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2" y="1268760"/>
            <a:ext cx="5040560" cy="550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Ellipse 27"/>
          <p:cNvSpPr/>
          <p:nvPr/>
        </p:nvSpPr>
        <p:spPr>
          <a:xfrm>
            <a:off x="6104702" y="3934646"/>
            <a:ext cx="648072"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p:cNvGrpSpPr/>
          <p:nvPr/>
        </p:nvGrpSpPr>
        <p:grpSpPr>
          <a:xfrm>
            <a:off x="6475272" y="3794257"/>
            <a:ext cx="472992" cy="498839"/>
            <a:chOff x="3666960" y="4221088"/>
            <a:chExt cx="472992" cy="498839"/>
          </a:xfrm>
        </p:grpSpPr>
        <p:sp>
          <p:nvSpPr>
            <p:cNvPr id="10" name="Plus 9"/>
            <p:cNvSpPr/>
            <p:nvPr/>
          </p:nvSpPr>
          <p:spPr>
            <a:xfrm>
              <a:off x="3666960" y="4460640"/>
              <a:ext cx="229672" cy="259287"/>
            </a:xfrm>
            <a:prstGeom prst="mathPlus">
              <a:avLst>
                <a:gd name="adj1" fmla="val 455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3752616" y="4221088"/>
              <a:ext cx="387336" cy="369332"/>
            </a:xfrm>
            <a:prstGeom prst="rect">
              <a:avLst/>
            </a:prstGeom>
            <a:noFill/>
          </p:spPr>
          <p:txBody>
            <a:bodyPr wrap="square" rtlCol="0">
              <a:spAutoFit/>
            </a:bodyPr>
            <a:lstStyle/>
            <a:p>
              <a:r>
                <a:rPr lang="fr-FR" dirty="0" smtClean="0"/>
                <a:t>E</a:t>
              </a:r>
              <a:endParaRPr lang="fr-FR" dirty="0"/>
            </a:p>
          </p:txBody>
        </p:sp>
      </p:grpSp>
      <p:grpSp>
        <p:nvGrpSpPr>
          <p:cNvPr id="12" name="Groupe 11"/>
          <p:cNvGrpSpPr/>
          <p:nvPr/>
        </p:nvGrpSpPr>
        <p:grpSpPr>
          <a:xfrm>
            <a:off x="4668248" y="3615827"/>
            <a:ext cx="407808" cy="498839"/>
            <a:chOff x="3666960" y="4221088"/>
            <a:chExt cx="407808" cy="498839"/>
          </a:xfrm>
        </p:grpSpPr>
        <p:sp>
          <p:nvSpPr>
            <p:cNvPr id="14" name="Plus 13"/>
            <p:cNvSpPr/>
            <p:nvPr/>
          </p:nvSpPr>
          <p:spPr>
            <a:xfrm>
              <a:off x="3666960" y="4460640"/>
              <a:ext cx="229672" cy="259287"/>
            </a:xfrm>
            <a:prstGeom prst="mathPlus">
              <a:avLst>
                <a:gd name="adj1" fmla="val 455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3752616" y="4221088"/>
              <a:ext cx="322152" cy="369332"/>
            </a:xfrm>
            <a:prstGeom prst="rect">
              <a:avLst/>
            </a:prstGeom>
            <a:noFill/>
          </p:spPr>
          <p:txBody>
            <a:bodyPr wrap="square" rtlCol="0">
              <a:spAutoFit/>
            </a:bodyPr>
            <a:lstStyle/>
            <a:p>
              <a:r>
                <a:rPr lang="fr-FR" dirty="0" smtClean="0"/>
                <a:t>C</a:t>
              </a:r>
              <a:endParaRPr lang="fr-FR" dirty="0"/>
            </a:p>
          </p:txBody>
        </p:sp>
      </p:grpSp>
      <p:cxnSp>
        <p:nvCxnSpPr>
          <p:cNvPr id="16" name="Connecteur droit 15"/>
          <p:cNvCxnSpPr>
            <a:stCxn id="10" idx="2"/>
          </p:cNvCxnSpPr>
          <p:nvPr/>
        </p:nvCxnSpPr>
        <p:spPr>
          <a:xfrm flipH="1" flipV="1">
            <a:off x="4211960" y="3934646"/>
            <a:ext cx="2293755" cy="2288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e 16"/>
          <p:cNvGrpSpPr/>
          <p:nvPr/>
        </p:nvGrpSpPr>
        <p:grpSpPr>
          <a:xfrm>
            <a:off x="4072687" y="3584169"/>
            <a:ext cx="600304" cy="498839"/>
            <a:chOff x="3666960" y="4221088"/>
            <a:chExt cx="600304" cy="498839"/>
          </a:xfrm>
        </p:grpSpPr>
        <p:sp>
          <p:nvSpPr>
            <p:cNvPr id="18" name="Plus 17"/>
            <p:cNvSpPr/>
            <p:nvPr/>
          </p:nvSpPr>
          <p:spPr>
            <a:xfrm>
              <a:off x="3666960" y="4460640"/>
              <a:ext cx="229672" cy="259287"/>
            </a:xfrm>
            <a:prstGeom prst="mathPlus">
              <a:avLst>
                <a:gd name="adj1" fmla="val 455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p:cNvSpPr txBox="1"/>
            <p:nvPr/>
          </p:nvSpPr>
          <p:spPr>
            <a:xfrm>
              <a:off x="3752616" y="4221088"/>
              <a:ext cx="514648" cy="369332"/>
            </a:xfrm>
            <a:prstGeom prst="rect">
              <a:avLst/>
            </a:prstGeom>
            <a:noFill/>
          </p:spPr>
          <p:txBody>
            <a:bodyPr wrap="square" rtlCol="0">
              <a:spAutoFit/>
            </a:bodyPr>
            <a:lstStyle/>
            <a:p>
              <a:r>
                <a:rPr lang="fr-FR" dirty="0" smtClean="0"/>
                <a:t>C’</a:t>
              </a:r>
              <a:endParaRPr lang="fr-FR" dirty="0"/>
            </a:p>
          </p:txBody>
        </p:sp>
      </p:grpSp>
      <p:sp>
        <p:nvSpPr>
          <p:cNvPr id="3" name="Espace réservé du numéro de diapositive 2"/>
          <p:cNvSpPr>
            <a:spLocks noGrp="1"/>
          </p:cNvSpPr>
          <p:nvPr>
            <p:ph type="sldNum" sz="quarter" idx="12"/>
          </p:nvPr>
        </p:nvSpPr>
        <p:spPr/>
        <p:txBody>
          <a:bodyPr/>
          <a:lstStyle/>
          <a:p>
            <a:fld id="{39F23137-5467-4AE1-8588-6B21E76D46F7}" type="slidenum">
              <a:rPr lang="fr-FR" smtClean="0"/>
              <a:pPr/>
              <a:t>33</a:t>
            </a:fld>
            <a:endParaRPr lang="fr-FR"/>
          </a:p>
        </p:txBody>
      </p:sp>
      <p:pic>
        <p:nvPicPr>
          <p:cNvPr id="5" name="Diapo3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9552" y="548680"/>
            <a:ext cx="609600" cy="609600"/>
          </a:xfrm>
          <a:prstGeom prst="rect">
            <a:avLst/>
          </a:prstGeom>
        </p:spPr>
      </p:pic>
    </p:spTree>
    <p:extLst>
      <p:ext uri="{BB962C8B-B14F-4D97-AF65-F5344CB8AC3E}">
        <p14:creationId xmlns:p14="http://schemas.microsoft.com/office/powerpoint/2010/main" val="12921310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73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marL="571500" indent="-571500">
              <a:buFont typeface="+mj-lt"/>
              <a:buAutoNum type="romanUcPeriod"/>
            </a:pPr>
            <a:r>
              <a:rPr lang="fr-FR" dirty="0" smtClean="0">
                <a:latin typeface="Sriracha" panose="00000500000000000000" pitchFamily="2" charset="-34"/>
                <a:cs typeface="Sriracha" panose="00000500000000000000" pitchFamily="2" charset="-34"/>
              </a:rPr>
              <a:t>Les espaces de couleurs</a:t>
            </a:r>
          </a:p>
          <a:p>
            <a:pPr marL="571500" indent="-571500">
              <a:buFont typeface="+mj-lt"/>
              <a:buAutoNum type="romanUcPeriod"/>
            </a:pPr>
            <a:r>
              <a:rPr lang="fr-FR" dirty="0" smtClean="0">
                <a:latin typeface="Sriracha" panose="00000500000000000000" pitchFamily="2" charset="-34"/>
                <a:cs typeface="Sriracha" panose="00000500000000000000" pitchFamily="2" charset="-34"/>
              </a:rPr>
              <a:t>Diagramme de chromaticité </a:t>
            </a:r>
            <a:r>
              <a:rPr lang="fr-FR" dirty="0" err="1" smtClean="0">
                <a:latin typeface="Sriracha" panose="00000500000000000000" pitchFamily="2" charset="-34"/>
                <a:cs typeface="Sriracha" panose="00000500000000000000" pitchFamily="2" charset="-34"/>
              </a:rPr>
              <a:t>CIEx,y</a:t>
            </a:r>
            <a:endParaRPr lang="fr-FR" dirty="0" smtClean="0">
              <a:latin typeface="Sriracha" panose="00000500000000000000" pitchFamily="2" charset="-34"/>
              <a:cs typeface="Sriracha" panose="00000500000000000000" pitchFamily="2" charset="-34"/>
            </a:endParaRPr>
          </a:p>
          <a:p>
            <a:pPr marL="971550" lvl="1" indent="-571500">
              <a:buFont typeface="+mj-lt"/>
              <a:buAutoNum type="alphaUcPeriod"/>
            </a:pPr>
            <a:r>
              <a:rPr lang="fr-FR" dirty="0" smtClean="0">
                <a:solidFill>
                  <a:srgbClr val="FF691F"/>
                </a:solidFill>
                <a:latin typeface="Roboto" panose="02000000000000000000" pitchFamily="2" charset="0"/>
                <a:ea typeface="Roboto" panose="02000000000000000000" pitchFamily="2" charset="0"/>
              </a:rPr>
              <a:t>Principe de construction du diagramme</a:t>
            </a:r>
          </a:p>
          <a:p>
            <a:pPr marL="971550" lvl="1" indent="-571500">
              <a:buFont typeface="+mj-lt"/>
              <a:buAutoNum type="alphaUcPeriod"/>
            </a:pPr>
            <a:r>
              <a:rPr lang="fr-FR" dirty="0" smtClean="0">
                <a:solidFill>
                  <a:srgbClr val="FF691F"/>
                </a:solidFill>
                <a:latin typeface="Roboto" panose="02000000000000000000" pitchFamily="2" charset="0"/>
                <a:ea typeface="Roboto" panose="02000000000000000000" pitchFamily="2" charset="0"/>
              </a:rPr>
              <a:t>Lecture du diagramme</a:t>
            </a:r>
          </a:p>
          <a:p>
            <a:pPr marL="971550" lvl="1" indent="-571500">
              <a:buFont typeface="+mj-lt"/>
              <a:buAutoNum type="alphaUcPeriod"/>
            </a:pPr>
            <a:r>
              <a:rPr lang="fr-FR" dirty="0" smtClean="0">
                <a:solidFill>
                  <a:srgbClr val="FF691F"/>
                </a:solidFill>
                <a:latin typeface="Roboto" panose="02000000000000000000" pitchFamily="2" charset="0"/>
                <a:ea typeface="Roboto" panose="02000000000000000000" pitchFamily="2" charset="0"/>
              </a:rPr>
              <a:t>Utilisation pratique</a:t>
            </a:r>
          </a:p>
          <a:p>
            <a:pPr marL="571500" indent="-571500">
              <a:buFont typeface="+mj-lt"/>
              <a:buAutoNum type="romanUcPeriod"/>
            </a:pPr>
            <a:r>
              <a:rPr lang="fr-FR" dirty="0" err="1" smtClean="0">
                <a:latin typeface="Sriracha" panose="00000500000000000000" pitchFamily="2" charset="-34"/>
                <a:cs typeface="Sriracha" panose="00000500000000000000" pitchFamily="2" charset="-34"/>
              </a:rPr>
              <a:t>Gamut</a:t>
            </a:r>
            <a:r>
              <a:rPr lang="fr-FR" dirty="0" smtClean="0">
                <a:latin typeface="Sriracha" panose="00000500000000000000" pitchFamily="2" charset="-34"/>
                <a:cs typeface="Sriracha" panose="00000500000000000000" pitchFamily="2" charset="-34"/>
              </a:rPr>
              <a:t> et reproduction des couleurs</a:t>
            </a:r>
          </a:p>
          <a:p>
            <a:pPr marL="971550" lvl="1" indent="-571500">
              <a:buFont typeface="+mj-lt"/>
              <a:buAutoNum type="alphaUcPeriod"/>
            </a:pPr>
            <a:r>
              <a:rPr lang="fr-FR" dirty="0" smtClean="0">
                <a:solidFill>
                  <a:srgbClr val="FF691F"/>
                </a:solidFill>
                <a:latin typeface="Roboto" panose="02000000000000000000" pitchFamily="2" charset="0"/>
                <a:ea typeface="Roboto" panose="02000000000000000000" pitchFamily="2" charset="0"/>
              </a:rPr>
              <a:t>Limite de la reproduction des couleurs</a:t>
            </a:r>
          </a:p>
        </p:txBody>
      </p:sp>
      <p:sp>
        <p:nvSpPr>
          <p:cNvPr id="2" name="Espace réservé du numéro de diapositive 1"/>
          <p:cNvSpPr>
            <a:spLocks noGrp="1"/>
          </p:cNvSpPr>
          <p:nvPr>
            <p:ph type="sldNum" sz="quarter" idx="12"/>
          </p:nvPr>
        </p:nvSpPr>
        <p:spPr/>
        <p:txBody>
          <a:bodyPr/>
          <a:lstStyle/>
          <a:p>
            <a:fld id="{39F23137-5467-4AE1-8588-6B21E76D46F7}" type="slidenum">
              <a:rPr lang="fr-FR" smtClean="0"/>
              <a:pPr/>
              <a:t>34</a:t>
            </a:fld>
            <a:endParaRPr lang="fr-FR"/>
          </a:p>
        </p:txBody>
      </p:sp>
    </p:spTree>
    <p:extLst>
      <p:ext uri="{BB962C8B-B14F-4D97-AF65-F5344CB8AC3E}">
        <p14:creationId xmlns:p14="http://schemas.microsoft.com/office/powerpoint/2010/main" val="33684417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43608" y="274638"/>
            <a:ext cx="7643192" cy="1143000"/>
          </a:xfrm>
        </p:spPr>
        <p:txBody>
          <a:bodyPr>
            <a:normAutofit fontScale="90000"/>
          </a:bodyPr>
          <a:lstStyle/>
          <a:p>
            <a:r>
              <a:rPr lang="fr-FR" b="1" dirty="0" smtClean="0">
                <a:solidFill>
                  <a:srgbClr val="FF691F"/>
                </a:solidFill>
                <a:latin typeface="Roboto" panose="02000000000000000000" pitchFamily="2" charset="0"/>
                <a:ea typeface="Roboto" panose="02000000000000000000" pitchFamily="2" charset="0"/>
              </a:rPr>
              <a:t>III. A. Limite de la reproduction des couleurs</a:t>
            </a:r>
            <a:endParaRPr lang="fr-FR" dirty="0">
              <a:solidFill>
                <a:srgbClr val="FF691F"/>
              </a:solidFill>
              <a:latin typeface="Roboto" panose="02000000000000000000" pitchFamily="2" charset="0"/>
              <a:ea typeface="Roboto" panose="02000000000000000000" pitchFamily="2" charset="0"/>
            </a:endParaRPr>
          </a:p>
        </p:txBody>
      </p:sp>
      <p:sp>
        <p:nvSpPr>
          <p:cNvPr id="3" name="Espace réservé du contenu 2"/>
          <p:cNvSpPr>
            <a:spLocks noGrp="1"/>
          </p:cNvSpPr>
          <p:nvPr>
            <p:ph idx="1"/>
          </p:nvPr>
        </p:nvSpPr>
        <p:spPr>
          <a:xfrm>
            <a:off x="421196" y="1772816"/>
            <a:ext cx="8229600" cy="2232248"/>
          </a:xfrm>
        </p:spPr>
        <p:txBody>
          <a:bodyPr>
            <a:normAutofit fontScale="70000" lnSpcReduction="20000"/>
          </a:bodyPr>
          <a:lstStyle/>
          <a:p>
            <a:pPr marL="0" indent="0">
              <a:buNone/>
            </a:pPr>
            <a:r>
              <a:rPr lang="fr-FR" dirty="0" smtClean="0">
                <a:latin typeface="Roboto" panose="02000000000000000000" pitchFamily="2" charset="0"/>
                <a:ea typeface="Roboto" panose="02000000000000000000" pitchFamily="2" charset="0"/>
              </a:rPr>
              <a:t>Toutes les couleurs perçues par l’œil humain standard ne sont pas reproductibles par un dispositif de capture ou de reproduction d’images</a:t>
            </a:r>
          </a:p>
          <a:p>
            <a:pPr>
              <a:buFont typeface="Symbol"/>
              <a:buChar char="Þ"/>
            </a:pPr>
            <a:r>
              <a:rPr lang="fr-FR" dirty="0" smtClean="0">
                <a:latin typeface="Roboto" panose="02000000000000000000" pitchFamily="2" charset="0"/>
                <a:ea typeface="Roboto" panose="02000000000000000000" pitchFamily="2" charset="0"/>
              </a:rPr>
              <a:t>Les couleurs reproductibles par ces dispositifs sont celles appartenant à son </a:t>
            </a:r>
            <a:r>
              <a:rPr lang="fr-FR" dirty="0" err="1" smtClean="0">
                <a:latin typeface="Roboto" panose="02000000000000000000" pitchFamily="2" charset="0"/>
                <a:ea typeface="Roboto" panose="02000000000000000000" pitchFamily="2" charset="0"/>
              </a:rPr>
              <a:t>gamut</a:t>
            </a:r>
            <a:r>
              <a:rPr lang="fr-FR" dirty="0" smtClean="0">
                <a:latin typeface="Roboto" panose="02000000000000000000" pitchFamily="2" charset="0"/>
                <a:ea typeface="Roboto" panose="02000000000000000000" pitchFamily="2" charset="0"/>
              </a:rPr>
              <a:t>. </a:t>
            </a:r>
          </a:p>
          <a:p>
            <a:pPr>
              <a:buFont typeface="Symbol"/>
              <a:buChar char="Þ"/>
            </a:pPr>
            <a:r>
              <a:rPr lang="fr-FR" dirty="0" smtClean="0">
                <a:latin typeface="Roboto" panose="02000000000000000000" pitchFamily="2" charset="0"/>
                <a:ea typeface="Roboto" panose="02000000000000000000" pitchFamily="2" charset="0"/>
              </a:rPr>
              <a:t>Les couleurs hors de ce </a:t>
            </a:r>
            <a:r>
              <a:rPr lang="fr-FR" dirty="0" err="1" smtClean="0">
                <a:latin typeface="Roboto" panose="02000000000000000000" pitchFamily="2" charset="0"/>
                <a:ea typeface="Roboto" panose="02000000000000000000" pitchFamily="2" charset="0"/>
              </a:rPr>
              <a:t>gamut</a:t>
            </a:r>
            <a:r>
              <a:rPr lang="fr-FR" dirty="0" smtClean="0">
                <a:latin typeface="Roboto" panose="02000000000000000000" pitchFamily="2" charset="0"/>
                <a:ea typeface="Roboto" panose="02000000000000000000" pitchFamily="2" charset="0"/>
              </a:rPr>
              <a:t> seront légèrement différentes de celles réellement perçue par l’œil humain standard</a:t>
            </a:r>
          </a:p>
        </p:txBody>
      </p:sp>
      <p:grpSp>
        <p:nvGrpSpPr>
          <p:cNvPr id="7" name="Groupe 6"/>
          <p:cNvGrpSpPr/>
          <p:nvPr/>
        </p:nvGrpSpPr>
        <p:grpSpPr>
          <a:xfrm>
            <a:off x="1475656" y="4429273"/>
            <a:ext cx="6336704" cy="1664023"/>
            <a:chOff x="1475656" y="3933056"/>
            <a:chExt cx="6336704" cy="1664023"/>
          </a:xfrm>
        </p:grpSpPr>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3933056"/>
              <a:ext cx="6120680" cy="835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1475656" y="4941168"/>
              <a:ext cx="2880320" cy="646331"/>
            </a:xfrm>
            <a:prstGeom prst="rect">
              <a:avLst/>
            </a:prstGeom>
            <a:noFill/>
          </p:spPr>
          <p:txBody>
            <a:bodyPr wrap="square" rtlCol="0">
              <a:spAutoFit/>
            </a:bodyPr>
            <a:lstStyle/>
            <a:p>
              <a:pPr algn="ctr"/>
              <a:r>
                <a:rPr lang="fr-FR" dirty="0" smtClean="0">
                  <a:latin typeface="Roboto" panose="02000000000000000000" pitchFamily="2" charset="0"/>
                  <a:ea typeface="Roboto" panose="02000000000000000000" pitchFamily="2" charset="0"/>
                </a:rPr>
                <a:t>Couleur appartenant au </a:t>
              </a:r>
              <a:r>
                <a:rPr lang="fr-FR" dirty="0" err="1" smtClean="0">
                  <a:latin typeface="Roboto" panose="02000000000000000000" pitchFamily="2" charset="0"/>
                  <a:ea typeface="Roboto" panose="02000000000000000000" pitchFamily="2" charset="0"/>
                </a:rPr>
                <a:t>gamut</a:t>
              </a:r>
              <a:r>
                <a:rPr lang="fr-FR" dirty="0" smtClean="0">
                  <a:latin typeface="Roboto" panose="02000000000000000000" pitchFamily="2" charset="0"/>
                  <a:ea typeface="Roboto" panose="02000000000000000000" pitchFamily="2" charset="0"/>
                </a:rPr>
                <a:t> d’un ordinateur</a:t>
              </a:r>
              <a:endParaRPr lang="fr-FR" dirty="0">
                <a:latin typeface="Roboto" panose="02000000000000000000" pitchFamily="2" charset="0"/>
                <a:ea typeface="Roboto" panose="02000000000000000000" pitchFamily="2" charset="0"/>
              </a:endParaRPr>
            </a:p>
          </p:txBody>
        </p:sp>
        <p:sp>
          <p:nvSpPr>
            <p:cNvPr id="6" name="ZoneTexte 5"/>
            <p:cNvSpPr txBox="1"/>
            <p:nvPr/>
          </p:nvSpPr>
          <p:spPr>
            <a:xfrm>
              <a:off x="4427984" y="4950748"/>
              <a:ext cx="3384376" cy="646331"/>
            </a:xfrm>
            <a:prstGeom prst="rect">
              <a:avLst/>
            </a:prstGeom>
            <a:noFill/>
          </p:spPr>
          <p:txBody>
            <a:bodyPr wrap="square" rtlCol="0">
              <a:spAutoFit/>
            </a:bodyPr>
            <a:lstStyle/>
            <a:p>
              <a:pPr algn="ctr"/>
              <a:r>
                <a:rPr lang="fr-FR" dirty="0" smtClean="0">
                  <a:latin typeface="Roboto" panose="02000000000000000000" pitchFamily="2" charset="0"/>
                  <a:ea typeface="Roboto" panose="02000000000000000000" pitchFamily="2" charset="0"/>
                </a:rPr>
                <a:t>La « même » couleur reproduite par une imprimante</a:t>
              </a:r>
              <a:endParaRPr lang="fr-FR" dirty="0">
                <a:latin typeface="Roboto" panose="02000000000000000000" pitchFamily="2" charset="0"/>
                <a:ea typeface="Roboto" panose="02000000000000000000" pitchFamily="2" charset="0"/>
              </a:endParaRPr>
            </a:p>
          </p:txBody>
        </p:sp>
      </p:grpSp>
      <p:sp>
        <p:nvSpPr>
          <p:cNvPr id="8" name="Espace réservé du numéro de diapositive 7"/>
          <p:cNvSpPr>
            <a:spLocks noGrp="1"/>
          </p:cNvSpPr>
          <p:nvPr>
            <p:ph type="sldNum" sz="quarter" idx="12"/>
          </p:nvPr>
        </p:nvSpPr>
        <p:spPr/>
        <p:txBody>
          <a:bodyPr/>
          <a:lstStyle/>
          <a:p>
            <a:fld id="{39F23137-5467-4AE1-8588-6B21E76D46F7}" type="slidenum">
              <a:rPr lang="fr-FR" smtClean="0"/>
              <a:pPr/>
              <a:t>35</a:t>
            </a:fld>
            <a:endParaRPr lang="fr-FR"/>
          </a:p>
        </p:txBody>
      </p:sp>
      <p:pic>
        <p:nvPicPr>
          <p:cNvPr id="5" name="Diapo34.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1520" y="260648"/>
            <a:ext cx="609600" cy="609600"/>
          </a:xfrm>
          <a:prstGeom prst="rect">
            <a:avLst/>
          </a:prstGeom>
        </p:spPr>
      </p:pic>
    </p:spTree>
    <p:extLst>
      <p:ext uri="{BB962C8B-B14F-4D97-AF65-F5344CB8AC3E}">
        <p14:creationId xmlns:p14="http://schemas.microsoft.com/office/powerpoint/2010/main" val="32032034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39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600200"/>
            <a:ext cx="8229600" cy="5257800"/>
          </a:xfrm>
        </p:spPr>
        <p:txBody>
          <a:bodyPr>
            <a:normAutofit fontScale="92500" lnSpcReduction="20000"/>
          </a:bodyPr>
          <a:lstStyle/>
          <a:p>
            <a:pPr marL="571500" indent="-571500">
              <a:buFont typeface="+mj-lt"/>
              <a:buAutoNum type="romanUcPeriod"/>
            </a:pPr>
            <a:r>
              <a:rPr lang="fr-FR" dirty="0" smtClean="0">
                <a:latin typeface="Sriracha" panose="00000500000000000000" pitchFamily="2" charset="-34"/>
                <a:cs typeface="Sriracha" panose="00000500000000000000" pitchFamily="2" charset="-34"/>
              </a:rPr>
              <a:t>Les espaces de couleurs</a:t>
            </a:r>
          </a:p>
          <a:p>
            <a:pPr marL="971550" lvl="1" indent="-571500">
              <a:buFont typeface="+mj-lt"/>
              <a:buAutoNum type="alphaUcPeriod"/>
            </a:pPr>
            <a:r>
              <a:rPr lang="fr-FR" dirty="0" smtClean="0">
                <a:solidFill>
                  <a:srgbClr val="FF691F"/>
                </a:solidFill>
                <a:latin typeface="Roboto" panose="02000000000000000000" pitchFamily="2" charset="0"/>
                <a:ea typeface="Roboto" panose="02000000000000000000" pitchFamily="2" charset="0"/>
              </a:rPr>
              <a:t>Espace RVB</a:t>
            </a:r>
          </a:p>
          <a:p>
            <a:pPr marL="971550" lvl="1" indent="-571500">
              <a:buFont typeface="+mj-lt"/>
              <a:buAutoNum type="alphaUcPeriod"/>
            </a:pPr>
            <a:r>
              <a:rPr lang="fr-FR" dirty="0" smtClean="0">
                <a:solidFill>
                  <a:srgbClr val="FF691F"/>
                </a:solidFill>
                <a:latin typeface="Roboto" panose="02000000000000000000" pitchFamily="2" charset="0"/>
                <a:ea typeface="Roboto" panose="02000000000000000000" pitchFamily="2" charset="0"/>
              </a:rPr>
              <a:t>Espace TSV</a:t>
            </a:r>
          </a:p>
          <a:p>
            <a:pPr marL="971550" lvl="1" indent="-571500">
              <a:buFont typeface="+mj-lt"/>
              <a:buAutoNum type="alphaUcPeriod"/>
            </a:pPr>
            <a:r>
              <a:rPr lang="fr-FR" dirty="0" smtClean="0">
                <a:solidFill>
                  <a:srgbClr val="FF691F"/>
                </a:solidFill>
                <a:latin typeface="Roboto" panose="02000000000000000000" pitchFamily="2" charset="0"/>
                <a:ea typeface="Roboto" panose="02000000000000000000" pitchFamily="2" charset="0"/>
              </a:rPr>
              <a:t>Espace TSL</a:t>
            </a:r>
          </a:p>
          <a:p>
            <a:pPr marL="971550" lvl="1" indent="-571500">
              <a:buFont typeface="+mj-lt"/>
              <a:buAutoNum type="alphaUcPeriod"/>
            </a:pPr>
            <a:r>
              <a:rPr lang="fr-FR" dirty="0" smtClean="0">
                <a:solidFill>
                  <a:srgbClr val="FF691F"/>
                </a:solidFill>
                <a:latin typeface="Roboto" panose="02000000000000000000" pitchFamily="2" charset="0"/>
                <a:ea typeface="Roboto" panose="02000000000000000000" pitchFamily="2" charset="0"/>
              </a:rPr>
              <a:t>Espace L*a*b*</a:t>
            </a:r>
          </a:p>
          <a:p>
            <a:pPr marL="571500" indent="-571500">
              <a:buFont typeface="+mj-lt"/>
              <a:buAutoNum type="romanUcPeriod"/>
            </a:pPr>
            <a:r>
              <a:rPr lang="fr-FR" dirty="0" smtClean="0">
                <a:latin typeface="Sriracha" panose="00000500000000000000" pitchFamily="2" charset="-34"/>
                <a:cs typeface="Sriracha" panose="00000500000000000000" pitchFamily="2" charset="-34"/>
              </a:rPr>
              <a:t>Diagramme de chromaticité </a:t>
            </a:r>
            <a:r>
              <a:rPr lang="fr-FR" dirty="0" err="1" smtClean="0">
                <a:latin typeface="Sriracha" panose="00000500000000000000" pitchFamily="2" charset="-34"/>
                <a:cs typeface="Sriracha" panose="00000500000000000000" pitchFamily="2" charset="-34"/>
              </a:rPr>
              <a:t>CIEx,y</a:t>
            </a:r>
            <a:endParaRPr lang="fr-FR" dirty="0" smtClean="0">
              <a:latin typeface="Sriracha" panose="00000500000000000000" pitchFamily="2" charset="-34"/>
              <a:cs typeface="Sriracha" panose="00000500000000000000" pitchFamily="2" charset="-34"/>
            </a:endParaRPr>
          </a:p>
          <a:p>
            <a:pPr marL="971550" lvl="1" indent="-571500">
              <a:buFont typeface="+mj-lt"/>
              <a:buAutoNum type="alphaUcPeriod"/>
            </a:pPr>
            <a:r>
              <a:rPr lang="fr-FR" dirty="0" smtClean="0">
                <a:solidFill>
                  <a:srgbClr val="FF691F"/>
                </a:solidFill>
                <a:latin typeface="Roboto" panose="02000000000000000000" pitchFamily="2" charset="0"/>
                <a:ea typeface="Roboto" panose="02000000000000000000" pitchFamily="2" charset="0"/>
              </a:rPr>
              <a:t>Principe de construction du diagramme</a:t>
            </a:r>
          </a:p>
          <a:p>
            <a:pPr marL="971550" lvl="1" indent="-571500">
              <a:buFont typeface="+mj-lt"/>
              <a:buAutoNum type="alphaUcPeriod"/>
            </a:pPr>
            <a:r>
              <a:rPr lang="fr-FR" dirty="0" smtClean="0">
                <a:solidFill>
                  <a:srgbClr val="FF691F"/>
                </a:solidFill>
                <a:latin typeface="Roboto" panose="02000000000000000000" pitchFamily="2" charset="0"/>
                <a:ea typeface="Roboto" panose="02000000000000000000" pitchFamily="2" charset="0"/>
              </a:rPr>
              <a:t>Lecture du diagramme</a:t>
            </a:r>
          </a:p>
          <a:p>
            <a:pPr marL="971550" lvl="1" indent="-571500">
              <a:buFont typeface="+mj-lt"/>
              <a:buAutoNum type="alphaUcPeriod"/>
            </a:pPr>
            <a:r>
              <a:rPr lang="fr-FR" dirty="0" smtClean="0">
                <a:solidFill>
                  <a:srgbClr val="FF691F"/>
                </a:solidFill>
                <a:latin typeface="Roboto" panose="02000000000000000000" pitchFamily="2" charset="0"/>
                <a:ea typeface="Roboto" panose="02000000000000000000" pitchFamily="2" charset="0"/>
              </a:rPr>
              <a:t>Utilisation pratique</a:t>
            </a:r>
          </a:p>
          <a:p>
            <a:pPr marL="571500" indent="-571500">
              <a:buFont typeface="+mj-lt"/>
              <a:buAutoNum type="romanUcPeriod"/>
            </a:pPr>
            <a:r>
              <a:rPr lang="fr-FR" dirty="0" err="1" smtClean="0">
                <a:latin typeface="Sriracha" panose="00000500000000000000" pitchFamily="2" charset="-34"/>
                <a:cs typeface="Sriracha" panose="00000500000000000000" pitchFamily="2" charset="-34"/>
              </a:rPr>
              <a:t>Gamut</a:t>
            </a:r>
            <a:r>
              <a:rPr lang="fr-FR" dirty="0" smtClean="0">
                <a:latin typeface="Sriracha" panose="00000500000000000000" pitchFamily="2" charset="-34"/>
                <a:cs typeface="Sriracha" panose="00000500000000000000" pitchFamily="2" charset="-34"/>
              </a:rPr>
              <a:t> et reproduction des couleurs</a:t>
            </a:r>
          </a:p>
          <a:p>
            <a:pPr marL="971550" lvl="1" indent="-571500">
              <a:buFont typeface="+mj-lt"/>
              <a:buAutoNum type="alphaUcPeriod"/>
            </a:pPr>
            <a:r>
              <a:rPr lang="fr-FR" dirty="0" smtClean="0">
                <a:solidFill>
                  <a:srgbClr val="FF691F"/>
                </a:solidFill>
                <a:latin typeface="Roboto" panose="02000000000000000000" pitchFamily="2" charset="0"/>
                <a:ea typeface="Roboto" panose="02000000000000000000" pitchFamily="2" charset="0"/>
              </a:rPr>
              <a:t>Limite de la reproduction des couleurs</a:t>
            </a:r>
          </a:p>
          <a:p>
            <a:pPr marL="971550" lvl="1" indent="-571500">
              <a:buFont typeface="+mj-lt"/>
              <a:buAutoNum type="alphaUcPeriod"/>
            </a:pPr>
            <a:r>
              <a:rPr lang="fr-FR" dirty="0" smtClean="0">
                <a:solidFill>
                  <a:srgbClr val="FF691F"/>
                </a:solidFill>
                <a:latin typeface="Roboto" panose="02000000000000000000" pitchFamily="2" charset="0"/>
                <a:ea typeface="Roboto" panose="02000000000000000000" pitchFamily="2" charset="0"/>
              </a:rPr>
              <a:t>Quelques </a:t>
            </a:r>
            <a:r>
              <a:rPr lang="fr-FR" dirty="0" err="1" smtClean="0">
                <a:solidFill>
                  <a:srgbClr val="FF691F"/>
                </a:solidFill>
                <a:latin typeface="Roboto" panose="02000000000000000000" pitchFamily="2" charset="0"/>
                <a:ea typeface="Roboto" panose="02000000000000000000" pitchFamily="2" charset="0"/>
              </a:rPr>
              <a:t>gamuts</a:t>
            </a:r>
            <a:r>
              <a:rPr lang="fr-FR" dirty="0" smtClean="0">
                <a:solidFill>
                  <a:srgbClr val="FF691F"/>
                </a:solidFill>
                <a:latin typeface="Roboto" panose="02000000000000000000" pitchFamily="2" charset="0"/>
                <a:ea typeface="Roboto" panose="02000000000000000000" pitchFamily="2" charset="0"/>
              </a:rPr>
              <a:t> usuels</a:t>
            </a:r>
          </a:p>
        </p:txBody>
      </p:sp>
      <p:sp>
        <p:nvSpPr>
          <p:cNvPr id="2" name="Espace réservé du numéro de diapositive 1"/>
          <p:cNvSpPr>
            <a:spLocks noGrp="1"/>
          </p:cNvSpPr>
          <p:nvPr>
            <p:ph type="sldNum" sz="quarter" idx="12"/>
          </p:nvPr>
        </p:nvSpPr>
        <p:spPr/>
        <p:txBody>
          <a:bodyPr/>
          <a:lstStyle/>
          <a:p>
            <a:fld id="{39F23137-5467-4AE1-8588-6B21E76D46F7}" type="slidenum">
              <a:rPr lang="fr-FR" smtClean="0"/>
              <a:pPr/>
              <a:t>36</a:t>
            </a:fld>
            <a:endParaRPr lang="fr-FR"/>
          </a:p>
        </p:txBody>
      </p:sp>
    </p:spTree>
    <p:extLst>
      <p:ext uri="{BB962C8B-B14F-4D97-AF65-F5344CB8AC3E}">
        <p14:creationId xmlns:p14="http://schemas.microsoft.com/office/powerpoint/2010/main" val="32032034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marL="971550" lvl="1" indent="-571500" algn="ctr"/>
            <a:r>
              <a:rPr lang="fr-FR" sz="4000" b="1" dirty="0" smtClean="0">
                <a:solidFill>
                  <a:srgbClr val="FF691F"/>
                </a:solidFill>
                <a:latin typeface="Roboto" panose="02000000000000000000" pitchFamily="2" charset="0"/>
                <a:ea typeface="Roboto" panose="02000000000000000000" pitchFamily="2" charset="0"/>
              </a:rPr>
              <a:t>III. B. Quelques </a:t>
            </a:r>
            <a:r>
              <a:rPr lang="fr-FR" sz="4000" b="1" dirty="0" err="1" smtClean="0">
                <a:solidFill>
                  <a:srgbClr val="FF691F"/>
                </a:solidFill>
                <a:latin typeface="Roboto" panose="02000000000000000000" pitchFamily="2" charset="0"/>
                <a:ea typeface="Roboto" panose="02000000000000000000" pitchFamily="2" charset="0"/>
              </a:rPr>
              <a:t>gamuts</a:t>
            </a:r>
            <a:r>
              <a:rPr lang="fr-FR" sz="4000" b="1" dirty="0" smtClean="0">
                <a:solidFill>
                  <a:srgbClr val="FF691F"/>
                </a:solidFill>
                <a:latin typeface="Roboto" panose="02000000000000000000" pitchFamily="2" charset="0"/>
                <a:ea typeface="Roboto" panose="02000000000000000000" pitchFamily="2" charset="0"/>
              </a:rPr>
              <a:t> usuels</a:t>
            </a:r>
          </a:p>
        </p:txBody>
      </p:sp>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1728" y="1268760"/>
            <a:ext cx="3969932" cy="4220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1691680" y="5805264"/>
            <a:ext cx="5400600" cy="923330"/>
          </a:xfrm>
          <a:prstGeom prst="rect">
            <a:avLst/>
          </a:prstGeom>
          <a:noFill/>
        </p:spPr>
        <p:txBody>
          <a:bodyPr wrap="square" rtlCol="0">
            <a:spAutoFit/>
          </a:bodyPr>
          <a:lstStyle/>
          <a:p>
            <a:r>
              <a:rPr lang="fr-FR" b="1" dirty="0" err="1" smtClean="0">
                <a:latin typeface="Roboto" panose="02000000000000000000" pitchFamily="2" charset="0"/>
                <a:ea typeface="Roboto" panose="02000000000000000000" pitchFamily="2" charset="0"/>
              </a:rPr>
              <a:t>sRGB</a:t>
            </a:r>
            <a:r>
              <a:rPr lang="fr-FR" b="1" dirty="0" smtClean="0">
                <a:latin typeface="Roboto" panose="02000000000000000000" pitchFamily="2" charset="0"/>
                <a:ea typeface="Roboto" panose="02000000000000000000" pitchFamily="2" charset="0"/>
              </a:rPr>
              <a:t> : </a:t>
            </a:r>
            <a:r>
              <a:rPr lang="fr-FR" dirty="0" smtClean="0">
                <a:latin typeface="Roboto" panose="02000000000000000000" pitchFamily="2" charset="0"/>
                <a:ea typeface="Roboto" panose="02000000000000000000" pitchFamily="2" charset="0"/>
              </a:rPr>
              <a:t>le plus petit </a:t>
            </a:r>
            <a:r>
              <a:rPr lang="fr-FR" dirty="0" err="1" smtClean="0">
                <a:latin typeface="Roboto" panose="02000000000000000000" pitchFamily="2" charset="0"/>
                <a:ea typeface="Roboto" panose="02000000000000000000" pitchFamily="2" charset="0"/>
              </a:rPr>
              <a:t>gamut</a:t>
            </a:r>
            <a:r>
              <a:rPr lang="fr-FR" dirty="0" smtClean="0">
                <a:latin typeface="Roboto" panose="02000000000000000000" pitchFamily="2" charset="0"/>
                <a:ea typeface="Roboto" panose="02000000000000000000" pitchFamily="2" charset="0"/>
              </a:rPr>
              <a:t> contenant toutes les couleurs reproductibles par tous les dispositifs de capture et de reproduction d’images</a:t>
            </a:r>
            <a:endParaRPr lang="fr-FR" dirty="0">
              <a:latin typeface="Roboto" panose="02000000000000000000" pitchFamily="2" charset="0"/>
              <a:ea typeface="Roboto" panose="02000000000000000000" pitchFamily="2" charset="0"/>
            </a:endParaRPr>
          </a:p>
        </p:txBody>
      </p:sp>
      <p:grpSp>
        <p:nvGrpSpPr>
          <p:cNvPr id="3" name="Groupe 2"/>
          <p:cNvGrpSpPr/>
          <p:nvPr/>
        </p:nvGrpSpPr>
        <p:grpSpPr>
          <a:xfrm>
            <a:off x="0" y="1737682"/>
            <a:ext cx="8676456" cy="3452902"/>
            <a:chOff x="0" y="1737682"/>
            <a:chExt cx="8676456" cy="3452902"/>
          </a:xfrm>
        </p:grpSpPr>
        <p:cxnSp>
          <p:nvCxnSpPr>
            <p:cNvPr id="6" name="Connecteur droit avec flèche 5"/>
            <p:cNvCxnSpPr/>
            <p:nvPr/>
          </p:nvCxnSpPr>
          <p:spPr>
            <a:xfrm flipH="1">
              <a:off x="4139952" y="2060848"/>
              <a:ext cx="2664296" cy="50405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6804248" y="1737682"/>
              <a:ext cx="1872208" cy="646331"/>
            </a:xfrm>
            <a:prstGeom prst="rect">
              <a:avLst/>
            </a:prstGeom>
            <a:noFill/>
          </p:spPr>
          <p:txBody>
            <a:bodyPr wrap="square" rtlCol="0">
              <a:spAutoFit/>
            </a:bodyPr>
            <a:lstStyle/>
            <a:p>
              <a:r>
                <a:rPr lang="fr-FR" dirty="0" smtClean="0">
                  <a:latin typeface="Roboto" panose="02000000000000000000" pitchFamily="2" charset="0"/>
                  <a:ea typeface="Roboto" panose="02000000000000000000" pitchFamily="2" charset="0"/>
                </a:rPr>
                <a:t>Couleur primaire vert</a:t>
              </a:r>
              <a:endParaRPr lang="fr-FR" dirty="0">
                <a:latin typeface="Roboto" panose="02000000000000000000" pitchFamily="2" charset="0"/>
                <a:ea typeface="Roboto" panose="02000000000000000000" pitchFamily="2" charset="0"/>
              </a:endParaRPr>
            </a:p>
          </p:txBody>
        </p:sp>
        <p:cxnSp>
          <p:nvCxnSpPr>
            <p:cNvPr id="15" name="Connecteur droit avec flèche 14"/>
            <p:cNvCxnSpPr/>
            <p:nvPr/>
          </p:nvCxnSpPr>
          <p:spPr>
            <a:xfrm flipH="1" flipV="1">
              <a:off x="5472100" y="3717032"/>
              <a:ext cx="1188132" cy="32316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6804248" y="3717032"/>
              <a:ext cx="1872208" cy="646331"/>
            </a:xfrm>
            <a:prstGeom prst="rect">
              <a:avLst/>
            </a:prstGeom>
            <a:noFill/>
          </p:spPr>
          <p:txBody>
            <a:bodyPr wrap="square" rtlCol="0">
              <a:spAutoFit/>
            </a:bodyPr>
            <a:lstStyle/>
            <a:p>
              <a:r>
                <a:rPr lang="fr-FR" dirty="0" smtClean="0">
                  <a:latin typeface="Roboto" panose="02000000000000000000" pitchFamily="2" charset="0"/>
                  <a:ea typeface="Roboto" panose="02000000000000000000" pitchFamily="2" charset="0"/>
                </a:rPr>
                <a:t>Couleur primaire rouge</a:t>
              </a:r>
              <a:endParaRPr lang="fr-FR" dirty="0">
                <a:latin typeface="Roboto" panose="02000000000000000000" pitchFamily="2" charset="0"/>
                <a:ea typeface="Roboto" panose="02000000000000000000" pitchFamily="2" charset="0"/>
              </a:endParaRPr>
            </a:p>
          </p:txBody>
        </p:sp>
        <p:cxnSp>
          <p:nvCxnSpPr>
            <p:cNvPr id="19" name="Connecteur droit avec flèche 18"/>
            <p:cNvCxnSpPr/>
            <p:nvPr/>
          </p:nvCxnSpPr>
          <p:spPr>
            <a:xfrm>
              <a:off x="1691680" y="4867419"/>
              <a:ext cx="171019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0" y="4544253"/>
              <a:ext cx="1691680" cy="646331"/>
            </a:xfrm>
            <a:prstGeom prst="rect">
              <a:avLst/>
            </a:prstGeom>
            <a:noFill/>
          </p:spPr>
          <p:txBody>
            <a:bodyPr wrap="square" rtlCol="0">
              <a:spAutoFit/>
            </a:bodyPr>
            <a:lstStyle/>
            <a:p>
              <a:pPr algn="r"/>
              <a:r>
                <a:rPr lang="fr-FR" dirty="0" smtClean="0">
                  <a:latin typeface="Roboto" panose="02000000000000000000" pitchFamily="2" charset="0"/>
                  <a:ea typeface="Roboto" panose="02000000000000000000" pitchFamily="2" charset="0"/>
                </a:rPr>
                <a:t>Couleur primaire bleu</a:t>
              </a:r>
              <a:endParaRPr lang="fr-FR" dirty="0">
                <a:latin typeface="Roboto" panose="02000000000000000000" pitchFamily="2" charset="0"/>
                <a:ea typeface="Roboto" panose="02000000000000000000" pitchFamily="2" charset="0"/>
              </a:endParaRPr>
            </a:p>
          </p:txBody>
        </p:sp>
      </p:grpSp>
      <p:sp>
        <p:nvSpPr>
          <p:cNvPr id="5" name="Espace réservé du numéro de diapositive 4"/>
          <p:cNvSpPr>
            <a:spLocks noGrp="1"/>
          </p:cNvSpPr>
          <p:nvPr>
            <p:ph type="sldNum" sz="quarter" idx="12"/>
          </p:nvPr>
        </p:nvSpPr>
        <p:spPr/>
        <p:txBody>
          <a:bodyPr/>
          <a:lstStyle/>
          <a:p>
            <a:fld id="{39F23137-5467-4AE1-8588-6B21E76D46F7}" type="slidenum">
              <a:rPr lang="fr-FR" smtClean="0"/>
              <a:pPr/>
              <a:t>37</a:t>
            </a:fld>
            <a:endParaRPr lang="fr-FR"/>
          </a:p>
        </p:txBody>
      </p:sp>
      <p:pic>
        <p:nvPicPr>
          <p:cNvPr id="8" name="Diapo3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1040" y="548680"/>
            <a:ext cx="609600" cy="609600"/>
          </a:xfrm>
          <a:prstGeom prst="rect">
            <a:avLst/>
          </a:prstGeom>
        </p:spPr>
      </p:pic>
    </p:spTree>
    <p:extLst>
      <p:ext uri="{BB962C8B-B14F-4D97-AF65-F5344CB8AC3E}">
        <p14:creationId xmlns:p14="http://schemas.microsoft.com/office/powerpoint/2010/main" val="393441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33"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dirty="0" smtClean="0">
                <a:solidFill>
                  <a:srgbClr val="FF691F"/>
                </a:solidFill>
                <a:latin typeface="Roboto" panose="02000000000000000000" pitchFamily="2" charset="0"/>
                <a:ea typeface="Roboto" panose="02000000000000000000" pitchFamily="2" charset="0"/>
              </a:rPr>
              <a:t>III. B. Quelques </a:t>
            </a:r>
            <a:r>
              <a:rPr lang="fr-FR" sz="4000" b="1" dirty="0" err="1" smtClean="0">
                <a:solidFill>
                  <a:srgbClr val="FF691F"/>
                </a:solidFill>
                <a:latin typeface="Roboto" panose="02000000000000000000" pitchFamily="2" charset="0"/>
                <a:ea typeface="Roboto" panose="02000000000000000000" pitchFamily="2" charset="0"/>
              </a:rPr>
              <a:t>gamuts</a:t>
            </a:r>
            <a:r>
              <a:rPr lang="fr-FR" sz="4000" b="1" dirty="0" smtClean="0">
                <a:solidFill>
                  <a:srgbClr val="FF691F"/>
                </a:solidFill>
                <a:latin typeface="Roboto" panose="02000000000000000000" pitchFamily="2" charset="0"/>
                <a:ea typeface="Roboto" panose="02000000000000000000" pitchFamily="2" charset="0"/>
              </a:rPr>
              <a:t> usuels</a:t>
            </a: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8375" y="1196752"/>
            <a:ext cx="4667250" cy="498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ZoneTexte 11"/>
          <p:cNvSpPr txBox="1"/>
          <p:nvPr/>
        </p:nvSpPr>
        <p:spPr>
          <a:xfrm>
            <a:off x="1691680" y="6021288"/>
            <a:ext cx="5400600" cy="646331"/>
          </a:xfrm>
          <a:prstGeom prst="rect">
            <a:avLst/>
          </a:prstGeom>
          <a:noFill/>
        </p:spPr>
        <p:txBody>
          <a:bodyPr wrap="square" rtlCol="0">
            <a:spAutoFit/>
          </a:bodyPr>
          <a:lstStyle/>
          <a:p>
            <a:r>
              <a:rPr lang="fr-FR" b="1" dirty="0" err="1" smtClean="0">
                <a:latin typeface="Roboto" panose="02000000000000000000" pitchFamily="2" charset="0"/>
                <a:ea typeface="Roboto" panose="02000000000000000000" pitchFamily="2" charset="0"/>
              </a:rPr>
              <a:t>AdobeRGB</a:t>
            </a:r>
            <a:r>
              <a:rPr lang="fr-FR" b="1" dirty="0" smtClean="0">
                <a:latin typeface="Roboto" panose="02000000000000000000" pitchFamily="2" charset="0"/>
                <a:ea typeface="Roboto" panose="02000000000000000000" pitchFamily="2" charset="0"/>
              </a:rPr>
              <a:t> : </a:t>
            </a:r>
            <a:r>
              <a:rPr lang="fr-FR" dirty="0" err="1" smtClean="0">
                <a:latin typeface="Roboto" panose="02000000000000000000" pitchFamily="2" charset="0"/>
                <a:ea typeface="Roboto" panose="02000000000000000000" pitchFamily="2" charset="0"/>
              </a:rPr>
              <a:t>gamut</a:t>
            </a:r>
            <a:r>
              <a:rPr lang="fr-FR" dirty="0" smtClean="0">
                <a:latin typeface="Roboto" panose="02000000000000000000" pitchFamily="2" charset="0"/>
                <a:ea typeface="Roboto" panose="02000000000000000000" pitchFamily="2" charset="0"/>
              </a:rPr>
              <a:t> très répandu pour les écrans et systèmes de reproduction d’images</a:t>
            </a:r>
            <a:endParaRPr lang="fr-FR" dirty="0">
              <a:latin typeface="Roboto" panose="02000000000000000000" pitchFamily="2" charset="0"/>
              <a:ea typeface="Roboto" panose="02000000000000000000" pitchFamily="2" charset="0"/>
            </a:endParaRPr>
          </a:p>
        </p:txBody>
      </p:sp>
      <p:grpSp>
        <p:nvGrpSpPr>
          <p:cNvPr id="5" name="Groupe 4"/>
          <p:cNvGrpSpPr/>
          <p:nvPr/>
        </p:nvGrpSpPr>
        <p:grpSpPr>
          <a:xfrm>
            <a:off x="3214678" y="3929066"/>
            <a:ext cx="407808" cy="498839"/>
            <a:chOff x="3666960" y="4221088"/>
            <a:chExt cx="407808" cy="498839"/>
          </a:xfrm>
        </p:grpSpPr>
        <p:sp>
          <p:nvSpPr>
            <p:cNvPr id="6" name="Plus 5"/>
            <p:cNvSpPr/>
            <p:nvPr/>
          </p:nvSpPr>
          <p:spPr>
            <a:xfrm>
              <a:off x="3666960" y="4460640"/>
              <a:ext cx="229672" cy="259287"/>
            </a:xfrm>
            <a:prstGeom prst="mathPlus">
              <a:avLst>
                <a:gd name="adj1" fmla="val 455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3752616" y="4221088"/>
              <a:ext cx="322152" cy="369332"/>
            </a:xfrm>
            <a:prstGeom prst="rect">
              <a:avLst/>
            </a:prstGeom>
            <a:noFill/>
          </p:spPr>
          <p:txBody>
            <a:bodyPr wrap="square" rtlCol="0">
              <a:spAutoFit/>
            </a:bodyPr>
            <a:lstStyle/>
            <a:p>
              <a:r>
                <a:rPr lang="fr-FR" dirty="0"/>
                <a:t>B</a:t>
              </a:r>
            </a:p>
          </p:txBody>
        </p:sp>
      </p:grpSp>
      <p:grpSp>
        <p:nvGrpSpPr>
          <p:cNvPr id="8" name="Groupe 7"/>
          <p:cNvGrpSpPr/>
          <p:nvPr/>
        </p:nvGrpSpPr>
        <p:grpSpPr>
          <a:xfrm>
            <a:off x="4000496" y="2857496"/>
            <a:ext cx="407808" cy="498839"/>
            <a:chOff x="3666960" y="4221088"/>
            <a:chExt cx="407808" cy="498839"/>
          </a:xfrm>
        </p:grpSpPr>
        <p:sp>
          <p:nvSpPr>
            <p:cNvPr id="9" name="Plus 8"/>
            <p:cNvSpPr/>
            <p:nvPr/>
          </p:nvSpPr>
          <p:spPr>
            <a:xfrm>
              <a:off x="3666960" y="4460640"/>
              <a:ext cx="229672" cy="259287"/>
            </a:xfrm>
            <a:prstGeom prst="mathPlus">
              <a:avLst>
                <a:gd name="adj1" fmla="val 455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3752616" y="4221088"/>
              <a:ext cx="322152" cy="369332"/>
            </a:xfrm>
            <a:prstGeom prst="rect">
              <a:avLst/>
            </a:prstGeom>
            <a:noFill/>
          </p:spPr>
          <p:txBody>
            <a:bodyPr wrap="square" rtlCol="0">
              <a:spAutoFit/>
            </a:bodyPr>
            <a:lstStyle/>
            <a:p>
              <a:r>
                <a:rPr lang="fr-FR" dirty="0"/>
                <a:t>V</a:t>
              </a:r>
            </a:p>
          </p:txBody>
        </p:sp>
      </p:grpSp>
      <p:sp>
        <p:nvSpPr>
          <p:cNvPr id="3" name="Espace réservé du numéro de diapositive 2"/>
          <p:cNvSpPr>
            <a:spLocks noGrp="1"/>
          </p:cNvSpPr>
          <p:nvPr>
            <p:ph type="sldNum" sz="quarter" idx="12"/>
          </p:nvPr>
        </p:nvSpPr>
        <p:spPr/>
        <p:txBody>
          <a:bodyPr/>
          <a:lstStyle/>
          <a:p>
            <a:fld id="{39F23137-5467-4AE1-8588-6B21E76D46F7}" type="slidenum">
              <a:rPr lang="fr-FR" smtClean="0"/>
              <a:pPr/>
              <a:t>38</a:t>
            </a:fld>
            <a:endParaRPr lang="fr-FR"/>
          </a:p>
        </p:txBody>
      </p:sp>
      <p:pic>
        <p:nvPicPr>
          <p:cNvPr id="11" name="Diapo3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1560" y="1340768"/>
            <a:ext cx="609600" cy="609600"/>
          </a:xfrm>
          <a:prstGeom prst="rect">
            <a:avLst/>
          </a:prstGeom>
        </p:spPr>
      </p:pic>
    </p:spTree>
    <p:extLst>
      <p:ext uri="{BB962C8B-B14F-4D97-AF65-F5344CB8AC3E}">
        <p14:creationId xmlns:p14="http://schemas.microsoft.com/office/powerpoint/2010/main" val="4035232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00"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dirty="0" smtClean="0">
                <a:solidFill>
                  <a:srgbClr val="FF691F"/>
                </a:solidFill>
                <a:latin typeface="Roboto" panose="02000000000000000000" pitchFamily="2" charset="0"/>
                <a:ea typeface="Roboto" panose="02000000000000000000" pitchFamily="2" charset="0"/>
              </a:rPr>
              <a:t>III. B. Quelques </a:t>
            </a:r>
            <a:r>
              <a:rPr lang="fr-FR" sz="4000" b="1" dirty="0" err="1" smtClean="0">
                <a:solidFill>
                  <a:srgbClr val="FF691F"/>
                </a:solidFill>
                <a:latin typeface="Roboto" panose="02000000000000000000" pitchFamily="2" charset="0"/>
                <a:ea typeface="Roboto" panose="02000000000000000000" pitchFamily="2" charset="0"/>
              </a:rPr>
              <a:t>gamuts</a:t>
            </a:r>
            <a:r>
              <a:rPr lang="fr-FR" sz="4000" b="1" dirty="0" smtClean="0">
                <a:solidFill>
                  <a:srgbClr val="FF691F"/>
                </a:solidFill>
                <a:latin typeface="Roboto" panose="02000000000000000000" pitchFamily="2" charset="0"/>
                <a:ea typeface="Roboto" panose="02000000000000000000" pitchFamily="2" charset="0"/>
              </a:rPr>
              <a:t> usuels</a:t>
            </a:r>
          </a:p>
        </p:txBody>
      </p:sp>
      <p:sp>
        <p:nvSpPr>
          <p:cNvPr id="3" name="Espace réservé du numéro de diapositive 2"/>
          <p:cNvSpPr>
            <a:spLocks noGrp="1"/>
          </p:cNvSpPr>
          <p:nvPr>
            <p:ph type="sldNum" sz="quarter" idx="12"/>
          </p:nvPr>
        </p:nvSpPr>
        <p:spPr/>
        <p:txBody>
          <a:bodyPr/>
          <a:lstStyle/>
          <a:p>
            <a:fld id="{39F23137-5467-4AE1-8588-6B21E76D46F7}" type="slidenum">
              <a:rPr lang="fr-FR" smtClean="0"/>
              <a:pPr/>
              <a:t>39</a:t>
            </a:fld>
            <a:endParaRPr lang="fr-F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1889" y="1969153"/>
            <a:ext cx="4162599" cy="4484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ZoneTexte 13"/>
          <p:cNvSpPr txBox="1"/>
          <p:nvPr/>
        </p:nvSpPr>
        <p:spPr>
          <a:xfrm>
            <a:off x="107504" y="1124744"/>
            <a:ext cx="8856984" cy="646331"/>
          </a:xfrm>
          <a:prstGeom prst="rect">
            <a:avLst/>
          </a:prstGeom>
          <a:noFill/>
        </p:spPr>
        <p:txBody>
          <a:bodyPr wrap="square" rtlCol="0">
            <a:spAutoFit/>
          </a:bodyPr>
          <a:lstStyle/>
          <a:p>
            <a:pPr marL="285750" indent="-285750" algn="ctr">
              <a:buFont typeface="Symbol"/>
              <a:buChar char="Þ"/>
            </a:pPr>
            <a:r>
              <a:rPr lang="fr-FR" dirty="0" smtClean="0">
                <a:latin typeface="Roboto" panose="02000000000000000000" pitchFamily="2" charset="0"/>
                <a:ea typeface="Roboto" panose="02000000000000000000" pitchFamily="2" charset="0"/>
              </a:rPr>
              <a:t>A, B, C et D sont tous perçus différemment par l’œil </a:t>
            </a:r>
          </a:p>
          <a:p>
            <a:pPr marL="285750" indent="-285750" algn="ctr">
              <a:buFont typeface="Symbol"/>
              <a:buChar char="Þ"/>
            </a:pPr>
            <a:r>
              <a:rPr lang="fr-FR" dirty="0" smtClean="0">
                <a:solidFill>
                  <a:srgbClr val="FF691F"/>
                </a:solidFill>
                <a:latin typeface="Roboto" panose="02000000000000000000" pitchFamily="2" charset="0"/>
                <a:ea typeface="Roboto" panose="02000000000000000000" pitchFamily="2" charset="0"/>
              </a:rPr>
              <a:t>diagramme </a:t>
            </a:r>
            <a:r>
              <a:rPr lang="fr-FR" dirty="0" err="1" smtClean="0">
                <a:solidFill>
                  <a:srgbClr val="FF691F"/>
                </a:solidFill>
                <a:latin typeface="Roboto" panose="02000000000000000000" pitchFamily="2" charset="0"/>
                <a:ea typeface="Roboto" panose="02000000000000000000" pitchFamily="2" charset="0"/>
              </a:rPr>
              <a:t>CIEx,y</a:t>
            </a:r>
            <a:r>
              <a:rPr lang="fr-FR" dirty="0" smtClean="0">
                <a:solidFill>
                  <a:srgbClr val="FF691F"/>
                </a:solidFill>
                <a:latin typeface="Roboto" panose="02000000000000000000" pitchFamily="2" charset="0"/>
                <a:ea typeface="Roboto" panose="02000000000000000000" pitchFamily="2" charset="0"/>
              </a:rPr>
              <a:t> = </a:t>
            </a:r>
            <a:r>
              <a:rPr lang="fr-FR" dirty="0" err="1" smtClean="0">
                <a:solidFill>
                  <a:srgbClr val="FF691F"/>
                </a:solidFill>
                <a:latin typeface="Roboto" panose="02000000000000000000" pitchFamily="2" charset="0"/>
                <a:ea typeface="Roboto" panose="02000000000000000000" pitchFamily="2" charset="0"/>
              </a:rPr>
              <a:t>gamut</a:t>
            </a:r>
            <a:r>
              <a:rPr lang="fr-FR" dirty="0" smtClean="0">
                <a:solidFill>
                  <a:srgbClr val="FF691F"/>
                </a:solidFill>
                <a:latin typeface="Roboto" panose="02000000000000000000" pitchFamily="2" charset="0"/>
                <a:ea typeface="Roboto" panose="02000000000000000000" pitchFamily="2" charset="0"/>
              </a:rPr>
              <a:t> de l’œil humain standard</a:t>
            </a:r>
            <a:endParaRPr lang="fr-FR" dirty="0">
              <a:solidFill>
                <a:srgbClr val="FF691F"/>
              </a:solidFill>
              <a:latin typeface="Roboto" panose="02000000000000000000" pitchFamily="2" charset="0"/>
              <a:ea typeface="Roboto" panose="02000000000000000000" pitchFamily="2" charset="0"/>
            </a:endParaRPr>
          </a:p>
        </p:txBody>
      </p:sp>
      <p:sp>
        <p:nvSpPr>
          <p:cNvPr id="4" name="ZoneTexte 3"/>
          <p:cNvSpPr txBox="1"/>
          <p:nvPr/>
        </p:nvSpPr>
        <p:spPr>
          <a:xfrm>
            <a:off x="8027413" y="2276872"/>
            <a:ext cx="1152128" cy="307777"/>
          </a:xfrm>
          <a:prstGeom prst="rect">
            <a:avLst/>
          </a:prstGeom>
          <a:noFill/>
        </p:spPr>
        <p:txBody>
          <a:bodyPr wrap="square" rtlCol="0">
            <a:spAutoFit/>
          </a:bodyPr>
          <a:lstStyle/>
          <a:p>
            <a:r>
              <a:rPr lang="fr-FR" sz="1400" b="1" dirty="0" smtClean="0">
                <a:solidFill>
                  <a:schemeClr val="tx2">
                    <a:lumMod val="60000"/>
                    <a:lumOff val="40000"/>
                  </a:schemeClr>
                </a:solidFill>
                <a:latin typeface="Roboto" panose="02000000000000000000" pitchFamily="2" charset="0"/>
                <a:ea typeface="Roboto" panose="02000000000000000000" pitchFamily="2" charset="0"/>
              </a:rPr>
              <a:t>Adobe RGB</a:t>
            </a:r>
            <a:endParaRPr lang="fr-FR" sz="1400" b="1" dirty="0">
              <a:solidFill>
                <a:schemeClr val="tx2">
                  <a:lumMod val="60000"/>
                  <a:lumOff val="40000"/>
                </a:schemeClr>
              </a:solidFill>
              <a:latin typeface="Roboto" panose="02000000000000000000" pitchFamily="2" charset="0"/>
              <a:ea typeface="Roboto" panose="02000000000000000000" pitchFamily="2" charset="0"/>
            </a:endParaRPr>
          </a:p>
        </p:txBody>
      </p:sp>
      <p:sp>
        <p:nvSpPr>
          <p:cNvPr id="16" name="ZoneTexte 15"/>
          <p:cNvSpPr txBox="1"/>
          <p:nvPr/>
        </p:nvSpPr>
        <p:spPr>
          <a:xfrm>
            <a:off x="8136904" y="3068960"/>
            <a:ext cx="1043608" cy="307777"/>
          </a:xfrm>
          <a:prstGeom prst="rect">
            <a:avLst/>
          </a:prstGeom>
          <a:noFill/>
        </p:spPr>
        <p:txBody>
          <a:bodyPr wrap="square" rtlCol="0">
            <a:spAutoFit/>
          </a:bodyPr>
          <a:lstStyle/>
          <a:p>
            <a:r>
              <a:rPr lang="fr-FR" sz="1400" b="1" dirty="0" err="1" smtClean="0">
                <a:latin typeface="Roboto" panose="02000000000000000000" pitchFamily="2" charset="0"/>
                <a:ea typeface="Roboto" panose="02000000000000000000" pitchFamily="2" charset="0"/>
              </a:rPr>
              <a:t>sRGB</a:t>
            </a:r>
            <a:endParaRPr lang="fr-FR" sz="1400" b="1" dirty="0">
              <a:latin typeface="Roboto" panose="02000000000000000000" pitchFamily="2" charset="0"/>
              <a:ea typeface="Roboto" panose="02000000000000000000" pitchFamily="2" charset="0"/>
            </a:endParaRPr>
          </a:p>
        </p:txBody>
      </p:sp>
      <p:sp>
        <p:nvSpPr>
          <p:cNvPr id="17" name="ZoneTexte 16"/>
          <p:cNvSpPr txBox="1"/>
          <p:nvPr/>
        </p:nvSpPr>
        <p:spPr>
          <a:xfrm>
            <a:off x="3635897" y="2924944"/>
            <a:ext cx="1224136" cy="523220"/>
          </a:xfrm>
          <a:prstGeom prst="rect">
            <a:avLst/>
          </a:prstGeom>
          <a:noFill/>
        </p:spPr>
        <p:txBody>
          <a:bodyPr wrap="square" rtlCol="0">
            <a:spAutoFit/>
          </a:bodyPr>
          <a:lstStyle/>
          <a:p>
            <a:pPr algn="r"/>
            <a:r>
              <a:rPr lang="fr-FR" sz="1400" b="1" dirty="0" smtClean="0">
                <a:solidFill>
                  <a:srgbClr val="7030A0"/>
                </a:solidFill>
                <a:latin typeface="Roboto" panose="02000000000000000000" pitchFamily="2" charset="0"/>
                <a:ea typeface="Roboto" panose="02000000000000000000" pitchFamily="2" charset="0"/>
              </a:rPr>
              <a:t>Presse d’imprimerie</a:t>
            </a:r>
            <a:endParaRPr lang="fr-FR" sz="1400" b="1" dirty="0">
              <a:solidFill>
                <a:srgbClr val="7030A0"/>
              </a:solidFill>
              <a:latin typeface="Roboto" panose="02000000000000000000" pitchFamily="2" charset="0"/>
              <a:ea typeface="Roboto" panose="02000000000000000000" pitchFamily="2" charset="0"/>
            </a:endParaRPr>
          </a:p>
        </p:txBody>
      </p:sp>
      <p:sp>
        <p:nvSpPr>
          <p:cNvPr id="18" name="ZoneTexte 17"/>
          <p:cNvSpPr txBox="1"/>
          <p:nvPr/>
        </p:nvSpPr>
        <p:spPr>
          <a:xfrm>
            <a:off x="3707904" y="4129916"/>
            <a:ext cx="1175209" cy="523220"/>
          </a:xfrm>
          <a:prstGeom prst="rect">
            <a:avLst/>
          </a:prstGeom>
          <a:noFill/>
        </p:spPr>
        <p:txBody>
          <a:bodyPr wrap="square" rtlCol="0">
            <a:spAutoFit/>
          </a:bodyPr>
          <a:lstStyle/>
          <a:p>
            <a:pPr algn="r"/>
            <a:r>
              <a:rPr lang="fr-FR" sz="1400" b="1" dirty="0" smtClean="0">
                <a:solidFill>
                  <a:srgbClr val="C00000"/>
                </a:solidFill>
                <a:latin typeface="Roboto" panose="02000000000000000000" pitchFamily="2" charset="0"/>
                <a:ea typeface="Roboto" panose="02000000000000000000" pitchFamily="2" charset="0"/>
              </a:rPr>
              <a:t>Imprimante 11 encres</a:t>
            </a:r>
            <a:endParaRPr lang="fr-FR" sz="1400" b="1" dirty="0">
              <a:solidFill>
                <a:srgbClr val="C00000"/>
              </a:solidFill>
              <a:latin typeface="Roboto" panose="02000000000000000000" pitchFamily="2" charset="0"/>
              <a:ea typeface="Roboto" panose="02000000000000000000" pitchFamily="2" charset="0"/>
            </a:endParaRPr>
          </a:p>
        </p:txBody>
      </p:sp>
      <p:graphicFrame>
        <p:nvGraphicFramePr>
          <p:cNvPr id="19" name="Tableau 18"/>
          <p:cNvGraphicFramePr>
            <a:graphicFrameLocks noGrp="1"/>
          </p:cNvGraphicFramePr>
          <p:nvPr>
            <p:extLst>
              <p:ext uri="{D42A27DB-BD31-4B8C-83A1-F6EECF244321}">
                <p14:modId xmlns:p14="http://schemas.microsoft.com/office/powerpoint/2010/main" val="1874476368"/>
              </p:ext>
            </p:extLst>
          </p:nvPr>
        </p:nvGraphicFramePr>
        <p:xfrm>
          <a:off x="323527" y="2273356"/>
          <a:ext cx="3312369" cy="4179980"/>
        </p:xfrm>
        <a:graphic>
          <a:graphicData uri="http://schemas.openxmlformats.org/drawingml/2006/table">
            <a:tbl>
              <a:tblPr firstRow="1" bandRow="1">
                <a:tableStyleId>{5940675A-B579-460E-94D1-54222C63F5DA}</a:tableStyleId>
              </a:tblPr>
              <a:tblGrid>
                <a:gridCol w="1584176"/>
                <a:gridCol w="432048"/>
                <a:gridCol w="432048"/>
                <a:gridCol w="432048"/>
                <a:gridCol w="432049"/>
              </a:tblGrid>
              <a:tr h="576062">
                <a:tc>
                  <a:txBody>
                    <a:bodyPr/>
                    <a:lstStyle/>
                    <a:p>
                      <a:endParaRPr lang="fr-FR" dirty="0">
                        <a:latin typeface="Roboto" panose="02000000000000000000" pitchFamily="2" charset="0"/>
                        <a:ea typeface="Roboto" panose="02000000000000000000" pitchFamily="2" charset="0"/>
                      </a:endParaRPr>
                    </a:p>
                  </a:txBody>
                  <a:tcPr/>
                </a:tc>
                <a:tc>
                  <a:txBody>
                    <a:bodyPr/>
                    <a:lstStyle/>
                    <a:p>
                      <a:pPr algn="ctr"/>
                      <a:r>
                        <a:rPr lang="fr-FR" b="1" dirty="0" smtClean="0">
                          <a:latin typeface="Roboto" panose="02000000000000000000" pitchFamily="2" charset="0"/>
                          <a:ea typeface="Roboto" panose="02000000000000000000" pitchFamily="2" charset="0"/>
                        </a:rPr>
                        <a:t>A</a:t>
                      </a:r>
                      <a:endParaRPr lang="fr-FR" b="1" dirty="0">
                        <a:latin typeface="Roboto" panose="02000000000000000000" pitchFamily="2" charset="0"/>
                        <a:ea typeface="Roboto" panose="02000000000000000000" pitchFamily="2" charset="0"/>
                      </a:endParaRPr>
                    </a:p>
                  </a:txBody>
                  <a:tcPr/>
                </a:tc>
                <a:tc>
                  <a:txBody>
                    <a:bodyPr/>
                    <a:lstStyle/>
                    <a:p>
                      <a:pPr algn="ctr"/>
                      <a:r>
                        <a:rPr lang="fr-FR" b="1" dirty="0" smtClean="0">
                          <a:latin typeface="Roboto" panose="02000000000000000000" pitchFamily="2" charset="0"/>
                          <a:ea typeface="Roboto" panose="02000000000000000000" pitchFamily="2" charset="0"/>
                        </a:rPr>
                        <a:t>B</a:t>
                      </a:r>
                      <a:endParaRPr lang="fr-FR" b="1" dirty="0">
                        <a:latin typeface="Roboto" panose="02000000000000000000" pitchFamily="2" charset="0"/>
                        <a:ea typeface="Roboto" panose="02000000000000000000" pitchFamily="2" charset="0"/>
                      </a:endParaRPr>
                    </a:p>
                  </a:txBody>
                  <a:tcPr/>
                </a:tc>
                <a:tc>
                  <a:txBody>
                    <a:bodyPr/>
                    <a:lstStyle/>
                    <a:p>
                      <a:pPr algn="ctr"/>
                      <a:r>
                        <a:rPr lang="fr-FR" b="1" dirty="0" smtClean="0">
                          <a:latin typeface="Roboto" panose="02000000000000000000" pitchFamily="2" charset="0"/>
                          <a:ea typeface="Roboto" panose="02000000000000000000" pitchFamily="2" charset="0"/>
                        </a:rPr>
                        <a:t>C</a:t>
                      </a:r>
                      <a:endParaRPr lang="fr-FR" b="1" dirty="0">
                        <a:latin typeface="Roboto" panose="02000000000000000000" pitchFamily="2" charset="0"/>
                        <a:ea typeface="Roboto" panose="02000000000000000000" pitchFamily="2" charset="0"/>
                      </a:endParaRPr>
                    </a:p>
                  </a:txBody>
                  <a:tcPr/>
                </a:tc>
                <a:tc>
                  <a:txBody>
                    <a:bodyPr/>
                    <a:lstStyle/>
                    <a:p>
                      <a:pPr algn="ctr"/>
                      <a:r>
                        <a:rPr lang="fr-FR" b="1" dirty="0" smtClean="0">
                          <a:latin typeface="Roboto" panose="02000000000000000000" pitchFamily="2" charset="0"/>
                          <a:ea typeface="Roboto" panose="02000000000000000000" pitchFamily="2" charset="0"/>
                        </a:rPr>
                        <a:t>D</a:t>
                      </a:r>
                      <a:endParaRPr lang="fr-FR" b="1" dirty="0">
                        <a:latin typeface="Roboto" panose="02000000000000000000" pitchFamily="2" charset="0"/>
                        <a:ea typeface="Roboto" panose="02000000000000000000" pitchFamily="2" charset="0"/>
                      </a:endParaRPr>
                    </a:p>
                  </a:txBody>
                  <a:tcPr/>
                </a:tc>
              </a:tr>
              <a:tr h="886346">
                <a:tc>
                  <a:txBody>
                    <a:bodyPr/>
                    <a:lstStyle/>
                    <a:p>
                      <a:r>
                        <a:rPr lang="fr-FR" sz="1400" dirty="0" smtClean="0">
                          <a:latin typeface="Roboto" panose="02000000000000000000" pitchFamily="2" charset="0"/>
                          <a:ea typeface="Roboto" panose="02000000000000000000" pitchFamily="2" charset="0"/>
                        </a:rPr>
                        <a:t>Reproductible par écran contenant un </a:t>
                      </a:r>
                      <a:r>
                        <a:rPr lang="fr-FR" sz="1400" dirty="0" err="1" smtClean="0">
                          <a:latin typeface="Roboto" panose="02000000000000000000" pitchFamily="2" charset="0"/>
                          <a:ea typeface="Roboto" panose="02000000000000000000" pitchFamily="2" charset="0"/>
                        </a:rPr>
                        <a:t>gamut</a:t>
                      </a:r>
                      <a:r>
                        <a:rPr lang="fr-FR" sz="1400" dirty="0" smtClean="0">
                          <a:latin typeface="Roboto" panose="02000000000000000000" pitchFamily="2" charset="0"/>
                          <a:ea typeface="Roboto" panose="02000000000000000000" pitchFamily="2" charset="0"/>
                        </a:rPr>
                        <a:t>  </a:t>
                      </a:r>
                      <a:r>
                        <a:rPr lang="fr-FR" sz="1400" dirty="0" err="1" smtClean="0">
                          <a:latin typeface="Roboto" panose="02000000000000000000" pitchFamily="2" charset="0"/>
                          <a:ea typeface="Roboto" panose="02000000000000000000" pitchFamily="2" charset="0"/>
                        </a:rPr>
                        <a:t>sRGB</a:t>
                      </a:r>
                      <a:endParaRPr lang="fr-FR" sz="1400" dirty="0">
                        <a:latin typeface="Roboto" panose="02000000000000000000" pitchFamily="2" charset="0"/>
                        <a:ea typeface="Roboto" panose="02000000000000000000" pitchFamily="2" charset="0"/>
                      </a:endParaRPr>
                    </a:p>
                  </a:txBody>
                  <a:tcPr/>
                </a:tc>
                <a:tc>
                  <a:txBody>
                    <a:bodyPr/>
                    <a:lstStyle/>
                    <a:p>
                      <a:r>
                        <a:rPr lang="fr-FR" sz="3000" b="1" dirty="0" smtClean="0">
                          <a:solidFill>
                            <a:srgbClr val="00B050"/>
                          </a:solidFill>
                          <a:latin typeface="Roboto" panose="02000000000000000000" pitchFamily="2" charset="0"/>
                          <a:ea typeface="Roboto" panose="02000000000000000000" pitchFamily="2" charset="0"/>
                        </a:rPr>
                        <a:t>√</a:t>
                      </a:r>
                      <a:endParaRPr lang="fr-FR" sz="3000" b="1" dirty="0">
                        <a:solidFill>
                          <a:srgbClr val="00B050"/>
                        </a:solidFill>
                        <a:latin typeface="Roboto" panose="02000000000000000000" pitchFamily="2" charset="0"/>
                        <a:ea typeface="Roboto" panose="02000000000000000000" pitchFamily="2" charset="0"/>
                      </a:endParaRPr>
                    </a:p>
                  </a:txBody>
                  <a:tcPr/>
                </a:tc>
                <a:tc>
                  <a:txBody>
                    <a:bodyPr/>
                    <a:lstStyle/>
                    <a:p>
                      <a:r>
                        <a:rPr lang="fr-FR" sz="3000" b="1" dirty="0" smtClean="0">
                          <a:solidFill>
                            <a:srgbClr val="C00000"/>
                          </a:solidFill>
                          <a:latin typeface="Roboto" panose="02000000000000000000" pitchFamily="2" charset="0"/>
                          <a:ea typeface="Roboto" panose="02000000000000000000" pitchFamily="2" charset="0"/>
                        </a:rPr>
                        <a:t>X</a:t>
                      </a:r>
                      <a:endParaRPr lang="fr-FR" sz="3000" b="1" dirty="0">
                        <a:solidFill>
                          <a:srgbClr val="C00000"/>
                        </a:solidFill>
                        <a:latin typeface="Roboto" panose="02000000000000000000" pitchFamily="2" charset="0"/>
                        <a:ea typeface="Roboto" panose="02000000000000000000" pitchFamily="2" charset="0"/>
                      </a:endParaRPr>
                    </a:p>
                  </a:txBody>
                  <a:tcPr/>
                </a:tc>
                <a:tc>
                  <a:txBody>
                    <a:bodyPr/>
                    <a:lstStyle/>
                    <a:p>
                      <a:r>
                        <a:rPr lang="fr-FR" sz="3000" b="1" dirty="0" smtClean="0">
                          <a:solidFill>
                            <a:srgbClr val="C00000"/>
                          </a:solidFill>
                          <a:latin typeface="Roboto" panose="02000000000000000000" pitchFamily="2" charset="0"/>
                          <a:ea typeface="Roboto" panose="02000000000000000000" pitchFamily="2" charset="0"/>
                        </a:rPr>
                        <a:t>X</a:t>
                      </a:r>
                      <a:endParaRPr lang="fr-FR" sz="3000" b="1" dirty="0">
                        <a:solidFill>
                          <a:srgbClr val="C00000"/>
                        </a:solidFill>
                        <a:latin typeface="Roboto" panose="02000000000000000000" pitchFamily="2" charset="0"/>
                        <a:ea typeface="Roboto" panose="02000000000000000000" pitchFamily="2" charset="0"/>
                      </a:endParaRPr>
                    </a:p>
                  </a:txBody>
                  <a:tcPr/>
                </a:tc>
                <a:tc>
                  <a:txBody>
                    <a:bodyPr/>
                    <a:lstStyle/>
                    <a:p>
                      <a:r>
                        <a:rPr lang="fr-FR" sz="3000" b="1" dirty="0" smtClean="0">
                          <a:solidFill>
                            <a:srgbClr val="C00000"/>
                          </a:solidFill>
                          <a:latin typeface="Roboto" panose="02000000000000000000" pitchFamily="2" charset="0"/>
                          <a:ea typeface="Roboto" panose="02000000000000000000" pitchFamily="2" charset="0"/>
                        </a:rPr>
                        <a:t>X</a:t>
                      </a:r>
                      <a:endParaRPr lang="fr-FR" sz="3000" b="1" dirty="0">
                        <a:solidFill>
                          <a:srgbClr val="C00000"/>
                        </a:solidFill>
                        <a:latin typeface="Roboto" panose="02000000000000000000" pitchFamily="2" charset="0"/>
                        <a:ea typeface="Roboto" panose="02000000000000000000" pitchFamily="2" charset="0"/>
                      </a:endParaRPr>
                    </a:p>
                  </a:txBody>
                  <a:tcPr/>
                </a:tc>
              </a:tr>
              <a:tr h="8863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u="none" strike="noStrike" kern="1200" cap="none" spc="0" normalizeH="0" baseline="0" noProof="0" dirty="0" smtClean="0">
                          <a:ln>
                            <a:noFill/>
                          </a:ln>
                          <a:effectLst/>
                          <a:uLnTx/>
                          <a:uFillTx/>
                          <a:latin typeface="Roboto" panose="02000000000000000000" pitchFamily="2" charset="0"/>
                          <a:ea typeface="Roboto" panose="02000000000000000000" pitchFamily="2" charset="0"/>
                        </a:rPr>
                        <a:t>Reproductible par écran contenant un </a:t>
                      </a:r>
                      <a:r>
                        <a:rPr kumimoji="0" lang="fr-FR" sz="1400" u="none" strike="noStrike" kern="1200" cap="none" spc="0" normalizeH="0" baseline="0" noProof="0" dirty="0" err="1" smtClean="0">
                          <a:ln>
                            <a:noFill/>
                          </a:ln>
                          <a:effectLst/>
                          <a:uLnTx/>
                          <a:uFillTx/>
                          <a:latin typeface="Roboto" panose="02000000000000000000" pitchFamily="2" charset="0"/>
                          <a:ea typeface="Roboto" panose="02000000000000000000" pitchFamily="2" charset="0"/>
                        </a:rPr>
                        <a:t>gamut</a:t>
                      </a:r>
                      <a:r>
                        <a:rPr kumimoji="0" lang="fr-FR" sz="1400" u="none" strike="noStrike" kern="1200" cap="none" spc="0" normalizeH="0" baseline="0" noProof="0" dirty="0" smtClean="0">
                          <a:ln>
                            <a:noFill/>
                          </a:ln>
                          <a:effectLst/>
                          <a:uLnTx/>
                          <a:uFillTx/>
                          <a:latin typeface="Roboto" panose="02000000000000000000" pitchFamily="2" charset="0"/>
                          <a:ea typeface="Roboto" panose="02000000000000000000" pitchFamily="2" charset="0"/>
                        </a:rPr>
                        <a:t>  Adobe RGB</a:t>
                      </a:r>
                      <a:endParaRPr lang="fr-FR" dirty="0">
                        <a:latin typeface="Roboto" panose="02000000000000000000" pitchFamily="2" charset="0"/>
                        <a:ea typeface="Roboto" panose="02000000000000000000" pitchFamily="2"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3000" b="1" dirty="0" smtClean="0">
                          <a:solidFill>
                            <a:srgbClr val="00B050"/>
                          </a:solidFill>
                          <a:latin typeface="Roboto" panose="02000000000000000000" pitchFamily="2" charset="0"/>
                          <a:ea typeface="Roboto" panose="02000000000000000000" pitchFamily="2" charset="0"/>
                        </a:rPr>
                        <a:t>√</a:t>
                      </a:r>
                      <a:endParaRPr lang="fr-FR" sz="3000" b="1" dirty="0">
                        <a:solidFill>
                          <a:srgbClr val="00B050"/>
                        </a:solidFill>
                        <a:latin typeface="Roboto" panose="02000000000000000000" pitchFamily="2" charset="0"/>
                        <a:ea typeface="Roboto" panose="02000000000000000000" pitchFamily="2"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3000" b="1" dirty="0" smtClean="0">
                          <a:solidFill>
                            <a:srgbClr val="00B050"/>
                          </a:solidFill>
                          <a:latin typeface="Roboto" panose="02000000000000000000" pitchFamily="2" charset="0"/>
                          <a:ea typeface="Roboto" panose="02000000000000000000" pitchFamily="2" charset="0"/>
                        </a:rPr>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3000" b="1" dirty="0" smtClean="0">
                          <a:solidFill>
                            <a:srgbClr val="00B050"/>
                          </a:solidFill>
                          <a:latin typeface="Roboto" panose="02000000000000000000" pitchFamily="2" charset="0"/>
                          <a:ea typeface="Roboto" panose="02000000000000000000" pitchFamily="2" charset="0"/>
                        </a:rPr>
                        <a:t>√</a:t>
                      </a:r>
                      <a:endParaRPr lang="fr-FR" sz="3000" b="1" dirty="0">
                        <a:solidFill>
                          <a:srgbClr val="00B050"/>
                        </a:solidFill>
                        <a:latin typeface="Roboto" panose="02000000000000000000" pitchFamily="2" charset="0"/>
                        <a:ea typeface="Roboto" panose="02000000000000000000" pitchFamily="2" charset="0"/>
                      </a:endParaRPr>
                    </a:p>
                  </a:txBody>
                  <a:tcPr/>
                </a:tc>
                <a:tc>
                  <a:txBody>
                    <a:bodyPr/>
                    <a:lstStyle/>
                    <a:p>
                      <a:r>
                        <a:rPr lang="fr-FR" sz="3000" b="1" dirty="0" smtClean="0">
                          <a:solidFill>
                            <a:srgbClr val="C00000"/>
                          </a:solidFill>
                          <a:latin typeface="Roboto" panose="02000000000000000000" pitchFamily="2" charset="0"/>
                          <a:ea typeface="Roboto" panose="02000000000000000000" pitchFamily="2" charset="0"/>
                        </a:rPr>
                        <a:t>X</a:t>
                      </a:r>
                      <a:endParaRPr lang="fr-FR" sz="3000" b="1" dirty="0">
                        <a:solidFill>
                          <a:srgbClr val="C00000"/>
                        </a:solidFill>
                        <a:latin typeface="Roboto" panose="02000000000000000000" pitchFamily="2" charset="0"/>
                        <a:ea typeface="Roboto" panose="02000000000000000000" pitchFamily="2" charset="0"/>
                      </a:endParaRPr>
                    </a:p>
                  </a:txBody>
                  <a:tcPr/>
                </a:tc>
              </a:tr>
              <a:tr h="8863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u="none" strike="noStrike" kern="1200" cap="none" spc="0" normalizeH="0" baseline="0" noProof="0" dirty="0" smtClean="0">
                          <a:ln>
                            <a:noFill/>
                          </a:ln>
                          <a:effectLst/>
                          <a:uLnTx/>
                          <a:uFillTx/>
                          <a:latin typeface="Roboto" panose="02000000000000000000" pitchFamily="2" charset="0"/>
                          <a:ea typeface="Roboto" panose="02000000000000000000" pitchFamily="2" charset="0"/>
                        </a:rPr>
                        <a:t>Reproductible par une presse d’imprimerie</a:t>
                      </a:r>
                      <a:endParaRPr lang="fr-FR" dirty="0">
                        <a:latin typeface="Roboto" panose="02000000000000000000" pitchFamily="2" charset="0"/>
                        <a:ea typeface="Roboto" panose="02000000000000000000" pitchFamily="2"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3000" b="1" dirty="0" smtClean="0">
                          <a:solidFill>
                            <a:srgbClr val="00B050"/>
                          </a:solidFill>
                          <a:latin typeface="Roboto" panose="02000000000000000000" pitchFamily="2" charset="0"/>
                          <a:ea typeface="Roboto" panose="02000000000000000000" pitchFamily="2" charset="0"/>
                        </a:rPr>
                        <a:t>√</a:t>
                      </a:r>
                      <a:endParaRPr lang="fr-FR" sz="3000" b="1" dirty="0">
                        <a:solidFill>
                          <a:srgbClr val="00B050"/>
                        </a:solidFill>
                        <a:latin typeface="Roboto" panose="02000000000000000000" pitchFamily="2" charset="0"/>
                        <a:ea typeface="Roboto" panose="02000000000000000000" pitchFamily="2"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3000" b="1" dirty="0" smtClean="0">
                          <a:solidFill>
                            <a:srgbClr val="00B050"/>
                          </a:solidFill>
                          <a:latin typeface="Roboto" panose="02000000000000000000" pitchFamily="2" charset="0"/>
                          <a:ea typeface="Roboto" panose="02000000000000000000" pitchFamily="2" charset="0"/>
                        </a:rPr>
                        <a:t>√</a:t>
                      </a:r>
                      <a:endParaRPr lang="fr-FR" sz="3000" b="1" dirty="0">
                        <a:solidFill>
                          <a:srgbClr val="00B050"/>
                        </a:solidFill>
                        <a:latin typeface="Roboto" panose="02000000000000000000" pitchFamily="2" charset="0"/>
                        <a:ea typeface="Roboto" panose="02000000000000000000" pitchFamily="2" charset="0"/>
                      </a:endParaRPr>
                    </a:p>
                  </a:txBody>
                  <a:tcPr/>
                </a:tc>
                <a:tc>
                  <a:txBody>
                    <a:bodyPr/>
                    <a:lstStyle/>
                    <a:p>
                      <a:r>
                        <a:rPr lang="fr-FR" sz="3000" b="1" dirty="0" smtClean="0">
                          <a:solidFill>
                            <a:srgbClr val="C00000"/>
                          </a:solidFill>
                          <a:latin typeface="Roboto" panose="02000000000000000000" pitchFamily="2" charset="0"/>
                          <a:ea typeface="Roboto" panose="02000000000000000000" pitchFamily="2" charset="0"/>
                        </a:rPr>
                        <a:t>X</a:t>
                      </a:r>
                      <a:endParaRPr lang="fr-FR" sz="3000" b="1" dirty="0">
                        <a:solidFill>
                          <a:srgbClr val="C00000"/>
                        </a:solidFill>
                        <a:latin typeface="Roboto" panose="02000000000000000000" pitchFamily="2" charset="0"/>
                        <a:ea typeface="Roboto" panose="02000000000000000000" pitchFamily="2" charset="0"/>
                      </a:endParaRPr>
                    </a:p>
                  </a:txBody>
                  <a:tcPr/>
                </a:tc>
                <a:tc>
                  <a:txBody>
                    <a:bodyPr/>
                    <a:lstStyle/>
                    <a:p>
                      <a:r>
                        <a:rPr lang="fr-FR" sz="3000" b="1" dirty="0" smtClean="0">
                          <a:solidFill>
                            <a:srgbClr val="C00000"/>
                          </a:solidFill>
                          <a:latin typeface="Roboto" panose="02000000000000000000" pitchFamily="2" charset="0"/>
                          <a:ea typeface="Roboto" panose="02000000000000000000" pitchFamily="2" charset="0"/>
                        </a:rPr>
                        <a:t>X</a:t>
                      </a:r>
                      <a:endParaRPr lang="fr-FR" sz="3000" b="1" dirty="0">
                        <a:solidFill>
                          <a:srgbClr val="C00000"/>
                        </a:solidFill>
                        <a:latin typeface="Roboto" panose="02000000000000000000" pitchFamily="2" charset="0"/>
                        <a:ea typeface="Roboto" panose="02000000000000000000" pitchFamily="2" charset="0"/>
                      </a:endParaRPr>
                    </a:p>
                  </a:txBody>
                  <a:tcPr/>
                </a:tc>
              </a:tr>
              <a:tr h="8863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u="none" strike="noStrike" kern="1200" cap="none" spc="0" normalizeH="0" baseline="0" noProof="0" dirty="0" smtClean="0">
                          <a:ln>
                            <a:noFill/>
                          </a:ln>
                          <a:effectLst/>
                          <a:uLnTx/>
                          <a:uFillTx/>
                          <a:latin typeface="Roboto" panose="02000000000000000000" pitchFamily="2" charset="0"/>
                          <a:ea typeface="Roboto" panose="02000000000000000000" pitchFamily="2" charset="0"/>
                        </a:rPr>
                        <a:t>Reproductible par une imprimante 11 encres</a:t>
                      </a:r>
                      <a:endParaRPr lang="fr-FR" dirty="0">
                        <a:latin typeface="Roboto" panose="02000000000000000000" pitchFamily="2" charset="0"/>
                        <a:ea typeface="Roboto" panose="02000000000000000000" pitchFamily="2"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3000" b="1" dirty="0" smtClean="0">
                          <a:solidFill>
                            <a:srgbClr val="00B050"/>
                          </a:solidFill>
                          <a:latin typeface="Roboto" panose="02000000000000000000" pitchFamily="2" charset="0"/>
                          <a:ea typeface="Roboto" panose="02000000000000000000" pitchFamily="2" charset="0"/>
                        </a:rPr>
                        <a:t>√</a:t>
                      </a:r>
                      <a:endParaRPr lang="fr-FR" sz="3000" b="1" dirty="0">
                        <a:solidFill>
                          <a:srgbClr val="00B050"/>
                        </a:solidFill>
                        <a:latin typeface="Roboto" panose="02000000000000000000" pitchFamily="2" charset="0"/>
                        <a:ea typeface="Roboto" panose="02000000000000000000" pitchFamily="2"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3000" b="1" dirty="0" smtClean="0">
                          <a:solidFill>
                            <a:srgbClr val="00B050"/>
                          </a:solidFill>
                          <a:latin typeface="Roboto" panose="02000000000000000000" pitchFamily="2" charset="0"/>
                          <a:ea typeface="Roboto" panose="02000000000000000000" pitchFamily="2" charset="0"/>
                        </a:rPr>
                        <a:t>√</a:t>
                      </a:r>
                      <a:endParaRPr lang="fr-FR" sz="3000" b="1" dirty="0">
                        <a:solidFill>
                          <a:srgbClr val="00B050"/>
                        </a:solidFill>
                        <a:latin typeface="Roboto" panose="02000000000000000000" pitchFamily="2" charset="0"/>
                        <a:ea typeface="Roboto" panose="02000000000000000000" pitchFamily="2"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3000" b="1" dirty="0" smtClean="0">
                          <a:solidFill>
                            <a:srgbClr val="00B050"/>
                          </a:solidFill>
                          <a:latin typeface="Roboto" panose="02000000000000000000" pitchFamily="2" charset="0"/>
                          <a:ea typeface="Roboto" panose="02000000000000000000" pitchFamily="2" charset="0"/>
                        </a:rPr>
                        <a:t>√</a:t>
                      </a:r>
                      <a:endParaRPr lang="fr-FR" sz="3000" b="1" dirty="0">
                        <a:solidFill>
                          <a:srgbClr val="00B050"/>
                        </a:solidFill>
                        <a:latin typeface="Roboto" panose="02000000000000000000" pitchFamily="2" charset="0"/>
                        <a:ea typeface="Roboto" panose="02000000000000000000" pitchFamily="2" charset="0"/>
                      </a:endParaRPr>
                    </a:p>
                  </a:txBody>
                  <a:tcPr/>
                </a:tc>
                <a:tc>
                  <a:txBody>
                    <a:bodyPr/>
                    <a:lstStyle/>
                    <a:p>
                      <a:r>
                        <a:rPr lang="fr-FR" sz="3000" b="1" dirty="0" smtClean="0">
                          <a:solidFill>
                            <a:srgbClr val="C00000"/>
                          </a:solidFill>
                          <a:latin typeface="Roboto" panose="02000000000000000000" pitchFamily="2" charset="0"/>
                          <a:ea typeface="Roboto" panose="02000000000000000000" pitchFamily="2" charset="0"/>
                        </a:rPr>
                        <a:t>X</a:t>
                      </a:r>
                      <a:endParaRPr lang="fr-FR" sz="3000" b="1" dirty="0">
                        <a:solidFill>
                          <a:srgbClr val="C00000"/>
                        </a:solidFill>
                        <a:latin typeface="Roboto" panose="02000000000000000000" pitchFamily="2" charset="0"/>
                        <a:ea typeface="Roboto" panose="02000000000000000000" pitchFamily="2" charset="0"/>
                      </a:endParaRPr>
                    </a:p>
                  </a:txBody>
                  <a:tcPr/>
                </a:tc>
              </a:tr>
            </a:tbl>
          </a:graphicData>
        </a:graphic>
      </p:graphicFrame>
      <p:pic>
        <p:nvPicPr>
          <p:cNvPr id="6" name="Diapo3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1560" y="1161475"/>
            <a:ext cx="609600" cy="609600"/>
          </a:xfrm>
          <a:prstGeom prst="rect">
            <a:avLst/>
          </a:prstGeom>
        </p:spPr>
      </p:pic>
    </p:spTree>
    <p:extLst>
      <p:ext uri="{BB962C8B-B14F-4D97-AF65-F5344CB8AC3E}">
        <p14:creationId xmlns:p14="http://schemas.microsoft.com/office/powerpoint/2010/main" val="31507916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42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latin typeface="Sriracha" panose="00000500000000000000" pitchFamily="2" charset="-34"/>
                <a:cs typeface="Sriracha" panose="00000500000000000000" pitchFamily="2" charset="-34"/>
              </a:rPr>
              <a:t>Plan de la présentation</a:t>
            </a:r>
            <a:endParaRPr lang="fr-FR" dirty="0">
              <a:latin typeface="Sriracha" panose="00000500000000000000" pitchFamily="2" charset="-34"/>
              <a:cs typeface="Sriracha" panose="00000500000000000000" pitchFamily="2" charset="-34"/>
            </a:endParaRPr>
          </a:p>
        </p:txBody>
      </p:sp>
      <p:sp>
        <p:nvSpPr>
          <p:cNvPr id="3" name="Espace réservé du contenu 2"/>
          <p:cNvSpPr>
            <a:spLocks noGrp="1"/>
          </p:cNvSpPr>
          <p:nvPr>
            <p:ph idx="1"/>
          </p:nvPr>
        </p:nvSpPr>
        <p:spPr>
          <a:xfrm>
            <a:off x="457200" y="1600200"/>
            <a:ext cx="8229600" cy="5069160"/>
          </a:xfrm>
        </p:spPr>
        <p:txBody>
          <a:bodyPr>
            <a:normAutofit fontScale="92500" lnSpcReduction="20000"/>
          </a:bodyPr>
          <a:lstStyle/>
          <a:p>
            <a:pPr marL="571500" indent="-571500">
              <a:buFont typeface="+mj-lt"/>
              <a:buAutoNum type="romanUcPeriod"/>
            </a:pPr>
            <a:r>
              <a:rPr lang="fr-FR" dirty="0" smtClean="0">
                <a:latin typeface="Sriracha" panose="00000500000000000000" pitchFamily="2" charset="-34"/>
                <a:cs typeface="Sriracha" panose="00000500000000000000" pitchFamily="2" charset="-34"/>
              </a:rPr>
              <a:t>Les espaces de couleurs</a:t>
            </a:r>
          </a:p>
          <a:p>
            <a:pPr marL="971550" lvl="1" indent="-571500">
              <a:buFont typeface="+mj-lt"/>
              <a:buAutoNum type="alphaUcPeriod"/>
            </a:pPr>
            <a:r>
              <a:rPr lang="fr-FR" dirty="0" smtClean="0">
                <a:solidFill>
                  <a:srgbClr val="FF691F"/>
                </a:solidFill>
                <a:latin typeface="Roboto" panose="02000000000000000000" pitchFamily="2" charset="0"/>
                <a:ea typeface="Roboto" panose="02000000000000000000" pitchFamily="2" charset="0"/>
              </a:rPr>
              <a:t>Espace RVB</a:t>
            </a:r>
            <a:endParaRPr lang="fr-FR" dirty="0">
              <a:solidFill>
                <a:srgbClr val="FF691F"/>
              </a:solidFill>
              <a:latin typeface="Roboto" panose="02000000000000000000" pitchFamily="2" charset="0"/>
              <a:ea typeface="Roboto" panose="02000000000000000000" pitchFamily="2" charset="0"/>
            </a:endParaRPr>
          </a:p>
          <a:p>
            <a:pPr marL="971550" lvl="1" indent="-571500">
              <a:buFont typeface="+mj-lt"/>
              <a:buAutoNum type="alphaUcPeriod"/>
            </a:pPr>
            <a:r>
              <a:rPr lang="fr-FR" dirty="0" smtClean="0">
                <a:solidFill>
                  <a:srgbClr val="FF691F"/>
                </a:solidFill>
                <a:latin typeface="Roboto" panose="02000000000000000000" pitchFamily="2" charset="0"/>
                <a:ea typeface="Roboto" panose="02000000000000000000" pitchFamily="2" charset="0"/>
              </a:rPr>
              <a:t>Espace TSV</a:t>
            </a:r>
          </a:p>
          <a:p>
            <a:pPr marL="971550" lvl="1" indent="-571500">
              <a:buFont typeface="+mj-lt"/>
              <a:buAutoNum type="alphaUcPeriod"/>
            </a:pPr>
            <a:r>
              <a:rPr lang="fr-FR" dirty="0" smtClean="0">
                <a:solidFill>
                  <a:srgbClr val="FF691F"/>
                </a:solidFill>
                <a:latin typeface="Roboto" panose="02000000000000000000" pitchFamily="2" charset="0"/>
                <a:ea typeface="Roboto" panose="02000000000000000000" pitchFamily="2" charset="0"/>
              </a:rPr>
              <a:t>Espace TSL</a:t>
            </a:r>
            <a:endParaRPr lang="fr-FR" dirty="0">
              <a:solidFill>
                <a:srgbClr val="FF691F"/>
              </a:solidFill>
              <a:latin typeface="Roboto" panose="02000000000000000000" pitchFamily="2" charset="0"/>
              <a:ea typeface="Roboto" panose="02000000000000000000" pitchFamily="2" charset="0"/>
            </a:endParaRPr>
          </a:p>
          <a:p>
            <a:pPr marL="971550" lvl="1" indent="-571500">
              <a:buFont typeface="+mj-lt"/>
              <a:buAutoNum type="alphaUcPeriod"/>
            </a:pPr>
            <a:r>
              <a:rPr lang="fr-FR" dirty="0" smtClean="0">
                <a:solidFill>
                  <a:srgbClr val="FF691F"/>
                </a:solidFill>
                <a:latin typeface="Roboto" panose="02000000000000000000" pitchFamily="2" charset="0"/>
                <a:ea typeface="Roboto" panose="02000000000000000000" pitchFamily="2" charset="0"/>
              </a:rPr>
              <a:t>Espace L*a*b*</a:t>
            </a:r>
          </a:p>
          <a:p>
            <a:pPr marL="571500" indent="-571500">
              <a:buFont typeface="+mj-lt"/>
              <a:buAutoNum type="romanUcPeriod"/>
            </a:pPr>
            <a:r>
              <a:rPr lang="fr-FR" dirty="0" smtClean="0">
                <a:latin typeface="Sriracha" panose="00000500000000000000" pitchFamily="2" charset="-34"/>
                <a:cs typeface="Sriracha" panose="00000500000000000000" pitchFamily="2" charset="-34"/>
              </a:rPr>
              <a:t>Diagramme de chromaticité </a:t>
            </a:r>
            <a:r>
              <a:rPr lang="fr-FR" dirty="0" err="1" smtClean="0">
                <a:latin typeface="Sriracha" panose="00000500000000000000" pitchFamily="2" charset="-34"/>
                <a:cs typeface="Sriracha" panose="00000500000000000000" pitchFamily="2" charset="-34"/>
              </a:rPr>
              <a:t>CIEx,y</a:t>
            </a:r>
            <a:endParaRPr lang="fr-FR" dirty="0" smtClean="0">
              <a:latin typeface="Sriracha" panose="00000500000000000000" pitchFamily="2" charset="-34"/>
              <a:cs typeface="Sriracha" panose="00000500000000000000" pitchFamily="2" charset="-34"/>
            </a:endParaRPr>
          </a:p>
          <a:p>
            <a:pPr marL="971550" lvl="1" indent="-571500">
              <a:buFont typeface="+mj-lt"/>
              <a:buAutoNum type="alphaUcPeriod"/>
            </a:pPr>
            <a:r>
              <a:rPr lang="fr-FR" dirty="0" smtClean="0">
                <a:solidFill>
                  <a:srgbClr val="FF691F"/>
                </a:solidFill>
                <a:latin typeface="Roboto" panose="02000000000000000000" pitchFamily="2" charset="0"/>
                <a:ea typeface="Roboto" panose="02000000000000000000" pitchFamily="2" charset="0"/>
              </a:rPr>
              <a:t>Principe de construction du diagramme</a:t>
            </a:r>
          </a:p>
          <a:p>
            <a:pPr marL="971550" lvl="1" indent="-571500">
              <a:buFont typeface="+mj-lt"/>
              <a:buAutoNum type="alphaUcPeriod"/>
            </a:pPr>
            <a:r>
              <a:rPr lang="fr-FR" dirty="0" smtClean="0">
                <a:solidFill>
                  <a:srgbClr val="FF691F"/>
                </a:solidFill>
                <a:latin typeface="Roboto" panose="02000000000000000000" pitchFamily="2" charset="0"/>
                <a:ea typeface="Roboto" panose="02000000000000000000" pitchFamily="2" charset="0"/>
              </a:rPr>
              <a:t>Lecture du diagramme</a:t>
            </a:r>
          </a:p>
          <a:p>
            <a:pPr marL="971550" lvl="1" indent="-571500">
              <a:buFont typeface="+mj-lt"/>
              <a:buAutoNum type="alphaUcPeriod"/>
            </a:pPr>
            <a:r>
              <a:rPr lang="fr-FR" dirty="0" smtClean="0">
                <a:solidFill>
                  <a:srgbClr val="FF691F"/>
                </a:solidFill>
                <a:latin typeface="Roboto" panose="02000000000000000000" pitchFamily="2" charset="0"/>
                <a:ea typeface="Roboto" panose="02000000000000000000" pitchFamily="2" charset="0"/>
              </a:rPr>
              <a:t>Utilisation pratique</a:t>
            </a:r>
          </a:p>
          <a:p>
            <a:pPr marL="571500" indent="-571500">
              <a:buFont typeface="+mj-lt"/>
              <a:buAutoNum type="romanUcPeriod"/>
            </a:pPr>
            <a:r>
              <a:rPr lang="fr-FR" dirty="0" err="1" smtClean="0">
                <a:latin typeface="Sriracha" panose="00000500000000000000" pitchFamily="2" charset="-34"/>
                <a:cs typeface="Sriracha" panose="00000500000000000000" pitchFamily="2" charset="-34"/>
              </a:rPr>
              <a:t>Gamut</a:t>
            </a:r>
            <a:r>
              <a:rPr lang="fr-FR" dirty="0" smtClean="0">
                <a:latin typeface="Sriracha" panose="00000500000000000000" pitchFamily="2" charset="-34"/>
                <a:cs typeface="Sriracha" panose="00000500000000000000" pitchFamily="2" charset="-34"/>
              </a:rPr>
              <a:t> et reproduction des couleurs</a:t>
            </a:r>
          </a:p>
          <a:p>
            <a:pPr marL="971550" lvl="1" indent="-571500">
              <a:buFont typeface="+mj-lt"/>
              <a:buAutoNum type="alphaUcPeriod"/>
            </a:pPr>
            <a:r>
              <a:rPr lang="fr-FR" dirty="0" smtClean="0">
                <a:solidFill>
                  <a:srgbClr val="FF691F"/>
                </a:solidFill>
                <a:latin typeface="Roboto" panose="02000000000000000000" pitchFamily="2" charset="0"/>
                <a:ea typeface="Roboto" panose="02000000000000000000" pitchFamily="2" charset="0"/>
              </a:rPr>
              <a:t>Limite de la reproduction des couleurs</a:t>
            </a:r>
          </a:p>
          <a:p>
            <a:pPr marL="971550" lvl="1" indent="-571500">
              <a:buFont typeface="+mj-lt"/>
              <a:buAutoNum type="alphaUcPeriod"/>
            </a:pPr>
            <a:r>
              <a:rPr lang="fr-FR" dirty="0" smtClean="0">
                <a:solidFill>
                  <a:srgbClr val="FF691F"/>
                </a:solidFill>
                <a:latin typeface="Roboto" panose="02000000000000000000" pitchFamily="2" charset="0"/>
                <a:ea typeface="Roboto" panose="02000000000000000000" pitchFamily="2" charset="0"/>
              </a:rPr>
              <a:t>Quelques </a:t>
            </a:r>
            <a:r>
              <a:rPr lang="fr-FR" dirty="0" err="1" smtClean="0">
                <a:solidFill>
                  <a:srgbClr val="FF691F"/>
                </a:solidFill>
                <a:latin typeface="Roboto" panose="02000000000000000000" pitchFamily="2" charset="0"/>
                <a:ea typeface="Roboto" panose="02000000000000000000" pitchFamily="2" charset="0"/>
              </a:rPr>
              <a:t>gamuts</a:t>
            </a:r>
            <a:r>
              <a:rPr lang="fr-FR" dirty="0" smtClean="0">
                <a:solidFill>
                  <a:srgbClr val="FF691F"/>
                </a:solidFill>
                <a:latin typeface="Roboto" panose="02000000000000000000" pitchFamily="2" charset="0"/>
                <a:ea typeface="Roboto" panose="02000000000000000000" pitchFamily="2" charset="0"/>
              </a:rPr>
              <a:t> usuels</a:t>
            </a:r>
          </a:p>
        </p:txBody>
      </p:sp>
      <p:sp>
        <p:nvSpPr>
          <p:cNvPr id="4" name="Espace réservé du numéro de diapositive 3"/>
          <p:cNvSpPr>
            <a:spLocks noGrp="1"/>
          </p:cNvSpPr>
          <p:nvPr>
            <p:ph type="sldNum" sz="quarter" idx="12"/>
          </p:nvPr>
        </p:nvSpPr>
        <p:spPr/>
        <p:txBody>
          <a:bodyPr/>
          <a:lstStyle/>
          <a:p>
            <a:fld id="{39F23137-5467-4AE1-8588-6B21E76D46F7}" type="slidenum">
              <a:rPr lang="fr-FR" smtClean="0"/>
              <a:pPr/>
              <a:t>4</a:t>
            </a:fld>
            <a:endParaRPr lang="fr-FR"/>
          </a:p>
        </p:txBody>
      </p:sp>
    </p:spTree>
    <p:extLst>
      <p:ext uri="{BB962C8B-B14F-4D97-AF65-F5344CB8AC3E}">
        <p14:creationId xmlns:p14="http://schemas.microsoft.com/office/powerpoint/2010/main" val="3406950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dirty="0" smtClean="0">
                <a:solidFill>
                  <a:srgbClr val="FF691F"/>
                </a:solidFill>
                <a:latin typeface="Roboto" panose="02000000000000000000" pitchFamily="2" charset="0"/>
                <a:ea typeface="Roboto" panose="02000000000000000000" pitchFamily="2" charset="0"/>
              </a:rPr>
              <a:t>III. B. Quelques </a:t>
            </a:r>
            <a:r>
              <a:rPr lang="fr-FR" sz="4000" b="1" dirty="0" err="1" smtClean="0">
                <a:solidFill>
                  <a:srgbClr val="FF691F"/>
                </a:solidFill>
                <a:latin typeface="Roboto" panose="02000000000000000000" pitchFamily="2" charset="0"/>
                <a:ea typeface="Roboto" panose="02000000000000000000" pitchFamily="2" charset="0"/>
              </a:rPr>
              <a:t>gamuts</a:t>
            </a:r>
            <a:r>
              <a:rPr lang="fr-FR" sz="4000" b="1" dirty="0" smtClean="0">
                <a:solidFill>
                  <a:srgbClr val="FF691F"/>
                </a:solidFill>
                <a:latin typeface="Roboto" panose="02000000000000000000" pitchFamily="2" charset="0"/>
                <a:ea typeface="Roboto" panose="02000000000000000000" pitchFamily="2" charset="0"/>
              </a:rPr>
              <a:t> usuels</a:t>
            </a:r>
            <a:endParaRPr lang="fr-FR" sz="4000" dirty="0">
              <a:solidFill>
                <a:srgbClr val="FF691F"/>
              </a:solidFill>
              <a:latin typeface="Roboto" panose="02000000000000000000" pitchFamily="2" charset="0"/>
              <a:ea typeface="Roboto" panose="02000000000000000000" pitchFamily="2" charset="0"/>
            </a:endParaRPr>
          </a:p>
        </p:txBody>
      </p:sp>
      <p:sp>
        <p:nvSpPr>
          <p:cNvPr id="7" name="Espace réservé du numéro de diapositive 6"/>
          <p:cNvSpPr>
            <a:spLocks noGrp="1"/>
          </p:cNvSpPr>
          <p:nvPr>
            <p:ph type="sldNum" sz="quarter" idx="12"/>
          </p:nvPr>
        </p:nvSpPr>
        <p:spPr/>
        <p:txBody>
          <a:bodyPr/>
          <a:lstStyle/>
          <a:p>
            <a:fld id="{39F23137-5467-4AE1-8588-6B21E76D46F7}" type="slidenum">
              <a:rPr lang="fr-FR" smtClean="0"/>
              <a:pPr/>
              <a:t>40</a:t>
            </a:fld>
            <a:endParaRPr lang="fr-FR"/>
          </a:p>
        </p:txBody>
      </p:sp>
      <p:sp>
        <p:nvSpPr>
          <p:cNvPr id="24" name="ZoneTexte 23"/>
          <p:cNvSpPr txBox="1"/>
          <p:nvPr/>
        </p:nvSpPr>
        <p:spPr>
          <a:xfrm>
            <a:off x="285720" y="2564904"/>
            <a:ext cx="8606760" cy="2062103"/>
          </a:xfrm>
          <a:prstGeom prst="rect">
            <a:avLst/>
          </a:prstGeom>
          <a:noFill/>
        </p:spPr>
        <p:txBody>
          <a:bodyPr wrap="square" rtlCol="0">
            <a:spAutoFit/>
          </a:bodyPr>
          <a:lstStyle/>
          <a:p>
            <a:pPr algn="ctr"/>
            <a:r>
              <a:rPr lang="fr-FR" sz="3200" i="1" dirty="0" smtClean="0">
                <a:latin typeface="Roboto" panose="02000000000000000000" pitchFamily="2" charset="0"/>
                <a:ea typeface="Roboto" panose="02000000000000000000" pitchFamily="2" charset="0"/>
              </a:rPr>
              <a:t>Pourquoi un écran d’ordinateur pouvant faire apparaitre 16 millions de couleurs différentes ne peut pas reproduire les 8 millions de couleurs perçues par l’œil humain standard ? </a:t>
            </a:r>
            <a:endParaRPr lang="fr-FR" sz="3200" i="1" dirty="0">
              <a:latin typeface="Roboto" panose="02000000000000000000" pitchFamily="2" charset="0"/>
              <a:ea typeface="Roboto" panose="02000000000000000000" pitchFamily="2" charset="0"/>
            </a:endParaRPr>
          </a:p>
        </p:txBody>
      </p:sp>
      <p:pic>
        <p:nvPicPr>
          <p:cNvPr id="4" name="Diapo4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5576" y="1340768"/>
            <a:ext cx="609600" cy="609600"/>
          </a:xfrm>
          <a:prstGeom prst="rect">
            <a:avLst/>
          </a:prstGeom>
        </p:spPr>
      </p:pic>
    </p:spTree>
    <p:extLst>
      <p:ext uri="{BB962C8B-B14F-4D97-AF65-F5344CB8AC3E}">
        <p14:creationId xmlns:p14="http://schemas.microsoft.com/office/powerpoint/2010/main" val="25876253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63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600200"/>
            <a:ext cx="8229600" cy="5069160"/>
          </a:xfrm>
        </p:spPr>
        <p:txBody>
          <a:bodyPr>
            <a:normAutofit/>
          </a:bodyPr>
          <a:lstStyle/>
          <a:p>
            <a:pPr marL="571500" indent="-571500">
              <a:buFont typeface="+mj-lt"/>
              <a:buAutoNum type="romanUcPeriod"/>
            </a:pPr>
            <a:r>
              <a:rPr lang="fr-FR" dirty="0" smtClean="0">
                <a:latin typeface="Sriracha" panose="00000500000000000000" pitchFamily="2" charset="-34"/>
                <a:cs typeface="Sriracha" panose="00000500000000000000" pitchFamily="2" charset="-34"/>
              </a:rPr>
              <a:t>Les espaces de couleurs</a:t>
            </a:r>
          </a:p>
          <a:p>
            <a:pPr marL="971550" lvl="1" indent="-571500">
              <a:buFont typeface="+mj-lt"/>
              <a:buAutoNum type="alphaUcPeriod"/>
            </a:pPr>
            <a:r>
              <a:rPr lang="fr-FR" dirty="0" smtClean="0">
                <a:solidFill>
                  <a:srgbClr val="FF691F"/>
                </a:solidFill>
                <a:latin typeface="Roboto" panose="02000000000000000000" pitchFamily="2" charset="0"/>
                <a:ea typeface="Roboto" panose="02000000000000000000" pitchFamily="2" charset="0"/>
              </a:rPr>
              <a:t>Espace RVB</a:t>
            </a:r>
            <a:endParaRPr lang="fr-FR" dirty="0">
              <a:solidFill>
                <a:srgbClr val="FF691F"/>
              </a:solidFill>
              <a:latin typeface="Roboto" panose="02000000000000000000" pitchFamily="2" charset="0"/>
              <a:ea typeface="Roboto" panose="02000000000000000000" pitchFamily="2" charset="0"/>
            </a:endParaRPr>
          </a:p>
        </p:txBody>
      </p:sp>
      <p:sp>
        <p:nvSpPr>
          <p:cNvPr id="2" name="Espace réservé du numéro de diapositive 1"/>
          <p:cNvSpPr>
            <a:spLocks noGrp="1"/>
          </p:cNvSpPr>
          <p:nvPr>
            <p:ph type="sldNum" sz="quarter" idx="12"/>
          </p:nvPr>
        </p:nvSpPr>
        <p:spPr/>
        <p:txBody>
          <a:bodyPr/>
          <a:lstStyle/>
          <a:p>
            <a:fld id="{39F23137-5467-4AE1-8588-6B21E76D46F7}" type="slidenum">
              <a:rPr lang="fr-FR" smtClean="0"/>
              <a:pPr/>
              <a:t>5</a:t>
            </a:fld>
            <a:endParaRPr lang="fr-FR"/>
          </a:p>
        </p:txBody>
      </p:sp>
      <p:pic>
        <p:nvPicPr>
          <p:cNvPr id="4" name="Diapo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1600" y="370644"/>
            <a:ext cx="609600" cy="609600"/>
          </a:xfrm>
          <a:prstGeom prst="rect">
            <a:avLst/>
          </a:prstGeom>
        </p:spPr>
      </p:pic>
    </p:spTree>
    <p:extLst>
      <p:ext uri="{BB962C8B-B14F-4D97-AF65-F5344CB8AC3E}">
        <p14:creationId xmlns:p14="http://schemas.microsoft.com/office/powerpoint/2010/main" val="42137996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9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solidFill>
                  <a:srgbClr val="FF691F"/>
                </a:solidFill>
                <a:latin typeface="Roboto" panose="02000000000000000000" pitchFamily="2" charset="0"/>
                <a:ea typeface="Roboto" panose="02000000000000000000" pitchFamily="2" charset="0"/>
              </a:rPr>
              <a:t>I. A. Espace RVB</a:t>
            </a:r>
            <a:endParaRPr lang="fr-FR" b="1" dirty="0">
              <a:solidFill>
                <a:srgbClr val="FF691F"/>
              </a:solidFill>
              <a:latin typeface="Roboto" panose="02000000000000000000" pitchFamily="2" charset="0"/>
              <a:ea typeface="Roboto" panose="02000000000000000000" pitchFamily="2" charset="0"/>
            </a:endParaRPr>
          </a:p>
        </p:txBody>
      </p:sp>
      <p:sp>
        <p:nvSpPr>
          <p:cNvPr id="3" name="ZoneTexte 2"/>
          <p:cNvSpPr txBox="1"/>
          <p:nvPr/>
        </p:nvSpPr>
        <p:spPr>
          <a:xfrm>
            <a:off x="395536" y="1700808"/>
            <a:ext cx="8280920" cy="369332"/>
          </a:xfrm>
          <a:prstGeom prst="rect">
            <a:avLst/>
          </a:prstGeom>
          <a:noFill/>
        </p:spPr>
        <p:txBody>
          <a:bodyPr wrap="square" rtlCol="0">
            <a:spAutoFit/>
          </a:bodyPr>
          <a:lstStyle/>
          <a:p>
            <a:pPr algn="ctr"/>
            <a:r>
              <a:rPr lang="fr-FR" b="1" dirty="0" smtClean="0">
                <a:latin typeface="Roboto" panose="02000000000000000000" pitchFamily="2" charset="0"/>
                <a:ea typeface="Roboto" panose="02000000000000000000" pitchFamily="2" charset="0"/>
              </a:rPr>
              <a:t>Couleur = (R ; V ; B)</a:t>
            </a:r>
            <a:endParaRPr lang="fr-FR" b="1" dirty="0">
              <a:latin typeface="Roboto" panose="02000000000000000000" pitchFamily="2" charset="0"/>
              <a:ea typeface="Roboto" panose="02000000000000000000" pitchFamily="2"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736" y="2500737"/>
            <a:ext cx="4320087" cy="3719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2699792" y="4797152"/>
            <a:ext cx="1080120" cy="369332"/>
          </a:xfrm>
          <a:prstGeom prst="rect">
            <a:avLst/>
          </a:prstGeom>
          <a:noFill/>
        </p:spPr>
        <p:txBody>
          <a:bodyPr wrap="square" rtlCol="0">
            <a:spAutoFit/>
          </a:bodyPr>
          <a:lstStyle/>
          <a:p>
            <a:r>
              <a:rPr lang="fr-FR" dirty="0" smtClean="0"/>
              <a:t>(0 ; 0 ; 0)</a:t>
            </a:r>
            <a:endParaRPr lang="fr-FR" dirty="0"/>
          </a:p>
        </p:txBody>
      </p:sp>
      <p:sp>
        <p:nvSpPr>
          <p:cNvPr id="7" name="ZoneTexte 6"/>
          <p:cNvSpPr txBox="1"/>
          <p:nvPr/>
        </p:nvSpPr>
        <p:spPr>
          <a:xfrm>
            <a:off x="5148064" y="3429000"/>
            <a:ext cx="1080120" cy="369332"/>
          </a:xfrm>
          <a:prstGeom prst="rect">
            <a:avLst/>
          </a:prstGeom>
          <a:noFill/>
        </p:spPr>
        <p:txBody>
          <a:bodyPr wrap="square" rtlCol="0">
            <a:spAutoFit/>
          </a:bodyPr>
          <a:lstStyle/>
          <a:p>
            <a:r>
              <a:rPr lang="fr-FR" dirty="0" smtClean="0"/>
              <a:t>(1 ; 1 ; 1)</a:t>
            </a:r>
            <a:endParaRPr lang="fr-FR" dirty="0"/>
          </a:p>
        </p:txBody>
      </p:sp>
      <p:sp>
        <p:nvSpPr>
          <p:cNvPr id="8" name="ZoneTexte 7"/>
          <p:cNvSpPr txBox="1"/>
          <p:nvPr/>
        </p:nvSpPr>
        <p:spPr>
          <a:xfrm>
            <a:off x="1252096" y="5705960"/>
            <a:ext cx="1080120" cy="369332"/>
          </a:xfrm>
          <a:prstGeom prst="rect">
            <a:avLst/>
          </a:prstGeom>
          <a:noFill/>
        </p:spPr>
        <p:txBody>
          <a:bodyPr wrap="square" rtlCol="0">
            <a:spAutoFit/>
          </a:bodyPr>
          <a:lstStyle/>
          <a:p>
            <a:r>
              <a:rPr lang="fr-FR" dirty="0" smtClean="0">
                <a:latin typeface="Roboto" panose="02000000000000000000" pitchFamily="2" charset="0"/>
                <a:ea typeface="Roboto" panose="02000000000000000000" pitchFamily="2" charset="0"/>
              </a:rPr>
              <a:t>(1 ; 0 ; 0)</a:t>
            </a:r>
            <a:endParaRPr lang="fr-FR" dirty="0">
              <a:latin typeface="Roboto" panose="02000000000000000000" pitchFamily="2" charset="0"/>
              <a:ea typeface="Roboto" panose="02000000000000000000" pitchFamily="2" charset="0"/>
            </a:endParaRPr>
          </a:p>
        </p:txBody>
      </p:sp>
      <p:sp>
        <p:nvSpPr>
          <p:cNvPr id="9" name="ZoneTexte 8"/>
          <p:cNvSpPr txBox="1"/>
          <p:nvPr/>
        </p:nvSpPr>
        <p:spPr>
          <a:xfrm>
            <a:off x="3914048" y="2357015"/>
            <a:ext cx="1080120" cy="369332"/>
          </a:xfrm>
          <a:prstGeom prst="rect">
            <a:avLst/>
          </a:prstGeom>
          <a:noFill/>
        </p:spPr>
        <p:txBody>
          <a:bodyPr wrap="square" rtlCol="0">
            <a:spAutoFit/>
          </a:bodyPr>
          <a:lstStyle/>
          <a:p>
            <a:r>
              <a:rPr lang="fr-FR" dirty="0" smtClean="0">
                <a:latin typeface="Roboto" panose="02000000000000000000" pitchFamily="2" charset="0"/>
                <a:ea typeface="Roboto" panose="02000000000000000000" pitchFamily="2" charset="0"/>
              </a:rPr>
              <a:t>(0 ; 0 ; 1)</a:t>
            </a:r>
            <a:endParaRPr lang="fr-FR" dirty="0">
              <a:latin typeface="Roboto" panose="02000000000000000000" pitchFamily="2" charset="0"/>
              <a:ea typeface="Roboto" panose="02000000000000000000" pitchFamily="2" charset="0"/>
            </a:endParaRPr>
          </a:p>
        </p:txBody>
      </p:sp>
      <p:sp>
        <p:nvSpPr>
          <p:cNvPr id="10" name="ZoneTexte 9"/>
          <p:cNvSpPr txBox="1"/>
          <p:nvPr/>
        </p:nvSpPr>
        <p:spPr>
          <a:xfrm>
            <a:off x="6515823" y="4927226"/>
            <a:ext cx="1080120" cy="369332"/>
          </a:xfrm>
          <a:prstGeom prst="rect">
            <a:avLst/>
          </a:prstGeom>
          <a:noFill/>
        </p:spPr>
        <p:txBody>
          <a:bodyPr wrap="square" rtlCol="0">
            <a:spAutoFit/>
          </a:bodyPr>
          <a:lstStyle/>
          <a:p>
            <a:r>
              <a:rPr lang="fr-FR" dirty="0" smtClean="0">
                <a:latin typeface="Roboto" panose="02000000000000000000" pitchFamily="2" charset="0"/>
                <a:ea typeface="Roboto" panose="02000000000000000000" pitchFamily="2" charset="0"/>
              </a:rPr>
              <a:t>(0 ; 1 ; 0)</a:t>
            </a:r>
            <a:endParaRPr lang="fr-FR" dirty="0">
              <a:latin typeface="Roboto" panose="02000000000000000000" pitchFamily="2" charset="0"/>
              <a:ea typeface="Roboto" panose="02000000000000000000" pitchFamily="2" charset="0"/>
            </a:endParaRPr>
          </a:p>
        </p:txBody>
      </p:sp>
      <p:sp>
        <p:nvSpPr>
          <p:cNvPr id="12" name="ZoneTexte 11"/>
          <p:cNvSpPr txBox="1"/>
          <p:nvPr/>
        </p:nvSpPr>
        <p:spPr>
          <a:xfrm>
            <a:off x="4789448" y="5950905"/>
            <a:ext cx="1080120" cy="369332"/>
          </a:xfrm>
          <a:prstGeom prst="rect">
            <a:avLst/>
          </a:prstGeom>
          <a:noFill/>
        </p:spPr>
        <p:txBody>
          <a:bodyPr wrap="square" rtlCol="0">
            <a:spAutoFit/>
          </a:bodyPr>
          <a:lstStyle/>
          <a:p>
            <a:r>
              <a:rPr lang="fr-FR" dirty="0" smtClean="0">
                <a:latin typeface="Roboto" panose="02000000000000000000" pitchFamily="2" charset="0"/>
                <a:ea typeface="Roboto" panose="02000000000000000000" pitchFamily="2" charset="0"/>
              </a:rPr>
              <a:t>(1 ; 1 ; 0)</a:t>
            </a:r>
            <a:endParaRPr lang="fr-FR" dirty="0">
              <a:latin typeface="Roboto" panose="02000000000000000000" pitchFamily="2" charset="0"/>
              <a:ea typeface="Roboto" panose="02000000000000000000" pitchFamily="2" charset="0"/>
            </a:endParaRPr>
          </a:p>
        </p:txBody>
      </p:sp>
      <p:sp>
        <p:nvSpPr>
          <p:cNvPr id="13" name="ZoneTexte 12"/>
          <p:cNvSpPr txBox="1"/>
          <p:nvPr/>
        </p:nvSpPr>
        <p:spPr>
          <a:xfrm>
            <a:off x="1198535" y="3273668"/>
            <a:ext cx="1080120" cy="369332"/>
          </a:xfrm>
          <a:prstGeom prst="rect">
            <a:avLst/>
          </a:prstGeom>
          <a:noFill/>
        </p:spPr>
        <p:txBody>
          <a:bodyPr wrap="square" rtlCol="0">
            <a:spAutoFit/>
          </a:bodyPr>
          <a:lstStyle/>
          <a:p>
            <a:r>
              <a:rPr lang="fr-FR" dirty="0" smtClean="0">
                <a:latin typeface="Roboto" panose="02000000000000000000" pitchFamily="2" charset="0"/>
                <a:ea typeface="Roboto" panose="02000000000000000000" pitchFamily="2" charset="0"/>
              </a:rPr>
              <a:t>(1 ; 0 ; 1)</a:t>
            </a:r>
            <a:endParaRPr lang="fr-FR" dirty="0">
              <a:latin typeface="Roboto" panose="02000000000000000000" pitchFamily="2" charset="0"/>
              <a:ea typeface="Roboto" panose="02000000000000000000" pitchFamily="2" charset="0"/>
            </a:endParaRPr>
          </a:p>
        </p:txBody>
      </p:sp>
      <p:sp>
        <p:nvSpPr>
          <p:cNvPr id="14" name="ZoneTexte 13"/>
          <p:cNvSpPr txBox="1"/>
          <p:nvPr/>
        </p:nvSpPr>
        <p:spPr>
          <a:xfrm>
            <a:off x="6479434" y="2555808"/>
            <a:ext cx="1080120" cy="369332"/>
          </a:xfrm>
          <a:prstGeom prst="rect">
            <a:avLst/>
          </a:prstGeom>
          <a:noFill/>
        </p:spPr>
        <p:txBody>
          <a:bodyPr wrap="square" rtlCol="0">
            <a:spAutoFit/>
          </a:bodyPr>
          <a:lstStyle/>
          <a:p>
            <a:r>
              <a:rPr lang="fr-FR" dirty="0" smtClean="0">
                <a:latin typeface="Roboto" panose="02000000000000000000" pitchFamily="2" charset="0"/>
                <a:ea typeface="Roboto" panose="02000000000000000000" pitchFamily="2" charset="0"/>
              </a:rPr>
              <a:t>(0 ; 1 ; 1)</a:t>
            </a:r>
            <a:endParaRPr lang="fr-FR" dirty="0">
              <a:latin typeface="Roboto" panose="02000000000000000000" pitchFamily="2" charset="0"/>
              <a:ea typeface="Roboto" panose="02000000000000000000" pitchFamily="2" charset="0"/>
            </a:endParaRPr>
          </a:p>
        </p:txBody>
      </p:sp>
      <p:sp>
        <p:nvSpPr>
          <p:cNvPr id="5" name="ZoneTexte 4"/>
          <p:cNvSpPr txBox="1"/>
          <p:nvPr/>
        </p:nvSpPr>
        <p:spPr>
          <a:xfrm>
            <a:off x="395536" y="6320237"/>
            <a:ext cx="8568952" cy="369332"/>
          </a:xfrm>
          <a:prstGeom prst="rect">
            <a:avLst/>
          </a:prstGeom>
          <a:noFill/>
        </p:spPr>
        <p:txBody>
          <a:bodyPr wrap="square" rtlCol="0">
            <a:spAutoFit/>
          </a:bodyPr>
          <a:lstStyle/>
          <a:p>
            <a:pPr algn="ctr"/>
            <a:r>
              <a:rPr lang="fr-FR" dirty="0" smtClean="0">
                <a:latin typeface="Roboto" panose="02000000000000000000" pitchFamily="2" charset="0"/>
                <a:ea typeface="Roboto" panose="02000000000000000000" pitchFamily="2" charset="0"/>
              </a:rPr>
              <a:t>=&gt; Hexagone RJGCBM = « roue des couleurs » ; axe NW = axe des gris</a:t>
            </a:r>
            <a:endParaRPr lang="fr-FR" dirty="0">
              <a:latin typeface="Roboto" panose="02000000000000000000" pitchFamily="2" charset="0"/>
              <a:ea typeface="Roboto" panose="02000000000000000000" pitchFamily="2" charset="0"/>
            </a:endParaRPr>
          </a:p>
        </p:txBody>
      </p:sp>
      <p:sp>
        <p:nvSpPr>
          <p:cNvPr id="6" name="Flèche droite 5"/>
          <p:cNvSpPr/>
          <p:nvPr/>
        </p:nvSpPr>
        <p:spPr>
          <a:xfrm>
            <a:off x="2411760" y="1700808"/>
            <a:ext cx="828092" cy="369332"/>
          </a:xfrm>
          <a:prstGeom prst="rightArrow">
            <a:avLst/>
          </a:prstGeom>
          <a:solidFill>
            <a:srgbClr val="FF691F"/>
          </a:solidFill>
          <a:ln>
            <a:solidFill>
              <a:srgbClr val="FF6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91F"/>
              </a:solidFill>
            </a:endParaRPr>
          </a:p>
        </p:txBody>
      </p:sp>
      <p:sp>
        <p:nvSpPr>
          <p:cNvPr id="11" name="Espace réservé du numéro de diapositive 10"/>
          <p:cNvSpPr>
            <a:spLocks noGrp="1"/>
          </p:cNvSpPr>
          <p:nvPr>
            <p:ph type="sldNum" sz="quarter" idx="12"/>
          </p:nvPr>
        </p:nvSpPr>
        <p:spPr/>
        <p:txBody>
          <a:bodyPr/>
          <a:lstStyle/>
          <a:p>
            <a:fld id="{39F23137-5467-4AE1-8588-6B21E76D46F7}" type="slidenum">
              <a:rPr lang="fr-FR" smtClean="0"/>
              <a:pPr/>
              <a:t>6</a:t>
            </a:fld>
            <a:endParaRPr lang="fr-FR"/>
          </a:p>
        </p:txBody>
      </p:sp>
      <p:pic>
        <p:nvPicPr>
          <p:cNvPr id="15" name="Diapo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7296" y="620688"/>
            <a:ext cx="609600" cy="609600"/>
          </a:xfrm>
          <a:prstGeom prst="rect">
            <a:avLst/>
          </a:prstGeom>
        </p:spPr>
      </p:pic>
    </p:spTree>
    <p:extLst>
      <p:ext uri="{BB962C8B-B14F-4D97-AF65-F5344CB8AC3E}">
        <p14:creationId xmlns:p14="http://schemas.microsoft.com/office/powerpoint/2010/main" val="5452386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525" fill="hold"/>
                                        <p:tgtEl>
                                          <p:spTgt spid="15"/>
                                        </p:tgtEl>
                                      </p:cBhvr>
                                    </p:cmd>
                                  </p:childTnLst>
                                </p:cTn>
                              </p:par>
                            </p:childTnLst>
                          </p:cTn>
                        </p:par>
                      </p:childTnLst>
                    </p:cTn>
                  </p:par>
                </p:childTnLst>
              </p:cTn>
              <p:nextCondLst>
                <p:cond evt="onClick" delay="0">
                  <p:tgtEl>
                    <p:spTgt spid="15"/>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2"/>
          <p:cNvSpPr>
            <a:spLocks noGrp="1"/>
          </p:cNvSpPr>
          <p:nvPr>
            <p:ph idx="1"/>
          </p:nvPr>
        </p:nvSpPr>
        <p:spPr>
          <a:xfrm>
            <a:off x="457200" y="1600200"/>
            <a:ext cx="8229600" cy="4525963"/>
          </a:xfrm>
        </p:spPr>
        <p:txBody>
          <a:bodyPr/>
          <a:lstStyle/>
          <a:p>
            <a:pPr marL="571500" indent="-571500">
              <a:buFont typeface="+mj-lt"/>
              <a:buAutoNum type="romanUcPeriod"/>
            </a:pPr>
            <a:r>
              <a:rPr lang="fr-FR" dirty="0" smtClean="0">
                <a:latin typeface="Sriracha" panose="00000500000000000000" pitchFamily="2" charset="-34"/>
                <a:cs typeface="Sriracha" panose="00000500000000000000" pitchFamily="2" charset="-34"/>
              </a:rPr>
              <a:t>Les espaces de couleurs</a:t>
            </a:r>
          </a:p>
          <a:p>
            <a:pPr marL="971550" lvl="1" indent="-571500">
              <a:buFont typeface="+mj-lt"/>
              <a:buAutoNum type="alphaUcPeriod"/>
            </a:pPr>
            <a:r>
              <a:rPr lang="fr-FR" dirty="0" smtClean="0">
                <a:solidFill>
                  <a:srgbClr val="FF691F"/>
                </a:solidFill>
                <a:latin typeface="Roboto" panose="02000000000000000000" pitchFamily="2" charset="0"/>
                <a:ea typeface="Roboto" panose="02000000000000000000" pitchFamily="2" charset="0"/>
                <a:cs typeface="Sriracha" panose="00000500000000000000" pitchFamily="2" charset="-34"/>
              </a:rPr>
              <a:t>Espace RVB</a:t>
            </a:r>
          </a:p>
          <a:p>
            <a:pPr marL="971550" lvl="1" indent="-571500">
              <a:buFont typeface="+mj-lt"/>
              <a:buAutoNum type="alphaUcPeriod"/>
            </a:pPr>
            <a:r>
              <a:rPr lang="fr-FR" dirty="0" smtClean="0">
                <a:solidFill>
                  <a:srgbClr val="FF691F"/>
                </a:solidFill>
                <a:latin typeface="Roboto" panose="02000000000000000000" pitchFamily="2" charset="0"/>
                <a:ea typeface="Roboto" panose="02000000000000000000" pitchFamily="2" charset="0"/>
                <a:cs typeface="Sriracha" panose="00000500000000000000" pitchFamily="2" charset="-34"/>
              </a:rPr>
              <a:t>Espace TSV</a:t>
            </a:r>
          </a:p>
        </p:txBody>
      </p:sp>
      <p:sp>
        <p:nvSpPr>
          <p:cNvPr id="2" name="Espace réservé du numéro de diapositive 1"/>
          <p:cNvSpPr>
            <a:spLocks noGrp="1"/>
          </p:cNvSpPr>
          <p:nvPr>
            <p:ph type="sldNum" sz="quarter" idx="12"/>
          </p:nvPr>
        </p:nvSpPr>
        <p:spPr/>
        <p:txBody>
          <a:bodyPr/>
          <a:lstStyle/>
          <a:p>
            <a:fld id="{39F23137-5467-4AE1-8588-6B21E76D46F7}" type="slidenum">
              <a:rPr lang="fr-FR" smtClean="0"/>
              <a:pPr/>
              <a:t>7</a:t>
            </a:fld>
            <a:endParaRPr lang="fr-FR"/>
          </a:p>
        </p:txBody>
      </p:sp>
    </p:spTree>
    <p:extLst>
      <p:ext uri="{BB962C8B-B14F-4D97-AF65-F5344CB8AC3E}">
        <p14:creationId xmlns:p14="http://schemas.microsoft.com/office/powerpoint/2010/main" val="36599816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solidFill>
                  <a:srgbClr val="FF691F"/>
                </a:solidFill>
                <a:latin typeface="Roboto" panose="02000000000000000000" pitchFamily="2" charset="0"/>
                <a:ea typeface="Roboto" panose="02000000000000000000" pitchFamily="2" charset="0"/>
              </a:rPr>
              <a:t>I. B. Espace TSV</a:t>
            </a:r>
            <a:endParaRPr lang="fr-FR" b="1" dirty="0">
              <a:solidFill>
                <a:srgbClr val="FF691F"/>
              </a:solidFill>
              <a:latin typeface="Roboto" panose="02000000000000000000" pitchFamily="2" charset="0"/>
              <a:ea typeface="Roboto" panose="02000000000000000000" pitchFamily="2" charset="0"/>
            </a:endParaRPr>
          </a:p>
        </p:txBody>
      </p:sp>
      <p:sp>
        <p:nvSpPr>
          <p:cNvPr id="3" name="Espace réservé du contenu 2"/>
          <p:cNvSpPr>
            <a:spLocks noGrp="1"/>
          </p:cNvSpPr>
          <p:nvPr>
            <p:ph idx="1"/>
          </p:nvPr>
        </p:nvSpPr>
        <p:spPr>
          <a:xfrm>
            <a:off x="457200" y="1600201"/>
            <a:ext cx="8229600" cy="1684784"/>
          </a:xfrm>
        </p:spPr>
        <p:txBody>
          <a:bodyPr>
            <a:normAutofit fontScale="92500" lnSpcReduction="20000"/>
          </a:bodyPr>
          <a:lstStyle/>
          <a:p>
            <a:r>
              <a:rPr lang="fr-FR" dirty="0" smtClean="0">
                <a:latin typeface="Roboto" panose="02000000000000000000" pitchFamily="2" charset="0"/>
                <a:ea typeface="Roboto" panose="02000000000000000000" pitchFamily="2" charset="0"/>
              </a:rPr>
              <a:t>Ajouter à l’espace RVB la notion de luminosité =&gt; </a:t>
            </a:r>
            <a:r>
              <a:rPr lang="fr-FR" b="1" dirty="0" smtClean="0">
                <a:latin typeface="Roboto" panose="02000000000000000000" pitchFamily="2" charset="0"/>
                <a:ea typeface="Roboto" panose="02000000000000000000" pitchFamily="2" charset="0"/>
              </a:rPr>
              <a:t>Espace TSV</a:t>
            </a:r>
            <a:r>
              <a:rPr lang="fr-FR" dirty="0" smtClean="0">
                <a:latin typeface="Roboto" panose="02000000000000000000" pitchFamily="2" charset="0"/>
                <a:ea typeface="Roboto" panose="02000000000000000000" pitchFamily="2" charset="0"/>
              </a:rPr>
              <a:t> =&gt; Très adapté à la </a:t>
            </a:r>
            <a:r>
              <a:rPr lang="fr-FR" b="1" dirty="0" smtClean="0">
                <a:latin typeface="Roboto" panose="02000000000000000000" pitchFamily="2" charset="0"/>
                <a:ea typeface="Roboto" panose="02000000000000000000" pitchFamily="2" charset="0"/>
              </a:rPr>
              <a:t>synthèse additive</a:t>
            </a:r>
          </a:p>
          <a:p>
            <a:r>
              <a:rPr lang="fr-FR" dirty="0" smtClean="0">
                <a:latin typeface="Roboto" panose="02000000000000000000" pitchFamily="2" charset="0"/>
                <a:ea typeface="Roboto" panose="02000000000000000000" pitchFamily="2" charset="0"/>
              </a:rPr>
              <a:t>Couleur = 3 caractéristiques : </a:t>
            </a:r>
          </a:p>
        </p:txBody>
      </p:sp>
      <p:grpSp>
        <p:nvGrpSpPr>
          <p:cNvPr id="12" name="Groupe 11"/>
          <p:cNvGrpSpPr/>
          <p:nvPr/>
        </p:nvGrpSpPr>
        <p:grpSpPr>
          <a:xfrm>
            <a:off x="911279" y="3582913"/>
            <a:ext cx="6327324" cy="648628"/>
            <a:chOff x="911279" y="3582913"/>
            <a:chExt cx="6327324" cy="648628"/>
          </a:xfrm>
        </p:grpSpPr>
        <p:sp>
          <p:nvSpPr>
            <p:cNvPr id="4" name="ZoneTexte 3"/>
            <p:cNvSpPr txBox="1"/>
            <p:nvPr/>
          </p:nvSpPr>
          <p:spPr>
            <a:xfrm>
              <a:off x="911279" y="3708321"/>
              <a:ext cx="2808312" cy="523220"/>
            </a:xfrm>
            <a:prstGeom prst="rect">
              <a:avLst/>
            </a:prstGeom>
            <a:noFill/>
          </p:spPr>
          <p:txBody>
            <a:bodyPr wrap="square" rtlCol="0">
              <a:spAutoFit/>
            </a:bodyPr>
            <a:lstStyle/>
            <a:p>
              <a:r>
                <a:rPr lang="fr-FR" sz="2800" b="1" dirty="0" smtClean="0">
                  <a:solidFill>
                    <a:srgbClr val="FF691F"/>
                  </a:solidFill>
                  <a:latin typeface="Roboto" panose="02000000000000000000" pitchFamily="2" charset="0"/>
                  <a:ea typeface="Roboto" panose="02000000000000000000" pitchFamily="2" charset="0"/>
                </a:rPr>
                <a:t>- Teinte, T : </a:t>
              </a: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3582913"/>
              <a:ext cx="15144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3" name="Groupe 12"/>
          <p:cNvGrpSpPr/>
          <p:nvPr/>
        </p:nvGrpSpPr>
        <p:grpSpPr>
          <a:xfrm>
            <a:off x="911278" y="4457576"/>
            <a:ext cx="6397026" cy="613018"/>
            <a:chOff x="911278" y="4457576"/>
            <a:chExt cx="6397026" cy="613018"/>
          </a:xfrm>
        </p:grpSpPr>
        <p:sp>
          <p:nvSpPr>
            <p:cNvPr id="14" name="ZoneTexte 13"/>
            <p:cNvSpPr txBox="1"/>
            <p:nvPr/>
          </p:nvSpPr>
          <p:spPr>
            <a:xfrm>
              <a:off x="911278" y="4457576"/>
              <a:ext cx="5100882" cy="523220"/>
            </a:xfrm>
            <a:prstGeom prst="rect">
              <a:avLst/>
            </a:prstGeom>
            <a:noFill/>
          </p:spPr>
          <p:txBody>
            <a:bodyPr wrap="square" rtlCol="0">
              <a:spAutoFit/>
            </a:bodyPr>
            <a:lstStyle/>
            <a:p>
              <a:r>
                <a:rPr lang="fr-FR" sz="2800" b="1" dirty="0" smtClean="0">
                  <a:solidFill>
                    <a:srgbClr val="FF691F"/>
                  </a:solidFill>
                  <a:latin typeface="Roboto" panose="02000000000000000000" pitchFamily="2" charset="0"/>
                  <a:ea typeface="Roboto" panose="02000000000000000000" pitchFamily="2" charset="0"/>
                </a:rPr>
                <a:t>- Saturation (ou pureté), S : </a:t>
              </a:r>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0479" y="4460994"/>
              <a:ext cx="164782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oupe 14"/>
          <p:cNvGrpSpPr/>
          <p:nvPr/>
        </p:nvGrpSpPr>
        <p:grpSpPr>
          <a:xfrm>
            <a:off x="899592" y="5220489"/>
            <a:ext cx="6537895" cy="616634"/>
            <a:chOff x="899592" y="5220489"/>
            <a:chExt cx="6537895" cy="616634"/>
          </a:xfrm>
        </p:grpSpPr>
        <p:sp>
          <p:nvSpPr>
            <p:cNvPr id="16" name="ZoneTexte 15"/>
            <p:cNvSpPr txBox="1"/>
            <p:nvPr/>
          </p:nvSpPr>
          <p:spPr>
            <a:xfrm>
              <a:off x="899592" y="5220489"/>
              <a:ext cx="5112568" cy="523220"/>
            </a:xfrm>
            <a:prstGeom prst="rect">
              <a:avLst/>
            </a:prstGeom>
            <a:noFill/>
          </p:spPr>
          <p:txBody>
            <a:bodyPr wrap="square" rtlCol="0">
              <a:spAutoFit/>
            </a:bodyPr>
            <a:lstStyle/>
            <a:p>
              <a:r>
                <a:rPr lang="fr-FR" sz="2800" b="1" dirty="0" smtClean="0">
                  <a:solidFill>
                    <a:srgbClr val="FF691F"/>
                  </a:solidFill>
                  <a:latin typeface="Roboto" panose="02000000000000000000" pitchFamily="2" charset="0"/>
                  <a:ea typeface="Roboto" panose="02000000000000000000" pitchFamily="2" charset="0"/>
                </a:rPr>
                <a:t>- Valeur (ou brillance), V : </a:t>
              </a:r>
            </a:p>
          </p:txBody>
        </p:sp>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112" y="5322773"/>
              <a:ext cx="1857375"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Espace réservé du numéro de diapositive 4"/>
          <p:cNvSpPr>
            <a:spLocks noGrp="1"/>
          </p:cNvSpPr>
          <p:nvPr>
            <p:ph type="sldNum" sz="quarter" idx="12"/>
          </p:nvPr>
        </p:nvSpPr>
        <p:spPr/>
        <p:txBody>
          <a:bodyPr/>
          <a:lstStyle/>
          <a:p>
            <a:fld id="{39F23137-5467-4AE1-8588-6B21E76D46F7}" type="slidenum">
              <a:rPr lang="fr-FR" smtClean="0"/>
              <a:pPr/>
              <a:t>8</a:t>
            </a:fld>
            <a:endParaRPr lang="fr-FR"/>
          </a:p>
        </p:txBody>
      </p:sp>
      <p:pic>
        <p:nvPicPr>
          <p:cNvPr id="6" name="Diapo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9592" y="476672"/>
            <a:ext cx="609600" cy="609600"/>
          </a:xfrm>
          <a:prstGeom prst="rect">
            <a:avLst/>
          </a:prstGeom>
        </p:spPr>
      </p:pic>
    </p:spTree>
    <p:extLst>
      <p:ext uri="{BB962C8B-B14F-4D97-AF65-F5344CB8AC3E}">
        <p14:creationId xmlns:p14="http://schemas.microsoft.com/office/powerpoint/2010/main" val="26841806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77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solidFill>
                  <a:srgbClr val="FF691F"/>
                </a:solidFill>
                <a:latin typeface="Roboto" panose="02000000000000000000" pitchFamily="2" charset="0"/>
                <a:ea typeface="Roboto" panose="02000000000000000000" pitchFamily="2" charset="0"/>
              </a:rPr>
              <a:t>I. B. Espace TSV</a:t>
            </a:r>
            <a:endParaRPr lang="fr-FR" b="1" dirty="0">
              <a:solidFill>
                <a:srgbClr val="FF691F"/>
              </a:solidFill>
              <a:latin typeface="Roboto" panose="02000000000000000000" pitchFamily="2" charset="0"/>
              <a:ea typeface="Roboto" panose="02000000000000000000" pitchFamily="2"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1821044"/>
            <a:ext cx="3088068" cy="3120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e 10"/>
          <p:cNvGrpSpPr/>
          <p:nvPr/>
        </p:nvGrpSpPr>
        <p:grpSpPr>
          <a:xfrm>
            <a:off x="4755716" y="1580199"/>
            <a:ext cx="3128652" cy="2204984"/>
            <a:chOff x="4755716" y="1580199"/>
            <a:chExt cx="3128652" cy="2204984"/>
          </a:xfrm>
        </p:grpSpPr>
        <p:sp>
          <p:nvSpPr>
            <p:cNvPr id="7" name="Flèche en arc 6"/>
            <p:cNvSpPr/>
            <p:nvPr/>
          </p:nvSpPr>
          <p:spPr>
            <a:xfrm rot="3691396">
              <a:off x="4394140" y="1941775"/>
              <a:ext cx="2204984" cy="1481831"/>
            </a:xfrm>
            <a:prstGeom prst="circularArrow">
              <a:avLst>
                <a:gd name="adj1" fmla="val 4242"/>
                <a:gd name="adj2" fmla="val 830178"/>
                <a:gd name="adj3" fmla="val 20523084"/>
                <a:gd name="adj4" fmla="val 12709632"/>
                <a:gd name="adj5" fmla="val 8835"/>
              </a:avLst>
            </a:prstGeom>
            <a:solidFill>
              <a:srgbClr val="FF691F"/>
            </a:solidFill>
            <a:ln>
              <a:solidFill>
                <a:srgbClr val="FF6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 name="ZoneTexte 7"/>
            <p:cNvSpPr txBox="1"/>
            <p:nvPr/>
          </p:nvSpPr>
          <p:spPr>
            <a:xfrm>
              <a:off x="6156176" y="2310409"/>
              <a:ext cx="1728192" cy="369332"/>
            </a:xfrm>
            <a:prstGeom prst="rect">
              <a:avLst/>
            </a:prstGeom>
            <a:noFill/>
          </p:spPr>
          <p:txBody>
            <a:bodyPr wrap="square" rtlCol="0">
              <a:spAutoFit/>
            </a:bodyPr>
            <a:lstStyle/>
            <a:p>
              <a:r>
                <a:rPr lang="fr-FR" dirty="0" smtClean="0">
                  <a:latin typeface="Roboto" panose="02000000000000000000" pitchFamily="2" charset="0"/>
                  <a:ea typeface="Roboto" panose="02000000000000000000" pitchFamily="2" charset="0"/>
                </a:rPr>
                <a:t>0° &lt; </a:t>
              </a:r>
              <a:r>
                <a:rPr lang="el-GR" dirty="0" smtClean="0">
                  <a:latin typeface="Roboto" panose="02000000000000000000" pitchFamily="2" charset="0"/>
                  <a:ea typeface="Roboto" panose="02000000000000000000" pitchFamily="2" charset="0"/>
                </a:rPr>
                <a:t>θ</a:t>
              </a:r>
              <a:r>
                <a:rPr lang="fr-FR" dirty="0" smtClean="0">
                  <a:latin typeface="Roboto" panose="02000000000000000000" pitchFamily="2" charset="0"/>
                  <a:ea typeface="Roboto" panose="02000000000000000000" pitchFamily="2" charset="0"/>
                </a:rPr>
                <a:t> &lt; 360° </a:t>
              </a:r>
              <a:endParaRPr lang="fr-FR" dirty="0">
                <a:latin typeface="Roboto" panose="02000000000000000000" pitchFamily="2" charset="0"/>
                <a:ea typeface="Roboto" panose="02000000000000000000" pitchFamily="2" charset="0"/>
              </a:endParaRPr>
            </a:p>
          </p:txBody>
        </p:sp>
      </p:gr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3402" y="2366763"/>
            <a:ext cx="1828800"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ZoneTexte 9"/>
          <p:cNvSpPr txBox="1"/>
          <p:nvPr/>
        </p:nvSpPr>
        <p:spPr>
          <a:xfrm>
            <a:off x="1475656" y="5229200"/>
            <a:ext cx="5184576" cy="369332"/>
          </a:xfrm>
          <a:prstGeom prst="rect">
            <a:avLst/>
          </a:prstGeom>
          <a:noFill/>
        </p:spPr>
        <p:txBody>
          <a:bodyPr wrap="square" rtlCol="0">
            <a:spAutoFit/>
          </a:bodyPr>
          <a:lstStyle/>
          <a:p>
            <a:pPr algn="ctr"/>
            <a:r>
              <a:rPr lang="fr-FR" dirty="0" smtClean="0">
                <a:latin typeface="Roboto" panose="02000000000000000000" pitchFamily="2" charset="0"/>
                <a:ea typeface="Roboto" panose="02000000000000000000" pitchFamily="2" charset="0"/>
              </a:rPr>
              <a:t>Roue TSV</a:t>
            </a:r>
            <a:endParaRPr lang="fr-FR" dirty="0">
              <a:latin typeface="Roboto" panose="02000000000000000000" pitchFamily="2" charset="0"/>
              <a:ea typeface="Roboto" panose="02000000000000000000" pitchFamily="2" charset="0"/>
            </a:endParaRPr>
          </a:p>
        </p:txBody>
      </p:sp>
      <p:sp>
        <p:nvSpPr>
          <p:cNvPr id="3" name="Espace réservé du numéro de diapositive 2"/>
          <p:cNvSpPr>
            <a:spLocks noGrp="1"/>
          </p:cNvSpPr>
          <p:nvPr>
            <p:ph type="sldNum" sz="quarter" idx="12"/>
          </p:nvPr>
        </p:nvSpPr>
        <p:spPr/>
        <p:txBody>
          <a:bodyPr/>
          <a:lstStyle/>
          <a:p>
            <a:fld id="{39F23137-5467-4AE1-8588-6B21E76D46F7}" type="slidenum">
              <a:rPr lang="fr-FR" smtClean="0"/>
              <a:pPr/>
              <a:t>9</a:t>
            </a:fld>
            <a:endParaRPr lang="fr-FR"/>
          </a:p>
        </p:txBody>
      </p:sp>
      <p:pic>
        <p:nvPicPr>
          <p:cNvPr id="9" name="Diapo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0856" y="692696"/>
            <a:ext cx="609600" cy="609600"/>
          </a:xfrm>
          <a:prstGeom prst="rect">
            <a:avLst/>
          </a:prstGeom>
        </p:spPr>
      </p:pic>
    </p:spTree>
    <p:extLst>
      <p:ext uri="{BB962C8B-B14F-4D97-AF65-F5344CB8AC3E}">
        <p14:creationId xmlns:p14="http://schemas.microsoft.com/office/powerpoint/2010/main" val="28134472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24"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8495</TotalTime>
  <Words>1618</Words>
  <Application>Microsoft Office PowerPoint</Application>
  <PresentationFormat>Affichage à l'écran (4:3)</PresentationFormat>
  <Paragraphs>340</Paragraphs>
  <Slides>40</Slides>
  <Notes>1</Notes>
  <HiddenSlides>0</HiddenSlides>
  <MMClips>29</MMClips>
  <ScaleCrop>false</ScaleCrop>
  <HeadingPairs>
    <vt:vector size="4" baseType="variant">
      <vt:variant>
        <vt:lpstr>Thème</vt:lpstr>
      </vt:variant>
      <vt:variant>
        <vt:i4>1</vt:i4>
      </vt:variant>
      <vt:variant>
        <vt:lpstr>Titres des diapositives</vt:lpstr>
      </vt:variant>
      <vt:variant>
        <vt:i4>40</vt:i4>
      </vt:variant>
    </vt:vector>
  </HeadingPairs>
  <TitlesOfParts>
    <vt:vector size="41" baseType="lpstr">
      <vt:lpstr>Thème Office</vt:lpstr>
      <vt:lpstr>Ressource pour le professeur : Créer et analyser des couleurs</vt:lpstr>
      <vt:lpstr>Référence au programme</vt:lpstr>
      <vt:lpstr>Introduction</vt:lpstr>
      <vt:lpstr>Plan de la présentation</vt:lpstr>
      <vt:lpstr>Présentation PowerPoint</vt:lpstr>
      <vt:lpstr>I. A. Espace RVB</vt:lpstr>
      <vt:lpstr>Présentation PowerPoint</vt:lpstr>
      <vt:lpstr>I. B. Espace TSV</vt:lpstr>
      <vt:lpstr>I. B. Espace TSV</vt:lpstr>
      <vt:lpstr>I. B. Espace TSV</vt:lpstr>
      <vt:lpstr>Présentation PowerPoint</vt:lpstr>
      <vt:lpstr>I. B. Espace TSL</vt:lpstr>
      <vt:lpstr>I. B. Espace TSL</vt:lpstr>
      <vt:lpstr>I. B. Espace TSL</vt:lpstr>
      <vt:lpstr>Présentation PowerPoint</vt:lpstr>
      <vt:lpstr>I. D. Espace L*a*b*</vt:lpstr>
      <vt:lpstr>I. D. Espace L*a*b*</vt:lpstr>
      <vt:lpstr>I. D. Espace L*a*b*</vt:lpstr>
      <vt:lpstr>I. D. Espace L*a*b*</vt:lpstr>
      <vt:lpstr>Présentation PowerPoint</vt:lpstr>
      <vt:lpstr>II. A. Principe de construction du diagramme</vt:lpstr>
      <vt:lpstr>II. A. Principe de construction du diagramme</vt:lpstr>
      <vt:lpstr>Présentation PowerPoint</vt:lpstr>
      <vt:lpstr>II. B. Lecture du diagramme</vt:lpstr>
      <vt:lpstr>Présentation PowerPoint</vt:lpstr>
      <vt:lpstr>II. C. Utilisation pratique</vt:lpstr>
      <vt:lpstr>II. C. Utilisation pratique</vt:lpstr>
      <vt:lpstr>II. C. Utilisation pratique</vt:lpstr>
      <vt:lpstr>II. C. Utilisation pratique</vt:lpstr>
      <vt:lpstr>II. C. Utilisation pratique</vt:lpstr>
      <vt:lpstr>II. C. Utilisation pratique</vt:lpstr>
      <vt:lpstr>II. C. Utilisation pratique</vt:lpstr>
      <vt:lpstr>II. C. Utilisation pratique</vt:lpstr>
      <vt:lpstr>Présentation PowerPoint</vt:lpstr>
      <vt:lpstr>III. A. Limite de la reproduction des couleurs</vt:lpstr>
      <vt:lpstr>Présentation PowerPoint</vt:lpstr>
      <vt:lpstr>III. B. Quelques gamuts usuels</vt:lpstr>
      <vt:lpstr>III. B. Quelques gamuts usuels</vt:lpstr>
      <vt:lpstr>III. B. Quelques gamuts usuels</vt:lpstr>
      <vt:lpstr>III. B. Quelques gamuts usuels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Synthèse de cours : Créer et analyser des couleurs</dc:title>
  <dc:creator>agnes besset</dc:creator>
  <cp:lastModifiedBy>DGESCO</cp:lastModifiedBy>
  <cp:revision>108</cp:revision>
  <dcterms:created xsi:type="dcterms:W3CDTF">2019-06-20T11:40:45Z</dcterms:created>
  <dcterms:modified xsi:type="dcterms:W3CDTF">2019-10-10T13:19:22Z</dcterms:modified>
</cp:coreProperties>
</file>