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3">
  <p:sldMasterIdLst>
    <p:sldMasterId id="2147483951" r:id="rId1"/>
  </p:sldMasterIdLst>
  <p:notesMasterIdLst>
    <p:notesMasterId r:id="rId42"/>
  </p:notesMasterIdLst>
  <p:sldIdLst>
    <p:sldId id="357" r:id="rId2"/>
    <p:sldId id="348" r:id="rId3"/>
    <p:sldId id="256" r:id="rId4"/>
    <p:sldId id="313" r:id="rId5"/>
    <p:sldId id="314" r:id="rId6"/>
    <p:sldId id="307" r:id="rId7"/>
    <p:sldId id="300" r:id="rId8"/>
    <p:sldId id="327" r:id="rId9"/>
    <p:sldId id="328" r:id="rId10"/>
    <p:sldId id="274" r:id="rId11"/>
    <p:sldId id="332" r:id="rId12"/>
    <p:sldId id="317" r:id="rId13"/>
    <p:sldId id="318" r:id="rId14"/>
    <p:sldId id="319" r:id="rId15"/>
    <p:sldId id="275" r:id="rId16"/>
    <p:sldId id="349" r:id="rId17"/>
    <p:sldId id="350" r:id="rId18"/>
    <p:sldId id="333" r:id="rId19"/>
    <p:sldId id="315" r:id="rId20"/>
    <p:sldId id="316" r:id="rId21"/>
    <p:sldId id="301" r:id="rId22"/>
    <p:sldId id="334" r:id="rId23"/>
    <p:sldId id="335" r:id="rId24"/>
    <p:sldId id="336" r:id="rId25"/>
    <p:sldId id="337" r:id="rId26"/>
    <p:sldId id="339" r:id="rId27"/>
    <p:sldId id="340" r:id="rId28"/>
    <p:sldId id="353" r:id="rId29"/>
    <p:sldId id="344" r:id="rId30"/>
    <p:sldId id="345" r:id="rId31"/>
    <p:sldId id="346" r:id="rId32"/>
    <p:sldId id="347" r:id="rId33"/>
    <p:sldId id="343" r:id="rId34"/>
    <p:sldId id="285" r:id="rId35"/>
    <p:sldId id="261" r:id="rId36"/>
    <p:sldId id="284" r:id="rId37"/>
    <p:sldId id="270" r:id="rId38"/>
    <p:sldId id="292" r:id="rId39"/>
    <p:sldId id="356" r:id="rId40"/>
    <p:sldId id="35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e BONNEFOY" initials="CB" lastIdx="8" clrIdx="0"/>
  <p:cmAuthor id="1" name="anne durand" initials="ad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F00FF"/>
    <a:srgbClr val="66FF99"/>
    <a:srgbClr val="CCFFFF"/>
    <a:srgbClr val="EEB8E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548" autoAdjust="0"/>
  </p:normalViewPr>
  <p:slideViewPr>
    <p:cSldViewPr snapToGrid="0">
      <p:cViewPr>
        <p:scale>
          <a:sx n="90" d="100"/>
          <a:sy n="90" d="100"/>
        </p:scale>
        <p:origin x="-1392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A9BD-3522-4C27-A480-5164155ADAD5}" type="datetimeFigureOut">
              <a:rPr lang="fr-FR" smtClean="0"/>
              <a:t>29/11/2019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96727-DAEF-49FB-8578-3A0D99513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83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Vigilance: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2019 : nouveaux programmes en 1</a:t>
            </a:r>
            <a:r>
              <a:rPr lang="fr-FR" baseline="30000" dirty="0" smtClean="0"/>
              <a:t>ère</a:t>
            </a:r>
            <a:r>
              <a:rPr lang="fr-FR" baseline="0" dirty="0" smtClean="0"/>
              <a:t> année de CAP et 2</a:t>
            </a:r>
            <a:r>
              <a:rPr lang="fr-FR" baseline="30000" dirty="0" smtClean="0"/>
              <a:t>nde</a:t>
            </a:r>
            <a:r>
              <a:rPr lang="fr-FR" baseline="0" dirty="0" smtClean="0"/>
              <a:t> BCP + anciens programmes pour 2</a:t>
            </a:r>
            <a:r>
              <a:rPr lang="fr-FR" baseline="30000" dirty="0" smtClean="0"/>
              <a:t>ème</a:t>
            </a:r>
            <a:r>
              <a:rPr lang="fr-FR" baseline="0" dirty="0" smtClean="0"/>
              <a:t> année CAP et 1</a:t>
            </a:r>
            <a:r>
              <a:rPr lang="fr-FR" baseline="30000" dirty="0" smtClean="0"/>
              <a:t>ère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BCP.</a:t>
            </a:r>
          </a:p>
          <a:p>
            <a:r>
              <a:rPr lang="fr-FR" baseline="0" dirty="0" smtClean="0"/>
              <a:t>2020 : nouveaux programmes en CAP, 2</a:t>
            </a:r>
            <a:r>
              <a:rPr lang="fr-FR" baseline="30000" dirty="0" smtClean="0"/>
              <a:t>nde </a:t>
            </a:r>
            <a:r>
              <a:rPr lang="fr-FR" baseline="0" dirty="0" smtClean="0"/>
              <a:t> et 1</a:t>
            </a:r>
            <a:r>
              <a:rPr lang="fr-FR" baseline="30000" dirty="0" smtClean="0"/>
              <a:t>ère</a:t>
            </a:r>
            <a:r>
              <a:rPr lang="fr-FR" baseline="0" dirty="0" smtClean="0"/>
              <a:t> BCP + anciens programmes pour les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BCP.</a:t>
            </a:r>
          </a:p>
          <a:p>
            <a:r>
              <a:rPr lang="fr-FR" baseline="0" dirty="0" smtClean="0"/>
              <a:t>2021 : nouveaux </a:t>
            </a:r>
            <a:r>
              <a:rPr lang="fr-FR" baseline="0" smtClean="0"/>
              <a:t>programmes pour tous.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185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énigme permet de présenter les pictogrammes</a:t>
            </a:r>
            <a:r>
              <a:rPr lang="fr-FR" baseline="0" dirty="0" smtClean="0"/>
              <a:t> qui sont nouveaux dans les programmes de PSE.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78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 sont des propositions d’activités</a:t>
            </a:r>
            <a:r>
              <a:rPr lang="fr-FR" b="1" dirty="0" smtClean="0"/>
              <a:t>. Chaque enseignant conserve sa liberté pédagogique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17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volonté de rendre les programmes plus lisibles pour les enseignants et les apprenants</a:t>
            </a:r>
          </a:p>
          <a:p>
            <a:r>
              <a:rPr lang="fr-FR" dirty="0"/>
              <a:t>Une reprise des notions déjà vues qui montrent la prise en compte des années précédentes. </a:t>
            </a:r>
          </a:p>
          <a:p>
            <a:r>
              <a:rPr lang="fr-FR" dirty="0"/>
              <a:t>Cela est particulièrement vrai pour les enseignements de SVT et la biologie associée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Lecture du haut vers le bas et de la</a:t>
            </a:r>
            <a:r>
              <a:rPr lang="fr-FR" baseline="0" dirty="0" smtClean="0"/>
              <a:t> gauche vers la droite.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00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apport en biologie renforcé pour permettre aux apprenants de mieux comprendre le fonctionnement de leur organisme et ainsi d’effectuer des choix éclairés.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87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deux programmes ne sont pas présentés de la même manière</a:t>
            </a:r>
            <a:r>
              <a:rPr lang="fr-FR" baseline="0" dirty="0" smtClean="0"/>
              <a:t>. Pour autant, pour un même sujet, la finalité peut être la même.  Il convient donc de comprendre la méthodologie de lecture.</a:t>
            </a:r>
          </a:p>
          <a:p>
            <a:r>
              <a:rPr lang="fr-FR" baseline="0" dirty="0" smtClean="0"/>
              <a:t>Ex: Module sur la contraception</a:t>
            </a:r>
          </a:p>
          <a:p>
            <a:r>
              <a:rPr lang="fr-FR" dirty="0" smtClean="0"/>
              <a:t>Pour « Argumenter le choix », il faut pouvoir</a:t>
            </a:r>
            <a:r>
              <a:rPr lang="fr-FR" baseline="0" dirty="0" smtClean="0"/>
              <a:t> caractériser les méthodes contraceptives (modes d’action, intérêts et limites), puis effectuer un choix dans une situation donnée en le justifiant.</a:t>
            </a:r>
          </a:p>
          <a:p>
            <a:r>
              <a:rPr lang="fr-FR" baseline="0" dirty="0" smtClean="0"/>
              <a:t>Les notions associées permettent de définir les limites d’exigence.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Programmes actualisés avec prise en</a:t>
            </a:r>
            <a:r>
              <a:rPr lang="fr-FR" baseline="0" dirty="0" smtClean="0"/>
              <a:t> compte de la réforme, des autres disciplines ,des acquis du collège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Différents publics CAP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élèves, apprentis, stagiaires de la formation continue (sortants de 3ème, jeunes adultes en réorientation, passerelle, apprentis, adulte de la formation continue).</a:t>
            </a:r>
            <a:endParaRPr lang="fr-FR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628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thématique D en BCP car le contenu de cette thématique est abordé dans les cours d’économie.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559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Enigme</a:t>
            </a:r>
            <a:r>
              <a:rPr lang="fr-FR" baseline="0" dirty="0" smtClean="0"/>
              <a:t> qui permet de repérer l’apparition du module sur les énergies en CAP.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904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Permet une lecture approfondie</a:t>
            </a:r>
            <a:r>
              <a:rPr lang="fr-FR" baseline="0" dirty="0" smtClean="0"/>
              <a:t> des programmes et de repérer les évolutions entre anciens et nouveaux programmes.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43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module 3 est supprimé.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contenus de formation pourront être abordés dans le cadre de la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Consolidation, accompagnement personnalisé, accompagnement au choix d’orientation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grille horaire CAP).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91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énigmes sont introduites au fur et à mesure des</a:t>
            </a:r>
            <a:r>
              <a:rPr lang="fr-FR" baseline="0" dirty="0" smtClean="0"/>
              <a:t> différents points à aborder.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502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Erreur dans le programme de ? Où un lien avec l’éducation à la sexualité est fait dans le module des addictions.</a:t>
            </a:r>
          </a:p>
          <a:p>
            <a:r>
              <a:rPr lang="fr-FR" dirty="0" smtClean="0"/>
              <a:t>Permet d’insister sur l’importance de sensibiliser les jeunes sur la nécessité d’un consentement mutuel lors d’un rapport sexuel</a:t>
            </a:r>
            <a:r>
              <a:rPr lang="fr-FR" baseline="0" dirty="0" smtClean="0"/>
              <a:t> même si cette notion n’apparait pas dans les objectifs ciblés dans le module.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525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</a:t>
            </a:r>
            <a:r>
              <a:rPr lang="fr-FR" baseline="0" dirty="0"/>
              <a:t> démarches d’analyse, l’exploitation de documents de nature variés, des écrits, des articles mais aussi des documents scientifiques avec des valeurs numériques à exploiter. Des données à regarder avec un sens critique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Il faut développer l’esprit critique des jeunes.</a:t>
            </a:r>
          </a:p>
          <a:p>
            <a:r>
              <a:rPr lang="fr-FR" baseline="0" dirty="0" smtClean="0"/>
              <a:t>Pas de grand changement avec les anciens programmes, nous restons sur les mêmes démarches d’analyse.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34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pas de véritable logique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 programme mais des modules qui incitent à la mise en œuvre de situations de complexité croissante.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 : Il est possible de traiter en 1</a:t>
            </a:r>
            <a:r>
              <a:rPr lang="fr-F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année « les enjeux de la santé et sécurité au travail » (éléments de connaissance de base : enjeux, AT et MP) – Module C2,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apréhender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même année, 1</a:t>
            </a:r>
            <a:r>
              <a:rPr lang="fr-F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année « la démarche de prévention »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ITaMaMi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Danger, dommage, situation dangereuse) – Module C3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puis de traiter en 2</a:t>
            </a:r>
            <a:r>
              <a:rPr lang="fr-F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année « la démarche adaptée à un risque spécifique au métier » (application de la démarche précédente) – Module C4.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BCP :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logique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progression des modules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 1 :	2de pro. : la sexualité – la contraception (Module A5)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1</a:t>
            </a:r>
            <a:r>
              <a:rPr lang="fr-FR" sz="120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pro. : les IST (Module A6)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 2 :	2de pro. : l’alimentation écoresponsable (Module B1)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1</a:t>
            </a:r>
            <a:r>
              <a:rPr lang="fr-FR" sz="120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pro. : l’alimentation (Module A7)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pro. : la qualité sanitaire des aliments (Module A8)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BCP :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logique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les contenus de formation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 :	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2de pro. : « les enjeux de la santé sécurité au travail » (Module C1) : les accidents du travail et les maladies professionnelles (données chiffrées)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fr-FR" sz="120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pro. : « le cadre juridique » (Module C?) : les accidents du travail et les maladies professionnelles (les procédures de déclaration-la prévention dans l’entreprise)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Tle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pro. : « les organismes de prévention » (Module(C?) : les responsabilités civiles et pénales – les organismes au niveau national)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quoi une progression </a:t>
            </a:r>
            <a:r>
              <a:rPr lang="fr-F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permet-elle une progressivité des apprentissages ?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Revenir sur une notion en l’abordant plusieurs fois dans une même discipline pour construire plus solidement une compétence ou un savoir,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Augmenter le temps d’exposition à la notion,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Revenir sur des savoirs anciens pour mieux ancrer les données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l’élève : un temps d’appropriation supplémentaire, une meilleure préparation à l’épreuve terminale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l’enseignant : un rééquilibrage du temps de formation sur le parcours, intégrer peu à peu des nouveautés, remobiliser des savoirs anciens ou complexes</a:t>
            </a:r>
          </a:p>
          <a:p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Quels sont les limites et les freins à la mise en œuvre d’une progression de PSE inspirée de la progression de type </a:t>
            </a:r>
            <a:r>
              <a:rPr lang="fr-F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L’habitude de traiter les modules dans leur intégralité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choix des modules à traiter sur plusieurs années (En CAP : pas de progression imposée sur le parcours en 2 ans – en BCP : les programmes sont proposés pour chaque année du parcours).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L’exploitation des PFMP en appui d’une notion dans le cadre de la progression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spiralaire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60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326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125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420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434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 modules pour une thématique essentielle à développer tout au long de la formation et de manière progressive. EN CAP, l’enseignement du sauvetage secourisme du travail</a:t>
            </a:r>
            <a:r>
              <a:rPr lang="fr-FR" baseline="0" dirty="0"/>
              <a:t> est pris en charge par les professeurs de BSE ou autres enseignants titulaires du monitorat et en mesure de certifier également et de valider la formation.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34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Erreur lors de la publication des programmes avec la lettre S qui a été remplacée par la lettre D dans le préambule du programme de PSE en CAP.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57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</a:t>
            </a:r>
            <a:r>
              <a:rPr lang="fr-FR" baseline="0" dirty="0" smtClean="0"/>
              <a:t> </a:t>
            </a:r>
            <a:r>
              <a:rPr lang="fr-FR" dirty="0" smtClean="0"/>
              <a:t>préciser en BCP pas de dédoublement prévu par les textes</a:t>
            </a:r>
          </a:p>
          <a:p>
            <a:r>
              <a:rPr lang="fr-FR" dirty="0" smtClean="0"/>
              <a:t>En CAP dédoublement quand seuil</a:t>
            </a:r>
            <a:r>
              <a:rPr lang="fr-FR" baseline="0" dirty="0" smtClean="0"/>
              <a:t> atteint = au 18</a:t>
            </a:r>
            <a:r>
              <a:rPr lang="fr-FR" baseline="30000" dirty="0" smtClean="0"/>
              <a:t>ème</a:t>
            </a:r>
            <a:r>
              <a:rPr lang="fr-FR" baseline="0" dirty="0" smtClean="0"/>
              <a:t> élève</a:t>
            </a:r>
          </a:p>
          <a:p>
            <a:r>
              <a:rPr lang="fr-FR" baseline="0" dirty="0" smtClean="0"/>
              <a:t>Préciser la place du SST // à la demi –heure</a:t>
            </a:r>
          </a:p>
          <a:p>
            <a:r>
              <a:rPr lang="fr-FR" baseline="0" dirty="0" smtClean="0"/>
              <a:t>Horaire rentrée 2019 vigilance augmentation légères des besoins BSE si classe de CAP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La formation SST en bac pourra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 abordée dans le cadre de la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Consolidation, accompagnement personnalisé, accompagnement au choix d’orientation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grille horaire BCP).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99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dirty="0" smtClean="0">
                <a:solidFill>
                  <a:srgbClr val="C00000"/>
                </a:solidFill>
              </a:rPr>
              <a:t>Beaucoup</a:t>
            </a:r>
            <a:r>
              <a:rPr lang="fr-FR" sz="1200" b="0" baseline="0" dirty="0" smtClean="0">
                <a:solidFill>
                  <a:srgbClr val="C00000"/>
                </a:solidFill>
              </a:rPr>
              <a:t> d’enseignants ne lisent pas le préambule. Il faut insister sur l’importance de les lire afin de s’approprier l’enjeu de cet enseignement.</a:t>
            </a:r>
            <a:endParaRPr lang="fr-FR" sz="1200" b="0" dirty="0">
              <a:solidFill>
                <a:srgbClr val="C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5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 compétences quasi similaires en BCP</a:t>
            </a:r>
            <a:r>
              <a:rPr lang="fr-FR" baseline="0" dirty="0" smtClean="0"/>
              <a:t> et en CAP.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45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compétences sont</a:t>
            </a:r>
            <a:r>
              <a:rPr lang="fr-FR" baseline="0" dirty="0"/>
              <a:t> construites grâce aux activités d’apprentissage menées par les élèves. Elles sont un objectif de formation qui sera évalué en fin de formation, à </a:t>
            </a:r>
            <a:r>
              <a:rPr lang="fr-FR" baseline="0" dirty="0" smtClean="0"/>
              <a:t>l’écrit, à l’oral et </a:t>
            </a:r>
            <a:r>
              <a:rPr lang="fr-FR" baseline="0" dirty="0"/>
              <a:t>en situation de </a:t>
            </a:r>
            <a:r>
              <a:rPr lang="fr-FR" baseline="0" dirty="0" smtClean="0"/>
              <a:t>CCF.</a:t>
            </a:r>
          </a:p>
          <a:p>
            <a:r>
              <a:rPr lang="fr-FR" baseline="0" dirty="0" smtClean="0"/>
              <a:t>Insister sur la nécessité de complexifier les supports, les situations entre le CAP et le BCP afin de graduer le niveau de difficulté de la compétence.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030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nouvelle architecture. Importance du chapeau</a:t>
            </a:r>
            <a:r>
              <a:rPr lang="fr-FR" baseline="0" dirty="0" smtClean="0"/>
              <a:t> de module, tout comme le préambule au programme.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92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6727-DAEF-49FB-8578-3A0D99513CA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0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3474-81F2-48B3-8540-33471056872C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8964D-E7AD-4EE3-A26C-6A2C215910C5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6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C4B1-E281-4CBD-B1B9-31A015F34EF0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7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70FC0-C3DE-4BBF-8416-2B3C8DA36AD7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8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3A87-B75D-4585-8F37-C312E808E4ED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1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43A1-C579-4A11-BBCB-14EF2BD0404C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7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20B6-345C-4180-B0F0-4199562379A6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1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FF6D-9EAC-4096-AD79-93939D99F1FD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5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1F9B-F8FE-4156-95B1-1376238CE2F5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5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245B-E50D-4367-83AA-AA1E4860CD5C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2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E26B-B508-4693-A713-7ACFB084C39B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1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FD317-260E-46E8-97E9-D34F39B0B757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des programmes de PSE de bac professionnel et de CAP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audrey_attuyer1/4nylutl6owxp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3208347"/>
            <a:ext cx="10972800" cy="2110558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Diaporama support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pour 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le jeu d’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vasion pédagogique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sur  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les programmes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de PSE en CAP et 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baccalauréat professionnel</a:t>
            </a:r>
            <a:endParaRPr lang="fr-FR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4536"/>
          <a:stretch/>
        </p:blipFill>
        <p:spPr>
          <a:xfrm>
            <a:off x="2822" y="-1"/>
            <a:ext cx="12189178" cy="32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5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79C1B2-2E44-4D48-A552-345C84E6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143"/>
            <a:ext cx="12192000" cy="6111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C</a:t>
            </a:r>
            <a:r>
              <a:rPr lang="fr-FR" sz="2800" b="1" dirty="0" smtClean="0"/>
              <a:t>ompétences </a:t>
            </a:r>
            <a:r>
              <a:rPr lang="fr-FR" sz="2800" b="1" dirty="0"/>
              <a:t>à </a:t>
            </a:r>
            <a:r>
              <a:rPr lang="fr-FR" sz="2800" b="1" dirty="0" smtClean="0"/>
              <a:t>développer</a:t>
            </a:r>
            <a:endParaRPr lang="fr-FR" sz="28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9023" y="5074999"/>
            <a:ext cx="8341875" cy="10802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Les compétences du CAP sont quasi analogues à celles du bac pro. </a:t>
            </a:r>
            <a:endParaRPr lang="fr-FR" sz="2000" b="1" dirty="0" smtClean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C’est la situation, de par sa complexité, qui va déterminer le niveau attendu pour chaque compétence ciblée. </a:t>
            </a:r>
            <a:endParaRPr lang="fr-FR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152993"/>
              </p:ext>
            </p:extLst>
          </p:nvPr>
        </p:nvGraphicFramePr>
        <p:xfrm>
          <a:off x="56147" y="708255"/>
          <a:ext cx="12079706" cy="39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39853">
                  <a:extLst>
                    <a:ext uri="{9D8B030D-6E8A-4147-A177-3AD203B41FA5}">
                      <a16:colId xmlns:a16="http://schemas.microsoft.com/office/drawing/2014/main" xmlns="" val="576338247"/>
                    </a:ext>
                  </a:extLst>
                </a:gridCol>
                <a:gridCol w="6039853">
                  <a:extLst>
                    <a:ext uri="{9D8B030D-6E8A-4147-A177-3AD203B41FA5}">
                      <a16:colId xmlns:a16="http://schemas.microsoft.com/office/drawing/2014/main" xmlns="" val="27077969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CAP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C1 : Traiter une information.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C2 : Appliquer une méthode d’analyse dans une situation donnée.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C3 : </a:t>
                      </a:r>
                      <a:r>
                        <a:rPr lang="fr-FR" sz="2000" b="1" dirty="0">
                          <a:solidFill>
                            <a:schemeClr val="bg1"/>
                          </a:solidFill>
                          <a:effectLst/>
                        </a:rPr>
                        <a:t>Mettre en relation </a:t>
                      </a:r>
                      <a:r>
                        <a:rPr lang="fr-FR" sz="2000" b="0" dirty="0">
                          <a:effectLst/>
                        </a:rPr>
                        <a:t>un phénomène physiologique, un enjeu environnemental, une disposition réglementaire, avec une mesure de prévention.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C4 : Proposer une solution pour résoudre un problème </a:t>
                      </a:r>
                      <a:r>
                        <a:rPr lang="fr-FR" sz="2000" b="1" dirty="0">
                          <a:effectLst/>
                        </a:rPr>
                        <a:t>lié à la santé, l’environnement ou la consommation.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C5 : Argumenter un choix.</a:t>
                      </a:r>
                    </a:p>
                    <a:p>
                      <a:pPr marL="16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C6 : Communiquer à l’écrit et à l’oral avec une syntaxe claire et un vocabulaire adapté.</a:t>
                      </a:r>
                      <a:endParaRPr lang="fr-FR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Bac. pro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C1 : Traiter une information.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C2 : Appliquer une démarche d’analyse dans une situation donnée.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C3 : </a:t>
                      </a:r>
                      <a:r>
                        <a:rPr lang="fr-FR" sz="2000" b="1" dirty="0">
                          <a:effectLst/>
                        </a:rPr>
                        <a:t>Expliquer</a:t>
                      </a:r>
                      <a:r>
                        <a:rPr lang="fr-FR" sz="2000" b="0" dirty="0">
                          <a:effectLst/>
                        </a:rPr>
                        <a:t> un phénomène physiologique, un enjeu environnemental, une disposition réglementaire en lien avec une mesure de prévention.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C4 : Proposer une solution pour résoudre un problème.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C5 : Argumenter un choix.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effectLst/>
                        </a:rPr>
                        <a:t>C6 : Communiquer à l’écrit et à l’oral avec une syntaxe claire et un vocabulaire adapté.</a:t>
                      </a:r>
                      <a:endParaRPr lang="fr-FR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5494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5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642196"/>
              </p:ext>
            </p:extLst>
          </p:nvPr>
        </p:nvGraphicFramePr>
        <p:xfrm>
          <a:off x="385010" y="1017729"/>
          <a:ext cx="7112358" cy="2454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2358">
                  <a:extLst>
                    <a:ext uri="{9D8B030D-6E8A-4147-A177-3AD203B41FA5}">
                      <a16:colId xmlns:a16="http://schemas.microsoft.com/office/drawing/2014/main" xmlns="" val="2981892259"/>
                    </a:ext>
                  </a:extLst>
                </a:gridCol>
              </a:tblGrid>
              <a:tr h="2302988">
                <a:tc>
                  <a:txBody>
                    <a:bodyPr/>
                    <a:lstStyle/>
                    <a:p>
                      <a:pPr marL="1651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Une thématique : 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ex. Thématique B du BCP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</a:rPr>
                        <a:t> </a:t>
                      </a:r>
                      <a:r>
                        <a:rPr lang="fr-FR" sz="2000" dirty="0" smtClean="0">
                          <a:effectLst/>
                        </a:rPr>
                        <a:t>Un </a:t>
                      </a:r>
                      <a:r>
                        <a:rPr lang="fr-FR" sz="2000" dirty="0">
                          <a:effectLst/>
                        </a:rPr>
                        <a:t>module 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ex</a:t>
                      </a:r>
                      <a:r>
                        <a:rPr lang="fr-FR" sz="2000" dirty="0">
                          <a:effectLst/>
                        </a:rPr>
                        <a:t>. Module B1 : l’alimentation écoresponsable.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</a:rPr>
                        <a:t> </a:t>
                      </a:r>
                      <a:endParaRPr lang="fr-FR" sz="105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effectLst/>
                      </a:endParaRPr>
                    </a:p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           Des </a:t>
                      </a:r>
                      <a:r>
                        <a:rPr lang="fr-FR" sz="2000" dirty="0">
                          <a:effectLst/>
                        </a:rPr>
                        <a:t>enjeux 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           Les </a:t>
                      </a:r>
                      <a:r>
                        <a:rPr lang="fr-FR" sz="2000" dirty="0">
                          <a:effectLst/>
                        </a:rPr>
                        <a:t>enjeux du module : ce module vise à </a:t>
                      </a:r>
                      <a:r>
                        <a:rPr lang="fr-FR" sz="2000" dirty="0" smtClean="0">
                          <a:effectLst/>
                        </a:rPr>
                        <a:t>…</a:t>
                      </a:r>
                      <a:endParaRPr lang="fr-FR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7749746"/>
                  </a:ext>
                </a:extLst>
              </a:tr>
            </a:tbl>
          </a:graphicData>
        </a:graphic>
      </p:graphicFrame>
      <p:pic>
        <p:nvPicPr>
          <p:cNvPr id="16385" name="Imag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7"/>
          <a:stretch/>
        </p:blipFill>
        <p:spPr bwMode="auto">
          <a:xfrm>
            <a:off x="1197452" y="3540749"/>
            <a:ext cx="7112358" cy="28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85010" y="301264"/>
            <a:ext cx="11426565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5- Architecture 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7010400" y="1684421"/>
            <a:ext cx="336884" cy="2005263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Virage 7"/>
          <p:cNvSpPr/>
          <p:nvPr/>
        </p:nvSpPr>
        <p:spPr>
          <a:xfrm rot="5400000">
            <a:off x="5284959" y="3813806"/>
            <a:ext cx="1972196" cy="857677"/>
          </a:xfrm>
          <a:prstGeom prst="bentArrow">
            <a:avLst>
              <a:gd name="adj1" fmla="val 16653"/>
              <a:gd name="adj2" fmla="val 18844"/>
              <a:gd name="adj3" fmla="val 18844"/>
              <a:gd name="adj4" fmla="val 4375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Virage 8"/>
          <p:cNvSpPr/>
          <p:nvPr/>
        </p:nvSpPr>
        <p:spPr>
          <a:xfrm rot="10800000" flipH="1">
            <a:off x="577516" y="2454441"/>
            <a:ext cx="619936" cy="2774301"/>
          </a:xfrm>
          <a:prstGeom prst="ben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 descr="C:\Users\aattuyer\AppData\Local\Microsoft\Windows\Temporary Internet Files\Content.Word\IMG_433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6" b="19235"/>
          <a:stretch/>
        </p:blipFill>
        <p:spPr bwMode="auto">
          <a:xfrm rot="5400000">
            <a:off x="7303831" y="2192660"/>
            <a:ext cx="5760085" cy="2508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90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Enigme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2894782"/>
            <a:ext cx="10058400" cy="3575785"/>
          </a:xfrm>
        </p:spPr>
        <p:txBody>
          <a:bodyPr>
            <a:normAutofit/>
          </a:bodyPr>
          <a:lstStyle/>
          <a:p>
            <a:r>
              <a:rPr lang="fr-FR" sz="3600" dirty="0"/>
              <a:t>Ils sont 4, se bousculent, apparaissent et disparaissent au fil de l’eau, guident et accordent toutes les langues. Tic, tac, saurez-vous les compter, les classer par ordre décroissant ? Mais n’oublions pas que l’union fait la force, à deux, ils sont trop mais au final ils doivent être quatre.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Image 5" descr="C:\Users\aattuyer\AppData\Local\Microsoft\Windows\Temporary Internet Files\Content.Word\IMG_434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b="9500"/>
          <a:stretch/>
        </p:blipFill>
        <p:spPr bwMode="auto">
          <a:xfrm>
            <a:off x="5091355" y="202405"/>
            <a:ext cx="4799087" cy="2692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09600" y="742471"/>
            <a:ext cx="43132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Énigme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9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562100" y="1746864"/>
            <a:ext cx="9068586" cy="1439180"/>
          </a:xfrm>
        </p:spPr>
        <p:txBody>
          <a:bodyPr/>
          <a:lstStyle/>
          <a:p>
            <a:r>
              <a:rPr lang="fr-FR" dirty="0" smtClean="0"/>
              <a:t>Les pictogrammes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848" y="4641241"/>
            <a:ext cx="874387" cy="7994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62100" y="2876675"/>
            <a:ext cx="87647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BAC</a:t>
            </a:r>
            <a:endParaRPr lang="fr-FR" sz="2400" b="1" dirty="0"/>
          </a:p>
          <a:p>
            <a:r>
              <a:rPr lang="fr-FR" sz="2400" dirty="0"/>
              <a:t>39 têtes, 10 entreprises, 11 groupes, 19 ordi donc </a:t>
            </a:r>
            <a:r>
              <a:rPr lang="fr-FR" sz="2800" b="1" dirty="0"/>
              <a:t>3121</a:t>
            </a:r>
          </a:p>
          <a:p>
            <a:r>
              <a:rPr lang="fr-FR" sz="2400" b="1" dirty="0" smtClean="0"/>
              <a:t>CAP</a:t>
            </a:r>
            <a:endParaRPr lang="fr-FR" sz="2400" b="1" dirty="0"/>
          </a:p>
          <a:p>
            <a:r>
              <a:rPr lang="fr-FR" sz="2400" dirty="0"/>
              <a:t>17 Groupe, 81 tête, 43 ordi, 20 entreprise donc </a:t>
            </a:r>
            <a:r>
              <a:rPr lang="fr-FR" sz="2800" b="1" dirty="0" smtClean="0"/>
              <a:t>8279</a:t>
            </a:r>
            <a:endParaRPr lang="fr-FR" sz="2800" b="1" dirty="0"/>
          </a:p>
        </p:txBody>
      </p:sp>
      <p:pic>
        <p:nvPicPr>
          <p:cNvPr id="1027" name="Imag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0301" r="12657" b="7031"/>
          <a:stretch>
            <a:fillRect/>
          </a:stretch>
        </p:blipFill>
        <p:spPr bwMode="auto">
          <a:xfrm>
            <a:off x="8658380" y="4133665"/>
            <a:ext cx="1307015" cy="13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6" descr="C:\Users\mchibrar\Desktop\Captur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74" y="4803759"/>
            <a:ext cx="771010" cy="63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14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3142" r="23531" b="13139"/>
          <a:stretch>
            <a:fillRect/>
          </a:stretch>
        </p:blipFill>
        <p:spPr bwMode="auto">
          <a:xfrm>
            <a:off x="6301749" y="4641242"/>
            <a:ext cx="814972" cy="8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53616" y="1312713"/>
            <a:ext cx="103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accent6">
                    <a:lumMod val="75000"/>
                  </a:schemeClr>
                </a:solidFill>
              </a:rPr>
              <a:t>Picto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4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half" idx="2"/>
          </p:nvPr>
        </p:nvSpPr>
        <p:spPr>
          <a:xfrm>
            <a:off x="445439" y="871347"/>
            <a:ext cx="8404706" cy="570609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fr-FR" sz="2400" dirty="0"/>
              <a:t>Activité nécessitant un logiciel, une animation vidéo… (situations où l’animation est nécessaire à la compréhension. Par exemple, des vidéos expliquant le fonctionnement d’un appareil ou d’un organe). 	</a:t>
            </a:r>
            <a:endParaRPr lang="fr-FR" sz="2400" dirty="0" smtClean="0"/>
          </a:p>
          <a:p>
            <a:r>
              <a:rPr lang="fr-FR" sz="2400" dirty="0" smtClean="0"/>
              <a:t>Activité </a:t>
            </a:r>
            <a:r>
              <a:rPr lang="fr-FR" sz="2400" dirty="0"/>
              <a:t>qui place l’élève dans une situation de recherche et d’analyse (exploitation d’un corpus de documents : traitement de l’information…). 	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/>
              <a:t>Activité en lien avec l’entreprise.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	</a:t>
            </a: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r>
              <a:rPr lang="fr-FR" sz="2400" dirty="0" smtClean="0"/>
              <a:t>Activité </a:t>
            </a:r>
            <a:r>
              <a:rPr lang="fr-FR" sz="2400" dirty="0"/>
              <a:t>particulièrement propice au travail de groupes et aux projets. 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210814" y="401052"/>
            <a:ext cx="850608" cy="6082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688" y="4132224"/>
            <a:ext cx="882692" cy="807033"/>
          </a:xfrm>
          <a:prstGeom prst="rect">
            <a:avLst/>
          </a:prstGeom>
        </p:spPr>
      </p:pic>
      <p:pic>
        <p:nvPicPr>
          <p:cNvPr id="9" name="Imag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0301" r="12657" b="7031"/>
          <a:stretch>
            <a:fillRect/>
          </a:stretch>
        </p:blipFill>
        <p:spPr bwMode="auto">
          <a:xfrm>
            <a:off x="9210814" y="2613574"/>
            <a:ext cx="882692" cy="8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 descr="C:\Users\mchibrar\Desktop\Captur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18" y="5487315"/>
            <a:ext cx="836504" cy="6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4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3142" r="23531" b="13139"/>
          <a:stretch>
            <a:fillRect/>
          </a:stretch>
        </p:blipFill>
        <p:spPr bwMode="auto">
          <a:xfrm>
            <a:off x="9194772" y="871347"/>
            <a:ext cx="882692" cy="8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410801" y="136103"/>
            <a:ext cx="11538743" cy="4873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 smtClean="0"/>
              <a:t>Propositions d’activité et supports d’apprentissage</a:t>
            </a:r>
            <a:r>
              <a:rPr lang="fr-FR" sz="2400" dirty="0" smtClean="0">
                <a:solidFill>
                  <a:srgbClr val="FF00FF"/>
                </a:solidFill>
              </a:rPr>
              <a:t>	</a:t>
            </a:r>
            <a:endParaRPr lang="fr-FR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71" y="905585"/>
            <a:ext cx="6498819" cy="58269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CE480C-84F9-41FA-9AC9-54971102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48" y="154277"/>
            <a:ext cx="12209148" cy="70569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Or</a:t>
            </a:r>
            <a:r>
              <a:rPr lang="fr-FR" dirty="0" smtClean="0"/>
              <a:t>ganisation des contenus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6F38B45-BCD4-4345-B3D8-D66EB6541904}"/>
              </a:ext>
            </a:extLst>
          </p:cNvPr>
          <p:cNvSpPr txBox="1"/>
          <p:nvPr/>
        </p:nvSpPr>
        <p:spPr>
          <a:xfrm>
            <a:off x="462282" y="1295382"/>
            <a:ext cx="452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 repérage rapide et précis des </a:t>
            </a:r>
            <a:r>
              <a:rPr lang="fr-FR" sz="2400" b="1" dirty="0">
                <a:solidFill>
                  <a:srgbClr val="00B0F0"/>
                </a:solidFill>
              </a:rPr>
              <a:t>notions traitées au collège</a:t>
            </a:r>
            <a:r>
              <a:rPr lang="fr-FR" sz="2400" dirty="0"/>
              <a:t> dans les différents programmes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021C182-20E3-484F-928D-88D3984FAEB4}"/>
              </a:ext>
            </a:extLst>
          </p:cNvPr>
          <p:cNvSpPr txBox="1"/>
          <p:nvPr/>
        </p:nvSpPr>
        <p:spPr>
          <a:xfrm>
            <a:off x="878811" y="2837225"/>
            <a:ext cx="3688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Des </a:t>
            </a:r>
            <a:r>
              <a:rPr lang="fr-FR" sz="2400" b="1" dirty="0">
                <a:solidFill>
                  <a:srgbClr val="FF0000"/>
                </a:solidFill>
              </a:rPr>
              <a:t>attendus en fin de formation </a:t>
            </a:r>
            <a:r>
              <a:rPr lang="fr-FR" sz="2400" dirty="0"/>
              <a:t> : </a:t>
            </a:r>
            <a:r>
              <a:rPr lang="fr-FR" sz="2400" b="1" dirty="0">
                <a:solidFill>
                  <a:srgbClr val="0070C0"/>
                </a:solidFill>
              </a:rPr>
              <a:t>objectifs ciblés </a:t>
            </a:r>
            <a:r>
              <a:rPr lang="fr-FR" sz="2400" dirty="0"/>
              <a:t>et des </a:t>
            </a:r>
            <a:r>
              <a:rPr lang="fr-FR" sz="2400" b="1" dirty="0">
                <a:solidFill>
                  <a:srgbClr val="7030A0"/>
                </a:solidFill>
              </a:rPr>
              <a:t>notions clés </a:t>
            </a:r>
            <a:r>
              <a:rPr lang="fr-FR" sz="2400" dirty="0"/>
              <a:t>indissociables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60B9411-7276-4CA1-8B80-502FD6D25BB8}"/>
              </a:ext>
            </a:extLst>
          </p:cNvPr>
          <p:cNvSpPr txBox="1"/>
          <p:nvPr/>
        </p:nvSpPr>
        <p:spPr>
          <a:xfrm>
            <a:off x="1260597" y="5222744"/>
            <a:ext cx="341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Des </a:t>
            </a:r>
            <a:r>
              <a:rPr lang="fr-FR" sz="2400" b="1" dirty="0">
                <a:solidFill>
                  <a:schemeClr val="accent2"/>
                </a:solidFill>
              </a:rPr>
              <a:t>liens</a:t>
            </a:r>
            <a:r>
              <a:rPr lang="fr-F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/>
              <a:t>avec les </a:t>
            </a:r>
            <a:r>
              <a:rPr lang="fr-FR" sz="2400" b="1" dirty="0">
                <a:solidFill>
                  <a:schemeClr val="accent2"/>
                </a:solidFill>
              </a:rPr>
              <a:t>autres</a:t>
            </a:r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b="1" dirty="0">
                <a:solidFill>
                  <a:schemeClr val="accent2"/>
                </a:solidFill>
              </a:rPr>
              <a:t>enseignements</a:t>
            </a:r>
            <a:r>
              <a:rPr lang="fr-FR" sz="2400" dirty="0"/>
              <a:t>, parcours et actions éducatives.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xmlns="" id="{F3319BAB-99C2-4962-B4FF-B72F71CE1727}"/>
              </a:ext>
            </a:extLst>
          </p:cNvPr>
          <p:cNvSpPr/>
          <p:nvPr/>
        </p:nvSpPr>
        <p:spPr>
          <a:xfrm>
            <a:off x="4426670" y="1523008"/>
            <a:ext cx="1026402" cy="30579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xmlns="" id="{8A1753E7-CD18-4813-8B29-C685207959C2}"/>
              </a:ext>
            </a:extLst>
          </p:cNvPr>
          <p:cNvSpPr/>
          <p:nvPr/>
        </p:nvSpPr>
        <p:spPr>
          <a:xfrm rot="20291939">
            <a:off x="4550714" y="3121781"/>
            <a:ext cx="2210107" cy="336018"/>
          </a:xfrm>
          <a:prstGeom prst="rightArrow">
            <a:avLst>
              <a:gd name="adj1" fmla="val 50000"/>
              <a:gd name="adj2" fmla="val 5238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xmlns="" id="{F5EA2779-0FBF-493C-BE7B-DCD9D3F3DBE9}"/>
              </a:ext>
            </a:extLst>
          </p:cNvPr>
          <p:cNvSpPr/>
          <p:nvPr/>
        </p:nvSpPr>
        <p:spPr>
          <a:xfrm rot="1655369">
            <a:off x="4449106" y="6123157"/>
            <a:ext cx="1063940" cy="35811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xmlns="" id="{A1521237-DBA7-44E8-A910-7F0115A5D0C7}"/>
              </a:ext>
            </a:extLst>
          </p:cNvPr>
          <p:cNvSpPr/>
          <p:nvPr/>
        </p:nvSpPr>
        <p:spPr>
          <a:xfrm>
            <a:off x="7918818" y="3392543"/>
            <a:ext cx="346984" cy="2580994"/>
          </a:xfrm>
          <a:prstGeom prst="down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xmlns="" id="{43495FEB-4A7E-4774-B130-E171C6B1069B}"/>
              </a:ext>
            </a:extLst>
          </p:cNvPr>
          <p:cNvSpPr/>
          <p:nvPr/>
        </p:nvSpPr>
        <p:spPr>
          <a:xfrm>
            <a:off x="5743074" y="4441028"/>
            <a:ext cx="3201781" cy="387645"/>
          </a:xfrm>
          <a:prstGeom prst="right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1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5" y="593923"/>
            <a:ext cx="6718251" cy="621595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2925" y="224590"/>
            <a:ext cx="4360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Module </a:t>
            </a:r>
            <a:r>
              <a:rPr lang="fr-FR" b="1" dirty="0" smtClean="0"/>
              <a:t>5 : La sexualité – La contraception</a:t>
            </a:r>
            <a:endParaRPr lang="fr-FR" b="1" dirty="0"/>
          </a:p>
        </p:txBody>
      </p:sp>
      <p:sp>
        <p:nvSpPr>
          <p:cNvPr id="10" name="Accolade fermante 9"/>
          <p:cNvSpPr/>
          <p:nvPr/>
        </p:nvSpPr>
        <p:spPr>
          <a:xfrm>
            <a:off x="7202905" y="2967789"/>
            <a:ext cx="705853" cy="3769895"/>
          </a:xfrm>
          <a:prstGeom prst="rightBrac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pic>
        <p:nvPicPr>
          <p:cNvPr id="21506" name="Picture 2" descr="RÃ©sultat de recherche d'images pour &quot;nouveau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70" y="2590800"/>
            <a:ext cx="4002505" cy="40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936747" y="5691315"/>
            <a:ext cx="143661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En BCP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294"/>
            <a:ext cx="6662683" cy="48126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019" y="4175037"/>
            <a:ext cx="6794155" cy="2649097"/>
          </a:xfrm>
          <a:prstGeom prst="rect">
            <a:avLst/>
          </a:prstGeom>
        </p:spPr>
      </p:pic>
      <p:sp>
        <p:nvSpPr>
          <p:cNvPr id="5" name="Virage 4"/>
          <p:cNvSpPr/>
          <p:nvPr/>
        </p:nvSpPr>
        <p:spPr>
          <a:xfrm rot="5400000">
            <a:off x="3649580" y="-1933072"/>
            <a:ext cx="4507832" cy="8373982"/>
          </a:xfrm>
          <a:prstGeom prst="bentArrow">
            <a:avLst>
              <a:gd name="adj1" fmla="val 3905"/>
              <a:gd name="adj2" fmla="val 7163"/>
              <a:gd name="adj3" fmla="val 6568"/>
              <a:gd name="adj4" fmla="val 4375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019" y="3882190"/>
            <a:ext cx="6796093" cy="292848"/>
          </a:xfrm>
          <a:prstGeom prst="rect">
            <a:avLst/>
          </a:prstGeom>
        </p:spPr>
      </p:pic>
      <p:sp>
        <p:nvSpPr>
          <p:cNvPr id="6" name="Virage 5"/>
          <p:cNvSpPr/>
          <p:nvPr/>
        </p:nvSpPr>
        <p:spPr>
          <a:xfrm rot="10800000" flipH="1">
            <a:off x="3433699" y="2021947"/>
            <a:ext cx="4411578" cy="4192588"/>
          </a:xfrm>
          <a:prstGeom prst="bentArrow">
            <a:avLst>
              <a:gd name="adj1" fmla="val 3955"/>
              <a:gd name="adj2" fmla="val 7775"/>
              <a:gd name="adj3" fmla="val 8547"/>
              <a:gd name="adj4" fmla="val 4375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8123" y="4407078"/>
            <a:ext cx="196073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Nouveau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programme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185626" y="3498284"/>
            <a:ext cx="196073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Ancien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programme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421177">
            <a:off x="10884770" y="630099"/>
            <a:ext cx="80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BAC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CE480C-84F9-41FA-9AC9-54971102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954"/>
            <a:ext cx="12192000" cy="47719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200" b="1" dirty="0" smtClean="0">
                <a:cs typeface="Arial" panose="020B0604020202020204" pitchFamily="34" charset="0"/>
              </a:rPr>
              <a:t>6- </a:t>
            </a:r>
            <a:r>
              <a:rPr lang="fr-FR" sz="32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Évolutions</a:t>
            </a:r>
            <a:r>
              <a:rPr lang="fr-FR" sz="3200" b="1" dirty="0" smtClean="0">
                <a:cs typeface="Arial" panose="020B0604020202020204" pitchFamily="34" charset="0"/>
              </a:rPr>
              <a:t> des contenus</a:t>
            </a:r>
            <a:endParaRPr lang="fr-FR" sz="3200" b="1" dirty="0"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F4199F-4A53-4505-9100-F129DB48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9" y="1997563"/>
            <a:ext cx="10523621" cy="3037556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programme de seconde 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baccalauréat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 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allégé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actualisé </a:t>
            </a:r>
          </a:p>
          <a:p>
            <a:pPr lvl="1"/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programme de CAP 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actualisé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2400" b="1" dirty="0">
              <a:solidFill>
                <a:srgbClr val="C00000"/>
              </a:solidFill>
            </a:endParaRPr>
          </a:p>
          <a:p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Énigme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3402529"/>
            <a:ext cx="10058400" cy="1843238"/>
          </a:xfrm>
        </p:spPr>
        <p:txBody>
          <a:bodyPr>
            <a:normAutofit/>
          </a:bodyPr>
          <a:lstStyle/>
          <a:p>
            <a:r>
              <a:rPr lang="fr-FR" sz="3600" dirty="0"/>
              <a:t>Le chapelier fou coupe et découpe. Trois en Bac et quatre en CAP, une seule est différente mais quelle est cette lettre 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Image 5" descr="C:\Users\aattuyer\AppData\Local\Microsoft\Windows\Temporary Internet Files\Content.Word\IMG_01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3898" y="1041875"/>
            <a:ext cx="2619341" cy="1820779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9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25642" y="262463"/>
            <a:ext cx="11277600" cy="1069032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Diaporama présenté lors des Journées de l’inspection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567021" y="1726470"/>
            <a:ext cx="9070848" cy="3368000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tx1"/>
                </a:solidFill>
              </a:rPr>
              <a:t>1- Années de mise en œuvre</a:t>
            </a:r>
          </a:p>
          <a:p>
            <a:r>
              <a:rPr lang="fr-FR" sz="2800" dirty="0" smtClean="0">
                <a:solidFill>
                  <a:schemeClr val="tx1"/>
                </a:solidFill>
              </a:rPr>
              <a:t>2- Horaires</a:t>
            </a:r>
          </a:p>
          <a:p>
            <a:r>
              <a:rPr lang="fr-FR" sz="2800" dirty="0" smtClean="0">
                <a:solidFill>
                  <a:schemeClr val="tx1"/>
                </a:solidFill>
              </a:rPr>
              <a:t>3- Préambule aux contenus du programme</a:t>
            </a:r>
          </a:p>
          <a:p>
            <a:r>
              <a:rPr lang="fr-FR" sz="2800" dirty="0" smtClean="0">
                <a:solidFill>
                  <a:schemeClr val="tx1"/>
                </a:solidFill>
              </a:rPr>
              <a:t>4- Compétences développées</a:t>
            </a:r>
          </a:p>
          <a:p>
            <a:r>
              <a:rPr lang="fr-FR" sz="2800" dirty="0">
                <a:solidFill>
                  <a:schemeClr val="tx1"/>
                </a:solidFill>
              </a:rPr>
              <a:t>5</a:t>
            </a:r>
            <a:r>
              <a:rPr lang="fr-FR" sz="2800" dirty="0" smtClean="0">
                <a:solidFill>
                  <a:schemeClr val="tx1"/>
                </a:solidFill>
              </a:rPr>
              <a:t>- Architecture des programmes</a:t>
            </a:r>
          </a:p>
          <a:p>
            <a:r>
              <a:rPr lang="fr-FR" sz="2800" dirty="0">
                <a:solidFill>
                  <a:schemeClr val="tx1"/>
                </a:solidFill>
              </a:rPr>
              <a:t>6</a:t>
            </a:r>
            <a:r>
              <a:rPr lang="fr-FR" sz="2800" dirty="0" smtClean="0">
                <a:solidFill>
                  <a:schemeClr val="tx1"/>
                </a:solidFill>
              </a:rPr>
              <a:t>- Evolution des contenus</a:t>
            </a:r>
          </a:p>
          <a:p>
            <a:r>
              <a:rPr lang="fr-FR" sz="2800" dirty="0" smtClean="0">
                <a:solidFill>
                  <a:schemeClr val="tx2">
                    <a:lumMod val="50000"/>
                  </a:schemeClr>
                </a:solidFill>
              </a:rPr>
              <a:t>7- Méthodes</a:t>
            </a:r>
          </a:p>
          <a:p>
            <a:r>
              <a:rPr lang="fr-FR" sz="2800" dirty="0" smtClean="0">
                <a:solidFill>
                  <a:schemeClr val="tx2">
                    <a:lumMod val="50000"/>
                  </a:schemeClr>
                </a:solidFill>
              </a:rPr>
              <a:t>8- Contenus</a:t>
            </a:r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238106" y="1331495"/>
            <a:ext cx="172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Sommaire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377" y="5809627"/>
            <a:ext cx="101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Programmes de PSE en CAP et BCP</a:t>
            </a:r>
            <a:endParaRPr lang="fr-FR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6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4800" dirty="0" smtClean="0"/>
              <a:t>4 thématiques en CAP</a:t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3 thématiques en BAC</a:t>
            </a:r>
            <a:endParaRPr lang="fr-FR" sz="4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224068" y="4120116"/>
            <a:ext cx="9664995" cy="898451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Seule la thématique </a:t>
            </a:r>
            <a:r>
              <a:rPr lang="fr-FR" sz="2400" b="1" dirty="0"/>
              <a:t>D </a:t>
            </a:r>
            <a:r>
              <a:rPr lang="fr-FR" sz="2400" b="1" dirty="0" smtClean="0"/>
              <a:t>apparait en CAP</a:t>
            </a:r>
            <a:r>
              <a:rPr lang="fr-FR" sz="2400" dirty="0" smtClean="0"/>
              <a:t>:  </a:t>
            </a:r>
            <a:r>
              <a:rPr lang="fr-FR" sz="2400" b="1" dirty="0">
                <a:solidFill>
                  <a:schemeClr val="accent2"/>
                </a:solidFill>
              </a:rPr>
              <a:t>L’individu consommateur averti</a:t>
            </a:r>
            <a:endParaRPr lang="fr-FR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5786300" y="1060664"/>
            <a:ext cx="540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endParaRPr lang="fr-F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737062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Thématiques en CAP et en BAC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94470" y="2013858"/>
            <a:ext cx="11020014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r-FR" sz="2000" b="1" dirty="0"/>
              <a:t>Thématique A </a:t>
            </a:r>
            <a:r>
              <a:rPr lang="fr-FR" sz="2000" dirty="0"/>
              <a:t>:  </a:t>
            </a:r>
            <a:r>
              <a:rPr lang="fr-FR" sz="2000" b="1" dirty="0">
                <a:solidFill>
                  <a:schemeClr val="accent2"/>
                </a:solidFill>
              </a:rPr>
              <a:t>L’individu responsable de son capital santé</a:t>
            </a:r>
          </a:p>
          <a:p>
            <a:pPr lvl="0"/>
            <a:endParaRPr lang="fr-FR" sz="2000" dirty="0"/>
          </a:p>
          <a:p>
            <a:pPr lvl="0"/>
            <a:r>
              <a:rPr lang="fr-FR" sz="2000" b="1" dirty="0"/>
              <a:t>Thématique B </a:t>
            </a:r>
            <a:r>
              <a:rPr lang="fr-FR" sz="2000" dirty="0"/>
              <a:t>: </a:t>
            </a:r>
            <a:r>
              <a:rPr lang="fr-FR" sz="2000" b="1" dirty="0">
                <a:solidFill>
                  <a:schemeClr val="accent2"/>
                </a:solidFill>
              </a:rPr>
              <a:t>L’individu responsable dans son environnement</a:t>
            </a:r>
          </a:p>
          <a:p>
            <a:pPr lvl="0"/>
            <a:endParaRPr lang="fr-FR" sz="2000" dirty="0"/>
          </a:p>
          <a:p>
            <a:pPr lvl="0"/>
            <a:r>
              <a:rPr lang="fr-FR" sz="2000" b="1" dirty="0"/>
              <a:t>Thématique C </a:t>
            </a:r>
            <a:r>
              <a:rPr lang="fr-FR" sz="2000" dirty="0"/>
              <a:t>: </a:t>
            </a:r>
            <a:r>
              <a:rPr lang="fr-FR" sz="2000" b="1" dirty="0">
                <a:solidFill>
                  <a:schemeClr val="accent2"/>
                </a:solidFill>
              </a:rPr>
              <a:t>L’individu acteur de prévention dans son milieu </a:t>
            </a:r>
            <a:r>
              <a:rPr lang="fr-FR" sz="2000" b="1" dirty="0" smtClean="0">
                <a:solidFill>
                  <a:schemeClr val="accent2"/>
                </a:solidFill>
              </a:rPr>
              <a:t>professionnel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D4C39F04-5209-494E-864B-A082C9C85153}"/>
              </a:ext>
            </a:extLst>
          </p:cNvPr>
          <p:cNvSpPr txBox="1">
            <a:spLocks/>
          </p:cNvSpPr>
          <p:nvPr/>
        </p:nvSpPr>
        <p:spPr>
          <a:xfrm>
            <a:off x="594470" y="4302359"/>
            <a:ext cx="11020014" cy="17455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2000" b="1" dirty="0"/>
              <a:t>Thématique A </a:t>
            </a:r>
            <a:r>
              <a:rPr lang="fr-FR" sz="2000" dirty="0"/>
              <a:t>:  </a:t>
            </a:r>
            <a:r>
              <a:rPr lang="fr-FR" sz="2000" b="1" dirty="0" smtClean="0">
                <a:solidFill>
                  <a:schemeClr val="accent2"/>
                </a:solidFill>
              </a:rPr>
              <a:t>L’individu </a:t>
            </a:r>
            <a:r>
              <a:rPr lang="fr-FR" sz="2000" b="1" dirty="0">
                <a:solidFill>
                  <a:schemeClr val="accent2"/>
                </a:solidFill>
              </a:rPr>
              <a:t>responsable de son capital </a:t>
            </a:r>
            <a:r>
              <a:rPr lang="fr-FR" sz="2000" b="1" dirty="0" smtClean="0">
                <a:solidFill>
                  <a:schemeClr val="accent2"/>
                </a:solidFill>
              </a:rPr>
              <a:t>santé</a:t>
            </a:r>
            <a:endParaRPr lang="fr-FR" sz="20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sz="2000" b="1" dirty="0"/>
              <a:t>Thématique B </a:t>
            </a:r>
            <a:r>
              <a:rPr lang="fr-FR" sz="2000" dirty="0"/>
              <a:t>:  </a:t>
            </a:r>
            <a:r>
              <a:rPr lang="fr-FR" sz="2000" b="1" dirty="0" smtClean="0">
                <a:solidFill>
                  <a:schemeClr val="accent2"/>
                </a:solidFill>
              </a:rPr>
              <a:t>L’individu </a:t>
            </a:r>
            <a:r>
              <a:rPr lang="fr-FR" sz="2000" b="1" dirty="0">
                <a:solidFill>
                  <a:schemeClr val="accent2"/>
                </a:solidFill>
              </a:rPr>
              <a:t>responsable dans son </a:t>
            </a:r>
            <a:r>
              <a:rPr lang="fr-FR" sz="2000" b="1" dirty="0" smtClean="0">
                <a:solidFill>
                  <a:schemeClr val="accent2"/>
                </a:solidFill>
              </a:rPr>
              <a:t>environnement</a:t>
            </a:r>
            <a:endParaRPr lang="fr-FR" sz="2000" b="1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fr-FR" sz="2000" b="1" dirty="0"/>
              <a:t>Thématique C </a:t>
            </a:r>
            <a:r>
              <a:rPr lang="fr-FR" sz="2000" dirty="0"/>
              <a:t>:  </a:t>
            </a:r>
            <a:r>
              <a:rPr lang="fr-FR" sz="2000" b="1" dirty="0" smtClean="0">
                <a:solidFill>
                  <a:schemeClr val="accent2"/>
                </a:solidFill>
              </a:rPr>
              <a:t>L’individu </a:t>
            </a:r>
            <a:r>
              <a:rPr lang="fr-FR" sz="2000" b="1" dirty="0">
                <a:solidFill>
                  <a:schemeClr val="accent2"/>
                </a:solidFill>
              </a:rPr>
              <a:t>dans son milieu professionnel, impliqué dans la prévention des </a:t>
            </a:r>
            <a:r>
              <a:rPr lang="fr-FR" sz="2000" b="1" dirty="0" smtClean="0">
                <a:solidFill>
                  <a:schemeClr val="accent2"/>
                </a:solidFill>
              </a:rPr>
              <a:t>risques</a:t>
            </a:r>
            <a:endParaRPr lang="fr-FR" sz="20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sz="2000" b="1" dirty="0"/>
              <a:t>Thématique D </a:t>
            </a:r>
            <a:r>
              <a:rPr lang="fr-FR" sz="2000" dirty="0"/>
              <a:t>:  </a:t>
            </a:r>
            <a:r>
              <a:rPr lang="fr-FR" sz="2000" b="1" dirty="0" smtClean="0">
                <a:solidFill>
                  <a:schemeClr val="accent2"/>
                </a:solidFill>
              </a:rPr>
              <a:t>L’individu </a:t>
            </a:r>
            <a:r>
              <a:rPr lang="fr-FR" sz="2000" b="1" dirty="0">
                <a:solidFill>
                  <a:schemeClr val="accent2"/>
                </a:solidFill>
              </a:rPr>
              <a:t>consommateur </a:t>
            </a:r>
            <a:r>
              <a:rPr lang="fr-FR" sz="2000" b="1" dirty="0" smtClean="0">
                <a:solidFill>
                  <a:schemeClr val="accent2"/>
                </a:solidFill>
              </a:rPr>
              <a:t>averti</a:t>
            </a:r>
            <a:endParaRPr lang="fr-FR" sz="2000" b="1" dirty="0"/>
          </a:p>
          <a:p>
            <a:endParaRPr lang="fr-FR" sz="2000" b="1" dirty="0"/>
          </a:p>
          <a:p>
            <a:endParaRPr lang="fr-FR" sz="600" dirty="0"/>
          </a:p>
        </p:txBody>
      </p:sp>
      <p:sp>
        <p:nvSpPr>
          <p:cNvPr id="6" name="ZoneTexte 5"/>
          <p:cNvSpPr txBox="1"/>
          <p:nvPr/>
        </p:nvSpPr>
        <p:spPr>
          <a:xfrm>
            <a:off x="594470" y="1449851"/>
            <a:ext cx="144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En BAC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4470" y="3740550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CAP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Énigme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892972"/>
            <a:ext cx="10058400" cy="1569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Nous sommes anciens dans un certain tableau mais associés, nous faisons notre apparition dans le module B3. Le symbole nous sied à merveille. </a:t>
            </a:r>
            <a:endParaRPr lang="fr-F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mage 5" descr="C:\Users\aattuyer\AppData\Local\Microsoft\Windows\Temporary Internet Files\Content.Word\IMG_00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2" r="2460" b="6562"/>
          <a:stretch/>
        </p:blipFill>
        <p:spPr bwMode="auto">
          <a:xfrm rot="5400000">
            <a:off x="7415415" y="2760782"/>
            <a:ext cx="3288632" cy="413093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55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562100" y="2027096"/>
            <a:ext cx="9068586" cy="860484"/>
          </a:xfrm>
        </p:spPr>
        <p:txBody>
          <a:bodyPr>
            <a:normAutofit fontScale="90000"/>
          </a:bodyPr>
          <a:lstStyle/>
          <a:p>
            <a:pPr algn="l"/>
            <a:r>
              <a:rPr lang="fr-FR" sz="4400" dirty="0" smtClean="0"/>
              <a:t>En CAP</a:t>
            </a:r>
            <a:br>
              <a:rPr lang="fr-FR" sz="4400" dirty="0" smtClean="0"/>
            </a:br>
            <a:r>
              <a:rPr lang="fr-FR" sz="4400" dirty="0" smtClean="0"/>
              <a:t>Module </a:t>
            </a:r>
            <a:r>
              <a:rPr lang="fr-FR" sz="4400" dirty="0"/>
              <a:t>B3 : les </a:t>
            </a:r>
            <a:r>
              <a:rPr lang="fr-FR" sz="4400" dirty="0" smtClean="0"/>
              <a:t>énergies</a:t>
            </a:r>
            <a:endParaRPr lang="fr-FR" sz="44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62100" y="3688880"/>
            <a:ext cx="4325352" cy="457201"/>
          </a:xfrm>
        </p:spPr>
        <p:txBody>
          <a:bodyPr>
            <a:noAutofit/>
          </a:bodyPr>
          <a:lstStyle/>
          <a:p>
            <a:r>
              <a:rPr lang="fr-FR" sz="3200" dirty="0"/>
              <a:t>Monoxyde de </a:t>
            </a:r>
            <a:r>
              <a:rPr lang="fr-FR" sz="3200" dirty="0" smtClean="0"/>
              <a:t>carbone</a:t>
            </a:r>
          </a:p>
          <a:p>
            <a:r>
              <a:rPr lang="fr-FR" sz="3200" dirty="0" smtClean="0"/>
              <a:t>CO</a:t>
            </a:r>
            <a:endParaRPr lang="fr-FR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664632" y="1310897"/>
            <a:ext cx="73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8" name="Picture 2" descr="RÃ©sultat de recherche d'images pour &quot;symbole chimiqu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2" y="3032606"/>
            <a:ext cx="6185903" cy="38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Énigme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66800" y="2988796"/>
            <a:ext cx="10058400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/>
              <a:t>Un souffle nouveau sur le CAP arrive et des petits nouveaux, connus du BAC, font leur apparition.</a:t>
            </a:r>
          </a:p>
          <a:p>
            <a:r>
              <a:rPr lang="fr-FR" sz="3200" dirty="0"/>
              <a:t>Combien sont-ils ?</a:t>
            </a:r>
          </a:p>
        </p:txBody>
      </p:sp>
    </p:spTree>
    <p:extLst>
      <p:ext uri="{BB962C8B-B14F-4D97-AF65-F5344CB8AC3E}">
        <p14:creationId xmlns:p14="http://schemas.microsoft.com/office/powerpoint/2010/main" val="39190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561708" y="2203557"/>
            <a:ext cx="9068586" cy="603811"/>
          </a:xfrm>
        </p:spPr>
        <p:txBody>
          <a:bodyPr>
            <a:normAutofit fontScale="90000"/>
          </a:bodyPr>
          <a:lstStyle/>
          <a:p>
            <a:r>
              <a:rPr lang="fr-FR" sz="6600" dirty="0" smtClean="0"/>
              <a:t>4 modules</a:t>
            </a:r>
            <a:endParaRPr lang="fr-FR" sz="66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61708" y="3056649"/>
            <a:ext cx="9070848" cy="2155431"/>
          </a:xfrm>
        </p:spPr>
        <p:txBody>
          <a:bodyPr>
            <a:noAutofit/>
          </a:bodyPr>
          <a:lstStyle/>
          <a:p>
            <a:r>
              <a:rPr lang="fr-FR" sz="2800" dirty="0" smtClean="0"/>
              <a:t>Module </a:t>
            </a:r>
            <a:r>
              <a:rPr lang="fr-FR" sz="2800" dirty="0"/>
              <a:t>A1 : Le système de santé</a:t>
            </a:r>
          </a:p>
          <a:p>
            <a:r>
              <a:rPr lang="fr-FR" sz="2800" dirty="0"/>
              <a:t>Module B1 : Les ressources en eau</a:t>
            </a:r>
          </a:p>
          <a:p>
            <a:r>
              <a:rPr lang="fr-FR" sz="2800" dirty="0"/>
              <a:t>Module B2 : Les risques majeurs</a:t>
            </a:r>
          </a:p>
          <a:p>
            <a:r>
              <a:rPr lang="fr-FR" sz="2800" dirty="0"/>
              <a:t>Module B3 : Les ressources en énergie</a:t>
            </a:r>
          </a:p>
          <a:p>
            <a:endParaRPr lang="fr-FR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895465" y="126414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fr-F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Énigme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66800" y="2536979"/>
            <a:ext cx="10139916" cy="16178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/>
              <a:t>Nostalgiques certains regrettent leur absence, d’autres s’en réjouissent mais combien sont-ils à avoir totalement disparu ?</a:t>
            </a:r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4" y="5325593"/>
            <a:ext cx="10704572" cy="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636295" y="1763043"/>
            <a:ext cx="9082505" cy="3677637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Suppression du sous-module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déchets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4-3)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érer son orientation et sa formation professionnelle (3-1)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echercher un emploi (3-2)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aire valider son expérience (3-3)</a:t>
            </a:r>
          </a:p>
          <a:p>
            <a:pPr algn="l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Suppression des parties: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surendettement 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 endettement (partie du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2-1 gérer son budget). </a:t>
            </a:r>
            <a:r>
              <a:rPr lang="fr-F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L’endettement est abordé sous forme de notion clé pour expliquer les avantages et les inconvénients d’un crédit à la consommation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rémunération (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4-1-3)</a:t>
            </a:r>
          </a:p>
          <a:p>
            <a:pPr algn="l"/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314812" y="817535"/>
            <a:ext cx="136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 et 7</a:t>
            </a:r>
            <a:endParaRPr lang="fr-FR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36295" y="153221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 = 4</a:t>
            </a:r>
          </a:p>
        </p:txBody>
      </p:sp>
    </p:spTree>
    <p:extLst>
      <p:ext uri="{BB962C8B-B14F-4D97-AF65-F5344CB8AC3E}">
        <p14:creationId xmlns:p14="http://schemas.microsoft.com/office/powerpoint/2010/main" val="38382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91915" y="2041981"/>
            <a:ext cx="96252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BAC = 7</a:t>
            </a:r>
          </a:p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Disparition du module 2 Alimentation et santé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2-1,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2-3 et 2-4)</a:t>
            </a:r>
          </a:p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Disparition des sous-modules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IST (4-1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Disparition du module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 Environnement économique et protection du consommateur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gérer son budget (5-1)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acheter un bien (5-2) </a:t>
            </a:r>
            <a:endParaRPr lang="fr-FR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Appréhender les mesures de protection des personnes et des biens (5-3)</a:t>
            </a:r>
          </a:p>
          <a:p>
            <a:endParaRPr lang="fr-FR" sz="2000" dirty="0" smtClean="0"/>
          </a:p>
          <a:p>
            <a:r>
              <a:rPr lang="fr-FR" sz="2000" dirty="0" smtClean="0"/>
              <a:t>Et en grande partie….</a:t>
            </a:r>
          </a:p>
          <a:p>
            <a:r>
              <a:rPr lang="fr-FR" sz="2000" dirty="0" smtClean="0"/>
              <a:t>Disparition du module 2-2 sauf la partie « alimentation et développement durable »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5453036" y="1175846"/>
            <a:ext cx="136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4000" b="1" dirty="0" smtClean="0">
                <a:solidFill>
                  <a:schemeClr val="accent6">
                    <a:lumMod val="75000"/>
                  </a:schemeClr>
                </a:solidFill>
              </a:rPr>
              <a:t> et 7</a:t>
            </a:r>
            <a:endParaRPr lang="fr-FR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84698" y="428215"/>
            <a:ext cx="10058400" cy="1112987"/>
          </a:xfrm>
        </p:spPr>
        <p:txBody>
          <a:bodyPr/>
          <a:lstStyle/>
          <a:p>
            <a:r>
              <a:rPr lang="fr-FR" dirty="0" smtClean="0"/>
              <a:t>Énigme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85934" y="1512163"/>
            <a:ext cx="83793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chapelier fou a choisi un positionnement étrange pour ce lien qui rapproche mais qui nécessite un consentement mutuel. </a:t>
            </a:r>
            <a:r>
              <a:rPr lang="fr-FR" sz="3200" dirty="0" smtClean="0"/>
              <a:t>CAP </a:t>
            </a:r>
            <a:r>
              <a:rPr lang="fr-FR" sz="3200" dirty="0"/>
              <a:t>ou BAC, telle est la question.</a:t>
            </a:r>
          </a:p>
          <a:p>
            <a:r>
              <a:rPr lang="fr-FR" sz="3200" dirty="0"/>
              <a:t>Prenez la lettre la plus droite présente dans le nom de ce module.</a:t>
            </a:r>
          </a:p>
          <a:p>
            <a:r>
              <a:rPr lang="fr-FR" sz="3200" dirty="0"/>
              <a:t>Prenez garde, le chapelier fou </a:t>
            </a:r>
            <a:r>
              <a:rPr lang="fr-FR" sz="3200" dirty="0" smtClean="0"/>
              <a:t>vous laisse découvrir un mot mais vous a tendu un piège. Méli-mélo</a:t>
            </a:r>
            <a:r>
              <a:rPr lang="fr-FR" sz="3200" dirty="0"/>
              <a:t>, au fond de son chapeau, 4 devient 1, 9 reste 9, 19 devient 12, 3 reste 3 et 15 devient 5.</a:t>
            </a:r>
          </a:p>
        </p:txBody>
      </p:sp>
      <p:pic>
        <p:nvPicPr>
          <p:cNvPr id="8" name="Image 7" descr="C:\Users\aattuyer\AppData\Local\Microsoft\Windows\Temporary Internet Files\Content.Word\IMG_418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6022" y="509356"/>
            <a:ext cx="2674151" cy="200561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Image 8" descr="C:\Users\aattuyer\AppData\Local\Microsoft\Windows\Temporary Internet Files\Content.Word\IMG_418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924" y="2849238"/>
            <a:ext cx="3084980" cy="2313623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7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D89F10-8F50-4099-A30B-61038521D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747" y="1347537"/>
            <a:ext cx="9320464" cy="577515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Prévention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smtClean="0">
                <a:solidFill>
                  <a:schemeClr val="bg1"/>
                </a:solidFill>
              </a:rPr>
              <a:t>Santé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smtClean="0">
                <a:solidFill>
                  <a:schemeClr val="bg1"/>
                </a:solidFill>
              </a:rPr>
              <a:t>Environnement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36476A0-4534-4F38-93B0-338984F49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1782" y="2107007"/>
            <a:ext cx="8511611" cy="3048000"/>
          </a:xfrm>
        </p:spPr>
        <p:txBody>
          <a:bodyPr>
            <a:noAutofit/>
          </a:bodyPr>
          <a:lstStyle/>
          <a:p>
            <a:pPr algn="l"/>
            <a:r>
              <a:rPr lang="fr-FR" sz="2800" b="1" dirty="0" smtClean="0"/>
              <a:t>Programme </a:t>
            </a:r>
            <a:r>
              <a:rPr lang="fr-FR" sz="2800" b="1" dirty="0"/>
              <a:t>du CAP </a:t>
            </a:r>
          </a:p>
          <a:p>
            <a:pPr algn="l"/>
            <a:r>
              <a:rPr lang="fr-FR" sz="2400" b="1" dirty="0" smtClean="0"/>
              <a:t>	1</a:t>
            </a:r>
            <a:r>
              <a:rPr lang="fr-FR" sz="2400" b="1" baseline="30000" dirty="0" smtClean="0"/>
              <a:t>ère</a:t>
            </a:r>
            <a:r>
              <a:rPr lang="fr-FR" sz="2400" b="1" dirty="0" smtClean="0"/>
              <a:t> année – rentrée 2019</a:t>
            </a:r>
          </a:p>
          <a:p>
            <a:pPr algn="l"/>
            <a:r>
              <a:rPr lang="fr-FR" sz="2400" b="1" dirty="0" smtClean="0"/>
              <a:t>				2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année – rentrée 2020</a:t>
            </a:r>
            <a:endParaRPr lang="fr-FR" sz="2400" b="1" strike="sngStrike" dirty="0">
              <a:solidFill>
                <a:srgbClr val="FF00FF"/>
              </a:solidFill>
            </a:endParaRPr>
          </a:p>
          <a:p>
            <a:endParaRPr lang="fr-FR" sz="1050" b="1" dirty="0"/>
          </a:p>
          <a:p>
            <a:pPr algn="l"/>
            <a:r>
              <a:rPr lang="fr-FR" sz="2800" b="1" dirty="0"/>
              <a:t>Programme du Bac pro </a:t>
            </a:r>
            <a:r>
              <a:rPr lang="fr-FR" sz="1600" dirty="0" smtClean="0">
                <a:solidFill>
                  <a:schemeClr val="tx1"/>
                </a:solidFill>
              </a:rPr>
              <a:t>(seul le programme de 2de est paru) </a:t>
            </a:r>
          </a:p>
          <a:p>
            <a:pPr algn="l"/>
            <a:r>
              <a:rPr lang="fr-FR" sz="2400" b="1" dirty="0" smtClean="0"/>
              <a:t>	Seconde - rentrée 2019</a:t>
            </a:r>
          </a:p>
          <a:p>
            <a:pPr algn="l"/>
            <a:r>
              <a:rPr lang="fr-FR" sz="2400" b="1" dirty="0"/>
              <a:t>	</a:t>
            </a:r>
            <a:r>
              <a:rPr lang="fr-FR" sz="2400" b="1" dirty="0" smtClean="0"/>
              <a:t>		Première </a:t>
            </a:r>
            <a:r>
              <a:rPr lang="fr-FR" sz="2400" b="1" dirty="0"/>
              <a:t>- rentrée </a:t>
            </a:r>
            <a:r>
              <a:rPr lang="fr-FR" sz="2400" b="1" dirty="0" smtClean="0"/>
              <a:t>2020 </a:t>
            </a:r>
          </a:p>
          <a:p>
            <a:pPr algn="l"/>
            <a:r>
              <a:rPr lang="fr-FR" sz="2400" b="1" dirty="0"/>
              <a:t>					</a:t>
            </a:r>
            <a:r>
              <a:rPr lang="fr-FR" sz="2400" b="1" dirty="0" smtClean="0"/>
              <a:t>Terminale - </a:t>
            </a:r>
            <a:r>
              <a:rPr lang="fr-FR" sz="2400" b="1" dirty="0"/>
              <a:t>rentrée </a:t>
            </a:r>
            <a:r>
              <a:rPr lang="fr-FR" sz="2400" b="1" dirty="0" smtClean="0"/>
              <a:t>2021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509229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1- Années de mise en œuvre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8369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561708" y="2141138"/>
            <a:ext cx="9068586" cy="452432"/>
          </a:xfrm>
        </p:spPr>
        <p:txBody>
          <a:bodyPr>
            <a:normAutofit fontScale="90000"/>
          </a:bodyPr>
          <a:lstStyle/>
          <a:p>
            <a:r>
              <a:rPr lang="fr-FR" sz="4400" dirty="0" smtClean="0"/>
              <a:t>Module A4: Les addictions</a:t>
            </a:r>
            <a:endParaRPr lang="fr-FR" sz="44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88594" y="2820014"/>
            <a:ext cx="9070848" cy="1423216"/>
          </a:xfrm>
        </p:spPr>
        <p:txBody>
          <a:bodyPr>
            <a:noAutofit/>
          </a:bodyPr>
          <a:lstStyle/>
          <a:p>
            <a:r>
              <a:rPr lang="fr-FR" sz="3600" dirty="0"/>
              <a:t>Module A4 : les addictions</a:t>
            </a:r>
          </a:p>
          <a:p>
            <a:r>
              <a:rPr lang="fr-FR" sz="3600" dirty="0"/>
              <a:t>Lien </a:t>
            </a:r>
            <a:r>
              <a:rPr lang="fr-FR" sz="3600" dirty="0" smtClean="0"/>
              <a:t>avec l’éducation à la sexualité </a:t>
            </a:r>
            <a:endParaRPr lang="fr-FR" sz="3600" dirty="0"/>
          </a:p>
          <a:p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912297" y="1310897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 7" descr="C:\Users\aattuyer\AppData\Local\Microsoft\Windows\Temporary Internet Files\Content.Word\IMG_03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/>
        </p:blipFill>
        <p:spPr bwMode="auto">
          <a:xfrm>
            <a:off x="8169776" y="3987467"/>
            <a:ext cx="4022224" cy="2906425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7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647952" y="1886553"/>
            <a:ext cx="9068586" cy="1074821"/>
          </a:xfrm>
        </p:spPr>
        <p:txBody>
          <a:bodyPr/>
          <a:lstStyle/>
          <a:p>
            <a:r>
              <a:rPr lang="fr-FR" sz="2800" smtClean="0"/>
              <a:t>Méli-mélo, au fond de son chapeau, 4 devient 1, 9 reste 9, 19 devient 12, 3 reste 3 et 15 devient 5.</a:t>
            </a:r>
            <a:endParaRPr lang="fr-FR" sz="2800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647952" y="2929290"/>
            <a:ext cx="9070848" cy="457201"/>
          </a:xfrm>
        </p:spPr>
        <p:txBody>
          <a:bodyPr>
            <a:noAutofit/>
          </a:bodyPr>
          <a:lstStyle/>
          <a:p>
            <a:r>
              <a:rPr lang="fr-FR" sz="2800" smtClean="0"/>
              <a:t>DISCO = ALICE</a:t>
            </a:r>
          </a:p>
          <a:p>
            <a:r>
              <a:rPr lang="fr-FR" sz="2800" smtClean="0"/>
              <a:t>D = A</a:t>
            </a:r>
          </a:p>
          <a:p>
            <a:r>
              <a:rPr lang="fr-FR" sz="2800" smtClean="0"/>
              <a:t>I = I</a:t>
            </a:r>
          </a:p>
          <a:p>
            <a:r>
              <a:rPr lang="fr-FR" sz="2800" smtClean="0"/>
              <a:t>S = L</a:t>
            </a:r>
          </a:p>
          <a:p>
            <a:r>
              <a:rPr lang="fr-FR" sz="2800" smtClean="0"/>
              <a:t>C = C</a:t>
            </a:r>
          </a:p>
          <a:p>
            <a:r>
              <a:rPr lang="fr-FR" sz="2800" smtClean="0"/>
              <a:t>O = E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345172" y="1301778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ALICE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Image 16" descr="C:\Users\aattuyer\AppData\Local\Microsoft\Windows\Temporary Internet Files\Content.Word\IMG_417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7710">
            <a:off x="1717551" y="4253865"/>
            <a:ext cx="2555875" cy="1916430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CE480C-84F9-41FA-9AC9-54971102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3346"/>
            <a:ext cx="12192000" cy="56943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3200" b="1" dirty="0" smtClean="0"/>
              <a:t>7- </a:t>
            </a:r>
            <a:r>
              <a:rPr lang="fr-FR" sz="3200" b="1" dirty="0" smtClean="0">
                <a:solidFill>
                  <a:schemeClr val="tx1"/>
                </a:solidFill>
              </a:rPr>
              <a:t>M</a:t>
            </a:r>
            <a:r>
              <a:rPr lang="fr-FR" sz="3200" b="1" dirty="0" smtClean="0"/>
              <a:t>éthodologie</a:t>
            </a:r>
            <a:endParaRPr lang="fr-FR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F4199F-4A53-4505-9100-F129DB48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54" y="3507653"/>
            <a:ext cx="10720962" cy="2011681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Une </a:t>
            </a:r>
            <a:r>
              <a:rPr lang="fr-FR" sz="2400" b="1" dirty="0">
                <a:solidFill>
                  <a:srgbClr val="C00000"/>
                </a:solidFill>
              </a:rPr>
              <a:t>approche scientifique pour développer le raisonnement et le sens </a:t>
            </a:r>
            <a:r>
              <a:rPr lang="fr-FR" sz="2400" b="1" dirty="0" smtClean="0">
                <a:solidFill>
                  <a:srgbClr val="C00000"/>
                </a:solidFill>
              </a:rPr>
              <a:t>critique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BA87CA0-1C1D-4AE5-B6AE-B16C51705007}"/>
              </a:ext>
            </a:extLst>
          </p:cNvPr>
          <p:cNvSpPr txBox="1"/>
          <p:nvPr/>
        </p:nvSpPr>
        <p:spPr>
          <a:xfrm flipV="1">
            <a:off x="10187940" y="8854440"/>
            <a:ext cx="829548" cy="3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8E3AEBB-AD2E-4B95-8E22-B48F97F39D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50620" y="5440680"/>
            <a:ext cx="4007534" cy="7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589639" y="1815476"/>
            <a:ext cx="9274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À</a:t>
            </a:r>
            <a:r>
              <a:rPr lang="fr-FR" sz="2400" dirty="0" smtClean="0"/>
              <a:t> partir de l’analyse</a:t>
            </a:r>
          </a:p>
          <a:p>
            <a:pPr algn="ctr"/>
            <a:r>
              <a:rPr lang="fr-FR" sz="2400" dirty="0" smtClean="0"/>
              <a:t>de situations concrètes de </a:t>
            </a:r>
          </a:p>
          <a:p>
            <a:pPr algn="ctr"/>
            <a:r>
              <a:rPr lang="fr-FR" sz="2400" dirty="0" smtClean="0"/>
              <a:t>la vie sociale, professionnelle ou de faits d’actualités.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848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876526"/>
          </a:xfrm>
        </p:spPr>
        <p:txBody>
          <a:bodyPr>
            <a:normAutofit fontScale="90000"/>
          </a:bodyPr>
          <a:lstStyle/>
          <a:p>
            <a:r>
              <a:rPr lang="fr-FR" sz="5400" dirty="0" err="1" smtClean="0"/>
              <a:t>spiralaire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27339" y="3642865"/>
            <a:ext cx="8737323" cy="1732549"/>
          </a:xfrm>
        </p:spPr>
        <p:txBody>
          <a:bodyPr>
            <a:noAutofit/>
          </a:bodyPr>
          <a:lstStyle/>
          <a:p>
            <a:r>
              <a:rPr lang="fr-FR" sz="2000" dirty="0"/>
              <a:t>« Ces thématiques comportent des modules qui permettent de construire des compétences et de mobiliser des notions clés associées dans des situations de complexité croissante. Selon une logique </a:t>
            </a:r>
            <a:r>
              <a:rPr lang="fr-FR" sz="2000" dirty="0" err="1"/>
              <a:t>spiralaire</a:t>
            </a:r>
            <a:r>
              <a:rPr lang="fr-FR" sz="2000" dirty="0"/>
              <a:t>, certaines notions sont reprises et approfondies tout au long de la formation, en particulier dans le domaine de la prévention des risques professionnels » (Préambule).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127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8888" y="2496762"/>
            <a:ext cx="6642354" cy="1280890"/>
          </a:xfrm>
        </p:spPr>
        <p:txBody>
          <a:bodyPr>
            <a:noAutofit/>
          </a:bodyPr>
          <a:lstStyle/>
          <a:p>
            <a:r>
              <a:rPr lang="fr-FR" sz="8000" b="1" dirty="0"/>
              <a:t>Le programme de PSE en Bac Professionnel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98CE480C-84F9-41FA-9AC9-549711027B52}"/>
              </a:ext>
            </a:extLst>
          </p:cNvPr>
          <p:cNvSpPr txBox="1">
            <a:spLocks/>
          </p:cNvSpPr>
          <p:nvPr/>
        </p:nvSpPr>
        <p:spPr>
          <a:xfrm>
            <a:off x="0" y="368968"/>
            <a:ext cx="12192000" cy="5694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z="3200" b="1" dirty="0"/>
              <a:t>8</a:t>
            </a:r>
            <a:r>
              <a:rPr lang="fr-FR" sz="3200" b="1" dirty="0" smtClean="0"/>
              <a:t>- </a:t>
            </a:r>
            <a:r>
              <a:rPr lang="fr-FR" sz="3200" b="1" dirty="0" smtClean="0">
                <a:solidFill>
                  <a:schemeClr val="tx1"/>
                </a:solidFill>
              </a:rPr>
              <a:t>C</a:t>
            </a:r>
            <a:r>
              <a:rPr lang="fr-FR" sz="3200" b="1" dirty="0" smtClean="0"/>
              <a:t>ontenus</a:t>
            </a:r>
            <a:endParaRPr lang="fr-FR" sz="3200" b="1" dirty="0"/>
          </a:p>
        </p:txBody>
      </p:sp>
      <p:pic>
        <p:nvPicPr>
          <p:cNvPr id="7" name="Image 6" descr="C:\Users\aattuyer\AppData\Local\Microsoft\Windows\Temporary Internet Files\Content.Word\IMG_432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48534" b="61682"/>
          <a:stretch/>
        </p:blipFill>
        <p:spPr bwMode="auto">
          <a:xfrm>
            <a:off x="8314132" y="3497179"/>
            <a:ext cx="2913871" cy="2427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03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F0E5D-67DA-4187-98D8-8C8EB44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807"/>
            <a:ext cx="12191999" cy="61913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3600" dirty="0"/>
              <a:t>Les thématiques et modules traités en seconde Bac </a:t>
            </a:r>
            <a:r>
              <a:rPr lang="fr-FR" sz="3200" dirty="0" smtClean="0"/>
              <a:t>professionnel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3536E43-B433-4D2C-A0F8-638E2EBA4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66" y="736825"/>
            <a:ext cx="10671901" cy="57281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fr-FR" sz="2400" b="1" dirty="0"/>
              <a:t>Thématique A </a:t>
            </a:r>
            <a:r>
              <a:rPr lang="fr-FR" sz="2400" dirty="0"/>
              <a:t>:  </a:t>
            </a:r>
            <a:r>
              <a:rPr lang="fr-FR" sz="2400" b="1" dirty="0">
                <a:solidFill>
                  <a:schemeClr val="accent2"/>
                </a:solidFill>
              </a:rPr>
              <a:t>L’individu responsable de son capital santé</a:t>
            </a:r>
          </a:p>
          <a:p>
            <a:pPr lvl="0"/>
            <a:r>
              <a:rPr lang="fr-FR" sz="2400" dirty="0"/>
              <a:t>Module A1: le système de santé</a:t>
            </a:r>
          </a:p>
          <a:p>
            <a:pPr lvl="0"/>
            <a:r>
              <a:rPr lang="fr-FR" sz="2400" dirty="0"/>
              <a:t>Module A2: les rythmes biologiques - le sommeil</a:t>
            </a:r>
          </a:p>
          <a:p>
            <a:pPr lvl="0"/>
            <a:r>
              <a:rPr lang="fr-FR" sz="2400" dirty="0"/>
              <a:t>Module A3: l’activité physique</a:t>
            </a:r>
          </a:p>
          <a:p>
            <a:pPr lvl="0"/>
            <a:r>
              <a:rPr lang="fr-FR" sz="2400" dirty="0"/>
              <a:t>Module A4: les addictions</a:t>
            </a:r>
          </a:p>
          <a:p>
            <a:pPr lvl="0"/>
            <a:r>
              <a:rPr lang="fr-FR" sz="2400" dirty="0"/>
              <a:t>Module A5: la sexualité – la </a:t>
            </a:r>
            <a:r>
              <a:rPr lang="fr-FR" sz="2400" dirty="0" smtClean="0"/>
              <a:t>contraception</a:t>
            </a:r>
            <a:endParaRPr lang="fr-FR" sz="2400" dirty="0"/>
          </a:p>
          <a:p>
            <a:pPr marL="0" lvl="0" indent="0">
              <a:buNone/>
            </a:pPr>
            <a:r>
              <a:rPr lang="fr-FR" sz="2400" b="1" dirty="0"/>
              <a:t>Thématique B </a:t>
            </a:r>
            <a:r>
              <a:rPr lang="fr-FR" sz="2400" dirty="0"/>
              <a:t>: </a:t>
            </a:r>
            <a:r>
              <a:rPr lang="fr-FR" sz="2400" b="1" dirty="0">
                <a:solidFill>
                  <a:schemeClr val="accent2"/>
                </a:solidFill>
              </a:rPr>
              <a:t>L’individu responsable dans son environnement</a:t>
            </a:r>
          </a:p>
          <a:p>
            <a:pPr lvl="0"/>
            <a:r>
              <a:rPr lang="fr-FR" sz="2400" dirty="0"/>
              <a:t>Module B1: l’alimentation écoresponsable</a:t>
            </a:r>
          </a:p>
          <a:p>
            <a:pPr lvl="0"/>
            <a:r>
              <a:rPr lang="fr-FR" sz="2400" dirty="0"/>
              <a:t>Module B2: les risques </a:t>
            </a:r>
            <a:r>
              <a:rPr lang="fr-FR" sz="2400" dirty="0" smtClean="0"/>
              <a:t>majeurs</a:t>
            </a:r>
            <a:endParaRPr lang="fr-FR" sz="2400" dirty="0"/>
          </a:p>
          <a:p>
            <a:pPr marL="0" lvl="0" indent="0">
              <a:buNone/>
            </a:pPr>
            <a:r>
              <a:rPr lang="fr-FR" sz="2400" b="1" dirty="0"/>
              <a:t>Thématique C </a:t>
            </a:r>
            <a:r>
              <a:rPr lang="fr-FR" sz="2400" dirty="0"/>
              <a:t>: </a:t>
            </a:r>
            <a:r>
              <a:rPr lang="fr-FR" sz="2400" b="1" dirty="0">
                <a:solidFill>
                  <a:schemeClr val="accent2"/>
                </a:solidFill>
              </a:rPr>
              <a:t>L’individu acteur de prévention dans son milieu professionnel</a:t>
            </a:r>
          </a:p>
          <a:p>
            <a:pPr lvl="0"/>
            <a:r>
              <a:rPr lang="fr-FR" sz="2400" dirty="0"/>
              <a:t>Module C1: les enjeux de la santé et sécurité au travail</a:t>
            </a:r>
          </a:p>
          <a:p>
            <a:pPr lvl="0"/>
            <a:r>
              <a:rPr lang="fr-FR" sz="2400" dirty="0"/>
              <a:t>Module C2: les notions de base en prévention des risques professionnels</a:t>
            </a:r>
          </a:p>
          <a:p>
            <a:pPr marL="0" lvl="0" indent="0">
              <a:buNone/>
            </a:pPr>
            <a:endParaRPr lang="fr-FR" sz="2000" dirty="0"/>
          </a:p>
          <a:p>
            <a:pPr lvl="0"/>
            <a:endParaRPr lang="fr-FR" sz="2000" b="1" dirty="0"/>
          </a:p>
          <a:p>
            <a:pPr lvl="0"/>
            <a:endParaRPr lang="fr-FR" sz="2000" b="1" dirty="0"/>
          </a:p>
          <a:p>
            <a:endParaRPr lang="fr-FR" sz="7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849" y="2217256"/>
            <a:ext cx="6503226" cy="1280890"/>
          </a:xfrm>
        </p:spPr>
        <p:txBody>
          <a:bodyPr>
            <a:noAutofit/>
          </a:bodyPr>
          <a:lstStyle/>
          <a:p>
            <a:r>
              <a:rPr lang="fr-FR" sz="8000" b="1" dirty="0"/>
              <a:t>Le programme de PSE en CAP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Image 4" descr="C:\Users\aattuyer\AppData\Local\Microsoft\Windows\Temporary Internet Files\Content.Word\IMG_432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48534" b="61682"/>
          <a:stretch/>
        </p:blipFill>
        <p:spPr bwMode="auto">
          <a:xfrm>
            <a:off x="8314132" y="3497179"/>
            <a:ext cx="2913871" cy="2427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2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F0E5D-67DA-4187-98D8-8C8EB44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1135"/>
            <a:ext cx="12191999" cy="657013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Les modules en CAP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3536E43-B433-4D2C-A0F8-638E2EBA4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15" y="1021120"/>
            <a:ext cx="6796359" cy="4369027"/>
          </a:xfr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fr-FR" sz="2400" b="1" dirty="0"/>
              <a:t>Thématique A </a:t>
            </a:r>
            <a:r>
              <a:rPr lang="fr-FR" sz="2400" dirty="0"/>
              <a:t>:  </a:t>
            </a:r>
            <a:r>
              <a:rPr lang="fr-FR" sz="2400" b="1" dirty="0">
                <a:solidFill>
                  <a:schemeClr val="accent2"/>
                </a:solidFill>
              </a:rPr>
              <a:t>L’individu responsable de son capital santé</a:t>
            </a:r>
          </a:p>
          <a:p>
            <a:pPr lvl="0"/>
            <a:r>
              <a:rPr lang="fr-FR" sz="2400" dirty="0"/>
              <a:t>Module A1: le système de santé</a:t>
            </a:r>
          </a:p>
          <a:p>
            <a:pPr lvl="0"/>
            <a:r>
              <a:rPr lang="fr-FR" sz="2400" dirty="0"/>
              <a:t>Module A2: le sommeil, un rythme biologique</a:t>
            </a:r>
          </a:p>
          <a:p>
            <a:pPr lvl="0"/>
            <a:r>
              <a:rPr lang="fr-FR" sz="2400" dirty="0"/>
              <a:t>Module A3: l’activité physique</a:t>
            </a:r>
          </a:p>
          <a:p>
            <a:pPr lvl="0"/>
            <a:r>
              <a:rPr lang="fr-FR" sz="2400" dirty="0"/>
              <a:t>Module A4: les addictions</a:t>
            </a:r>
          </a:p>
          <a:p>
            <a:pPr lvl="0"/>
            <a:r>
              <a:rPr lang="fr-FR" sz="2400" dirty="0"/>
              <a:t>Module A5: la sexualité – la contraception</a:t>
            </a:r>
          </a:p>
          <a:p>
            <a:pPr lvl="0"/>
            <a:r>
              <a:rPr lang="fr-FR" sz="2400" dirty="0"/>
              <a:t>Module A6: les infections sexuellement transmissibles</a:t>
            </a:r>
          </a:p>
          <a:p>
            <a:pPr lvl="0"/>
            <a:r>
              <a:rPr lang="fr-FR" sz="2400" dirty="0"/>
              <a:t>Module A7: l’alimentation adaptée à son activité</a:t>
            </a:r>
          </a:p>
          <a:p>
            <a:pPr lvl="0"/>
            <a:endParaRPr lang="fr-FR" sz="2400" dirty="0"/>
          </a:p>
          <a:p>
            <a:pPr marL="0" lvl="0" indent="0">
              <a:buNone/>
            </a:pPr>
            <a:endParaRPr lang="fr-FR" sz="2400" dirty="0"/>
          </a:p>
          <a:p>
            <a:pPr lvl="0"/>
            <a:endParaRPr lang="fr-FR" sz="2400" b="1" dirty="0"/>
          </a:p>
          <a:p>
            <a:pPr lvl="0"/>
            <a:endParaRPr lang="fr-FR" sz="2400" b="1" dirty="0"/>
          </a:p>
          <a:p>
            <a:endParaRPr lang="fr-FR" sz="7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63536E43-B433-4D2C-A0F8-638E2EBA4E32}"/>
              </a:ext>
            </a:extLst>
          </p:cNvPr>
          <p:cNvSpPr txBox="1">
            <a:spLocks/>
          </p:cNvSpPr>
          <p:nvPr/>
        </p:nvSpPr>
        <p:spPr>
          <a:xfrm>
            <a:off x="6741042" y="1534468"/>
            <a:ext cx="5219388" cy="2584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FR" sz="2400" b="1" dirty="0" smtClean="0"/>
              <a:t>Thématique B </a:t>
            </a:r>
            <a:r>
              <a:rPr lang="fr-FR" sz="2400" dirty="0" smtClean="0"/>
              <a:t>: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L’individu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</a:rPr>
              <a:t>écocitoyen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dans son environnement</a:t>
            </a:r>
          </a:p>
          <a:p>
            <a:r>
              <a:rPr lang="fr-FR" sz="2400" dirty="0" smtClean="0"/>
              <a:t>Module B1: les ressources en eau</a:t>
            </a:r>
          </a:p>
          <a:p>
            <a:r>
              <a:rPr lang="fr-FR" sz="2400" dirty="0" smtClean="0"/>
              <a:t>Module B2: les risques majeurs</a:t>
            </a:r>
          </a:p>
          <a:p>
            <a:r>
              <a:rPr lang="fr-FR" sz="2400" dirty="0" smtClean="0"/>
              <a:t>Module B3: les ressources en énergie</a:t>
            </a:r>
          </a:p>
          <a:p>
            <a:r>
              <a:rPr lang="fr-FR" sz="2400" dirty="0" smtClean="0"/>
              <a:t>Module B4: le bruit au quotidien</a:t>
            </a:r>
          </a:p>
          <a:p>
            <a:pPr marL="0" indent="0">
              <a:buFont typeface="Garamond" pitchFamily="18" charset="0"/>
              <a:buNone/>
            </a:pPr>
            <a:endParaRPr lang="fr-FR" sz="7200" dirty="0" smtClean="0"/>
          </a:p>
          <a:p>
            <a:pPr marL="0" indent="0">
              <a:buFont typeface="Garamond" pitchFamily="18" charset="0"/>
              <a:buNone/>
            </a:pPr>
            <a:endParaRPr lang="fr-FR" sz="7200" dirty="0" smtClean="0"/>
          </a:p>
          <a:p>
            <a:endParaRPr lang="fr-FR" sz="7200" dirty="0" smtClean="0"/>
          </a:p>
          <a:p>
            <a:pPr marL="0" indent="0">
              <a:buFont typeface="Garamond" pitchFamily="18" charset="0"/>
              <a:buNone/>
            </a:pPr>
            <a:endParaRPr lang="fr-FR" sz="6400" dirty="0" smtClean="0"/>
          </a:p>
          <a:p>
            <a:endParaRPr lang="fr-FR" sz="6400" b="1" dirty="0" smtClean="0"/>
          </a:p>
          <a:p>
            <a:endParaRPr lang="fr-FR" sz="6400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0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F0E5D-67DA-4187-98D8-8C8EB44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019"/>
            <a:ext cx="12192000" cy="59904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Les modules en CAP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3536E43-B433-4D2C-A0F8-638E2EBA4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76" y="829340"/>
            <a:ext cx="7608382" cy="58798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fr-FR" sz="2400" b="1" dirty="0"/>
              <a:t>Thématique C </a:t>
            </a:r>
            <a:r>
              <a:rPr lang="fr-FR" sz="2400" dirty="0"/>
              <a:t>: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L’individu dans son milieu professionnel, impliqué dans la prévention des risques</a:t>
            </a:r>
          </a:p>
          <a:p>
            <a:pPr lvl="0"/>
            <a:r>
              <a:rPr lang="fr-FR" sz="2400" dirty="0"/>
              <a:t>Module C1 : les différents contrats de travail</a:t>
            </a:r>
          </a:p>
          <a:p>
            <a:pPr lvl="0"/>
            <a:r>
              <a:rPr lang="fr-FR" sz="2400" dirty="0"/>
              <a:t>Module C2 : les enjeux de la santé et sécurité au travail</a:t>
            </a:r>
          </a:p>
          <a:p>
            <a:pPr lvl="0"/>
            <a:r>
              <a:rPr lang="fr-FR" sz="2400" dirty="0"/>
              <a:t>Module C3 : la démarche de prévention appliquée à une activité de travail </a:t>
            </a:r>
          </a:p>
          <a:p>
            <a:pPr lvl="0"/>
            <a:r>
              <a:rPr lang="fr-FR" sz="2400" dirty="0"/>
              <a:t>Module C4 : la démarche de prévention appliquée à un risque </a:t>
            </a:r>
            <a:r>
              <a:rPr lang="fr-FR" sz="2400" dirty="0" smtClean="0"/>
              <a:t>spécifique </a:t>
            </a:r>
            <a:r>
              <a:rPr lang="fr-FR" sz="2400" dirty="0"/>
              <a:t>au métier</a:t>
            </a:r>
          </a:p>
          <a:p>
            <a:pPr lvl="0"/>
            <a:r>
              <a:rPr lang="fr-FR" sz="2400" dirty="0"/>
              <a:t>Module C5 : les risques liés à l’activité physique du métier</a:t>
            </a:r>
          </a:p>
          <a:p>
            <a:pPr lvl="0"/>
            <a:r>
              <a:rPr lang="fr-FR" sz="2400" dirty="0"/>
              <a:t>Module C6 : les acteurs et les organismes de la prévention</a:t>
            </a:r>
          </a:p>
          <a:p>
            <a:pPr lvl="0"/>
            <a:r>
              <a:rPr lang="fr-FR" sz="2400" dirty="0"/>
              <a:t>Module C7: le suivi médical des salariés et la vaccination </a:t>
            </a:r>
          </a:p>
          <a:p>
            <a:pPr lvl="0"/>
            <a:r>
              <a:rPr lang="fr-FR" sz="2400" dirty="0"/>
              <a:t>Module C8 : la gestion des situations </a:t>
            </a:r>
            <a:r>
              <a:rPr lang="fr-FR" sz="2400" dirty="0" smtClean="0"/>
              <a:t>d’urgence</a:t>
            </a:r>
            <a:endParaRPr lang="fr-FR" sz="2000" dirty="0"/>
          </a:p>
          <a:p>
            <a:pPr lvl="0"/>
            <a:endParaRPr lang="fr-FR" b="1" dirty="0"/>
          </a:p>
          <a:p>
            <a:endParaRPr lang="fr-FR" sz="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63536E43-B433-4D2C-A0F8-638E2EBA4E32}"/>
              </a:ext>
            </a:extLst>
          </p:cNvPr>
          <p:cNvSpPr txBox="1">
            <a:spLocks/>
          </p:cNvSpPr>
          <p:nvPr/>
        </p:nvSpPr>
        <p:spPr>
          <a:xfrm>
            <a:off x="8203010" y="1012530"/>
            <a:ext cx="3411474" cy="2612985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fr-FR" sz="2400" b="1" dirty="0" smtClean="0"/>
              <a:t>Thématique D </a:t>
            </a:r>
            <a:r>
              <a:rPr lang="fr-FR" sz="2400" dirty="0" smtClean="0"/>
              <a:t>: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L’individu consommateur averti</a:t>
            </a:r>
          </a:p>
          <a:p>
            <a:r>
              <a:rPr lang="fr-FR" sz="2400" dirty="0" smtClean="0"/>
              <a:t>Module D1: l’assurance</a:t>
            </a:r>
          </a:p>
          <a:p>
            <a:r>
              <a:rPr lang="fr-FR" sz="2400" dirty="0" smtClean="0"/>
              <a:t>Module D2: le budget</a:t>
            </a:r>
          </a:p>
          <a:p>
            <a:r>
              <a:rPr lang="fr-FR" sz="2400" dirty="0" smtClean="0"/>
              <a:t>Module D3: les achats</a:t>
            </a:r>
          </a:p>
          <a:p>
            <a:pPr marL="0" indent="0">
              <a:buFont typeface="Garamond" pitchFamily="18" charset="0"/>
              <a:buNone/>
            </a:pPr>
            <a:endParaRPr lang="fr-FR" sz="3600" dirty="0" smtClean="0"/>
          </a:p>
          <a:p>
            <a:endParaRPr lang="fr-FR" sz="3600" dirty="0" smtClean="0"/>
          </a:p>
          <a:p>
            <a:pPr marL="0" indent="0">
              <a:buFont typeface="Garamond" pitchFamily="18" charset="0"/>
              <a:buNone/>
            </a:pPr>
            <a:endParaRPr lang="fr-FR" sz="3200" dirty="0" smtClean="0"/>
          </a:p>
          <a:p>
            <a:endParaRPr lang="fr-FR" sz="3200" b="1" dirty="0" smtClean="0"/>
          </a:p>
          <a:p>
            <a:endParaRPr lang="fr-FR" sz="3200" b="1" dirty="0" smtClean="0"/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9771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513973" y="2087408"/>
            <a:ext cx="9070848" cy="457201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  <a:hlinkClick r:id="rId2"/>
              </a:rPr>
              <a:t>https://padlet.com/audrey_attuyer1/4nylutl6owxp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02523" y="2544609"/>
            <a:ext cx="406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Mot de passe: 4nylutl6owxp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9445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0" y="294897"/>
            <a:ext cx="12192000" cy="5133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z="3200" b="1" smtClean="0">
                <a:cs typeface="Arial" panose="020B0604020202020204" pitchFamily="34" charset="0"/>
              </a:rPr>
              <a:t>2- </a:t>
            </a:r>
            <a:r>
              <a:rPr lang="fr-FR" sz="3200" b="1" smtClean="0">
                <a:solidFill>
                  <a:schemeClr val="tx1"/>
                </a:solidFill>
                <a:cs typeface="Arial" panose="020B0604020202020204" pitchFamily="34" charset="0"/>
              </a:rPr>
              <a:t>Horaires</a:t>
            </a:r>
            <a:r>
              <a:rPr lang="fr-FR" sz="3200" b="1" smtClean="0">
                <a:cs typeface="Arial" panose="020B0604020202020204" pitchFamily="34" charset="0"/>
              </a:rPr>
              <a:t> </a:t>
            </a:r>
            <a:endParaRPr lang="fr-FR" sz="3200" b="1"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1655" y="646649"/>
            <a:ext cx="10058400" cy="1371600"/>
          </a:xfrm>
        </p:spPr>
        <p:txBody>
          <a:bodyPr/>
          <a:lstStyle/>
          <a:p>
            <a:r>
              <a:rPr lang="fr-FR" dirty="0" smtClean="0"/>
              <a:t>Énigme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1655" y="2841846"/>
            <a:ext cx="10058400" cy="2549091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600" dirty="0"/>
              <a:t>Sacrilège, le chapelier conscient ou inconscient, a survolé le pré dans une bulle pour subtiliser cette lettre sacrée et la remplacer par une autre.</a:t>
            </a:r>
          </a:p>
          <a:p>
            <a:r>
              <a:rPr lang="fr-FR" sz="3600" dirty="0"/>
              <a:t>Saurez-vous retrouver cette lettre disparue 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4800" dirty="0" smtClean="0"/>
              <a:t>Merci pour votre participation et attention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86939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61708" y="3433011"/>
            <a:ext cx="9068586" cy="1249052"/>
          </a:xfrm>
        </p:spPr>
        <p:txBody>
          <a:bodyPr/>
          <a:lstStyle/>
          <a:p>
            <a:r>
              <a:rPr lang="fr-FR" dirty="0" smtClean="0"/>
              <a:t>SST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7864" y="4556051"/>
            <a:ext cx="8534400" cy="1752600"/>
          </a:xfrm>
        </p:spPr>
        <p:txBody>
          <a:bodyPr>
            <a:noAutofit/>
          </a:bodyPr>
          <a:lstStyle/>
          <a:p>
            <a:r>
              <a:rPr lang="fr-FR" sz="3200" dirty="0" smtClean="0"/>
              <a:t>Sauveteur Secouriste du travail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1927864" y="2791145"/>
            <a:ext cx="833627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Lettre S remplacée par la lettre 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59397" y="118711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S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082361" y="1763233"/>
            <a:ext cx="1738423" cy="671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7298" y="1097116"/>
            <a:ext cx="11183228" cy="5369417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BCP : 84 heures par cycle :</a:t>
            </a:r>
          </a:p>
          <a:p>
            <a:pPr marL="0" indent="0">
              <a:buNone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heures en 2</a:t>
            </a:r>
            <a:r>
              <a:rPr lang="fr-FR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nde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28 heures en 1</a:t>
            </a:r>
            <a:r>
              <a:rPr lang="fr-FR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26 heures en T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heure hebdomadaire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CAP : 69,5 heures par cycle</a:t>
            </a:r>
          </a:p>
          <a:p>
            <a:pPr marL="0" indent="0">
              <a:buNone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1,5 heure en 1</a:t>
            </a:r>
            <a:r>
              <a:rPr lang="fr-FR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année CAP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dont ½ h pour la formation SST </a:t>
            </a:r>
          </a:p>
          <a:p>
            <a:pPr marL="0" indent="0">
              <a:buNone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et 1 heure en 2</a:t>
            </a:r>
            <a:r>
              <a:rPr lang="fr-FR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année CAP</a:t>
            </a:r>
          </a:p>
          <a:p>
            <a:pPr marL="0" indent="0">
              <a:buNone/>
            </a:pP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point d’attention à la rentrée 2019 : </a:t>
            </a:r>
          </a:p>
          <a:p>
            <a:pPr marL="0" indent="0">
              <a:buNone/>
            </a:pPr>
            <a:r>
              <a:rPr lang="fr-FR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heure en 1CAP et </a:t>
            </a:r>
          </a:p>
          <a:p>
            <a:pPr marL="0" indent="0">
              <a:buNone/>
            </a:pPr>
            <a:r>
              <a:rPr lang="fr-FR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heure en 2CAP (ancien programme)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Image 5" descr="C:\Users\aattuyer\AppData\Local\Microsoft\Windows\Temporary Internet Files\Content.Word\IMG_43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46183"/>
          <a:stretch/>
        </p:blipFill>
        <p:spPr bwMode="auto">
          <a:xfrm>
            <a:off x="6481483" y="3908005"/>
            <a:ext cx="5571937" cy="281348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72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CE480C-84F9-41FA-9AC9-54971102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164"/>
            <a:ext cx="12192000" cy="38052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200" b="1" dirty="0" smtClean="0"/>
              <a:t>3- Préambule</a:t>
            </a:r>
            <a:r>
              <a:rPr lang="fr-FR" sz="2800" spc="80" dirty="0">
                <a:solidFill>
                  <a:srgbClr val="FF0000"/>
                </a:solidFill>
              </a:rPr>
              <a:t> </a:t>
            </a:r>
            <a:r>
              <a:rPr lang="fr-FR" sz="3200" b="1" dirty="0">
                <a:solidFill>
                  <a:schemeClr val="tx1"/>
                </a:solidFill>
              </a:rPr>
              <a:t>aux contenus du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F4199F-4A53-4505-9100-F129DB48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52" y="2606061"/>
            <a:ext cx="11554691" cy="3473897"/>
          </a:xfr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Des axes majeurs : la prévention des risques, l’éducation citoyenne et le respect de l'environnement</a:t>
            </a:r>
          </a:p>
          <a:p>
            <a:pPr lvl="2"/>
            <a:r>
              <a:rPr lang="fr-FR" sz="1800" dirty="0"/>
              <a:t>Développer la responsabilité individuelle et collective par une approche </a:t>
            </a:r>
            <a:r>
              <a:rPr lang="fr-FR" sz="1800" dirty="0" smtClean="0"/>
              <a:t>réflexive </a:t>
            </a:r>
            <a:r>
              <a:rPr lang="fr-FR" sz="1800" dirty="0"/>
              <a:t>de ses actes. </a:t>
            </a:r>
            <a:endParaRPr lang="fr-FR" sz="2200" b="1" dirty="0">
              <a:solidFill>
                <a:srgbClr val="C00000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Un apport en biologie </a:t>
            </a:r>
            <a:r>
              <a:rPr lang="fr-FR" sz="2400" b="1" dirty="0" smtClean="0">
                <a:solidFill>
                  <a:srgbClr val="C00000"/>
                </a:solidFill>
              </a:rPr>
              <a:t>et écologie</a:t>
            </a:r>
            <a:endParaRPr lang="fr-FR" sz="2400" b="1" dirty="0">
              <a:solidFill>
                <a:srgbClr val="C00000"/>
              </a:solidFill>
            </a:endParaRPr>
          </a:p>
          <a:p>
            <a:pPr lvl="2"/>
            <a:r>
              <a:rPr lang="fr-FR" sz="1800" dirty="0"/>
              <a:t>Renforcer les notions de </a:t>
            </a:r>
            <a:r>
              <a:rPr lang="fr-FR" sz="1800" dirty="0" smtClean="0"/>
              <a:t>biologie </a:t>
            </a:r>
            <a:r>
              <a:rPr lang="fr-FR" sz="1800" dirty="0"/>
              <a:t>en lien avec la santé ou l’environnement</a:t>
            </a:r>
            <a:r>
              <a:rPr lang="fr-FR" sz="1800" dirty="0" smtClean="0"/>
              <a:t>.</a:t>
            </a:r>
          </a:p>
          <a:p>
            <a:pPr lvl="2"/>
            <a:r>
              <a:rPr lang="fr-FR" sz="1800" dirty="0" smtClean="0"/>
              <a:t>Amener </a:t>
            </a:r>
            <a:r>
              <a:rPr lang="fr-FR" sz="1800" dirty="0"/>
              <a:t>l’élève à mieux connaître son corps, à comprendre son fonctionnement physiologique et à découvrir les impacts environnementaux de ses </a:t>
            </a:r>
            <a:r>
              <a:rPr lang="fr-FR" sz="1800" dirty="0" smtClean="0"/>
              <a:t>activités.</a:t>
            </a:r>
            <a:endParaRPr lang="fr-FR" sz="1800" dirty="0"/>
          </a:p>
          <a:p>
            <a:r>
              <a:rPr lang="fr-FR" sz="2400" b="1" dirty="0" smtClean="0">
                <a:solidFill>
                  <a:schemeClr val="accent5"/>
                </a:solidFill>
              </a:rPr>
              <a:t>La prévention des risques professionnels</a:t>
            </a:r>
            <a:r>
              <a:rPr lang="fr-FR" sz="2400" dirty="0" smtClean="0">
                <a:solidFill>
                  <a:schemeClr val="accent5"/>
                </a:solidFill>
              </a:rPr>
              <a:t> </a:t>
            </a:r>
            <a:r>
              <a:rPr lang="fr-FR" sz="2400" b="1" dirty="0">
                <a:solidFill>
                  <a:schemeClr val="accent5"/>
                </a:solidFill>
              </a:rPr>
              <a:t>abordée en lien avec les professeurs en charge de l’enseignement professionnel de la spécialité suivie par l’élève.</a:t>
            </a:r>
          </a:p>
          <a:p>
            <a:pPr marL="0" indent="0">
              <a:buNone/>
            </a:pPr>
            <a:endParaRPr lang="fr-FR" sz="2000" dirty="0">
              <a:solidFill>
                <a:srgbClr val="C00000"/>
              </a:solidFill>
            </a:endParaRPr>
          </a:p>
          <a:p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022606"/>
            <a:ext cx="12192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/>
                </a:solidFill>
              </a:rPr>
              <a:t>La PSE </a:t>
            </a:r>
            <a:r>
              <a:rPr lang="fr-FR" sz="2400" b="1" dirty="0">
                <a:solidFill>
                  <a:schemeClr val="accent5"/>
                </a:solidFill>
              </a:rPr>
              <a:t>contribue aux actions prioritaires d’éducation et de prévention définis par les plans nationaux et européens dans les champs de la santé, de l’environnement et de la santé au travail</a:t>
            </a:r>
            <a:r>
              <a:rPr lang="fr-FR" sz="2400" b="1" dirty="0" smtClean="0">
                <a:solidFill>
                  <a:schemeClr val="accent5"/>
                </a:solidFill>
              </a:rPr>
              <a:t>.</a:t>
            </a:r>
            <a:endParaRPr lang="fr-FR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42471"/>
            <a:ext cx="10972800" cy="1143000"/>
          </a:xfrm>
        </p:spPr>
        <p:txBody>
          <a:bodyPr/>
          <a:lstStyle/>
          <a:p>
            <a:r>
              <a:rPr lang="fr-FR" dirty="0" smtClean="0"/>
              <a:t>Énigme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747935"/>
              </p:ext>
            </p:extLst>
          </p:nvPr>
        </p:nvGraphicFramePr>
        <p:xfrm>
          <a:off x="1154906" y="1536199"/>
          <a:ext cx="9882188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Document" r:id="rId4" imgW="9882977" imgH="1859168" progId="Word.Document.12">
                  <p:embed/>
                </p:oleObj>
              </mc:Choice>
              <mc:Fallback>
                <p:oleObj name="Document" r:id="rId4" imgW="9882977" imgH="18591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4906" y="1536199"/>
                        <a:ext cx="9882188" cy="185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316162" y="3695848"/>
            <a:ext cx="3967753" cy="12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ou presque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 </a:t>
            </a:r>
            <a:r>
              <a:rPr lang="fr-FR" sz="3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sont-elles ?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350206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+mj-lt"/>
              </a:rPr>
              <a:t>4- </a:t>
            </a:r>
            <a:r>
              <a:rPr lang="fr-FR" sz="3200" b="1" dirty="0">
                <a:latin typeface="+mj-lt"/>
              </a:rPr>
              <a:t>C</a:t>
            </a:r>
            <a:r>
              <a:rPr lang="fr-FR" sz="3200" b="1" dirty="0" smtClean="0">
                <a:latin typeface="+mj-lt"/>
              </a:rPr>
              <a:t>ompétences développées</a:t>
            </a:r>
            <a:endParaRPr lang="fr-F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4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561707" y="2249535"/>
            <a:ext cx="9068586" cy="603811"/>
          </a:xfrm>
        </p:spPr>
        <p:txBody>
          <a:bodyPr>
            <a:normAutofit fontScale="90000"/>
          </a:bodyPr>
          <a:lstStyle/>
          <a:p>
            <a:r>
              <a:rPr lang="fr-FR" sz="5400" dirty="0" smtClean="0"/>
              <a:t>compétences</a:t>
            </a:r>
            <a:endParaRPr lang="fr-FR" sz="5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757530" y="1310897"/>
            <a:ext cx="49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6</a:t>
            </a:r>
            <a:endParaRPr lang="fr-FR" sz="3600" b="1" dirty="0"/>
          </a:p>
        </p:txBody>
      </p:sp>
      <p:pic>
        <p:nvPicPr>
          <p:cNvPr id="17410" name="Picture 2" descr="Six Words About Digital Mark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04" y="2853346"/>
            <a:ext cx="2981191" cy="24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17755</TotalTime>
  <Words>2004</Words>
  <Application>Microsoft Office PowerPoint</Application>
  <PresentationFormat>Personnalisé</PresentationFormat>
  <Paragraphs>387</Paragraphs>
  <Slides>40</Slides>
  <Notes>27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2" baseType="lpstr">
      <vt:lpstr>Thème Office</vt:lpstr>
      <vt:lpstr>Document</vt:lpstr>
      <vt:lpstr>Présentation PowerPoint</vt:lpstr>
      <vt:lpstr>Diaporama présenté lors des Journées de l’inspection</vt:lpstr>
      <vt:lpstr>Prévention Santé Environnement</vt:lpstr>
      <vt:lpstr>Énigme 1</vt:lpstr>
      <vt:lpstr>SST</vt:lpstr>
      <vt:lpstr>Présentation PowerPoint</vt:lpstr>
      <vt:lpstr>3- Préambule aux contenus du programme</vt:lpstr>
      <vt:lpstr>Énigme</vt:lpstr>
      <vt:lpstr>compétences</vt:lpstr>
      <vt:lpstr>Compétences à développer</vt:lpstr>
      <vt:lpstr>Présentation PowerPoint</vt:lpstr>
      <vt:lpstr>Enigme</vt:lpstr>
      <vt:lpstr>Les pictogrammes</vt:lpstr>
      <vt:lpstr>Présentation PowerPoint</vt:lpstr>
      <vt:lpstr>Organisation des contenus</vt:lpstr>
      <vt:lpstr>Présentation PowerPoint</vt:lpstr>
      <vt:lpstr>Présentation PowerPoint</vt:lpstr>
      <vt:lpstr>6- Évolutions des contenus</vt:lpstr>
      <vt:lpstr>Énigme </vt:lpstr>
      <vt:lpstr>4 thématiques en CAP  3 thématiques en BAC</vt:lpstr>
      <vt:lpstr>Thématiques en CAP et en BAC</vt:lpstr>
      <vt:lpstr>Énigme</vt:lpstr>
      <vt:lpstr>En CAP Module B3 : les énergies</vt:lpstr>
      <vt:lpstr>Énigme</vt:lpstr>
      <vt:lpstr>4 modules</vt:lpstr>
      <vt:lpstr>Énigme</vt:lpstr>
      <vt:lpstr>Présentation PowerPoint</vt:lpstr>
      <vt:lpstr>Présentation PowerPoint</vt:lpstr>
      <vt:lpstr>Énigme</vt:lpstr>
      <vt:lpstr>Module A4: Les addictions</vt:lpstr>
      <vt:lpstr>Méli-mélo, au fond de son chapeau, 4 devient 1, 9 reste 9, 19 devient 12, 3 reste 3 et 15 devient 5.</vt:lpstr>
      <vt:lpstr>7- Méthodologie</vt:lpstr>
      <vt:lpstr>spiralaire</vt:lpstr>
      <vt:lpstr>Le programme de PSE en Bac Professionnel</vt:lpstr>
      <vt:lpstr>Les thématiques et modules traités en seconde Bac professionnel </vt:lpstr>
      <vt:lpstr>Le programme de PSE en CAP</vt:lpstr>
      <vt:lpstr>Les modules en CAP</vt:lpstr>
      <vt:lpstr>Les modules en CAP</vt:lpstr>
      <vt:lpstr>Présentation PowerPoint</vt:lpstr>
      <vt:lpstr>Merci pour votre participation et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Escape Game</dc:title>
  <dc:creator>Audrey Attuyer</dc:creator>
  <cp:lastModifiedBy>J SAVIDAN</cp:lastModifiedBy>
  <cp:revision>253</cp:revision>
  <dcterms:created xsi:type="dcterms:W3CDTF">2018-12-02T15:03:24Z</dcterms:created>
  <dcterms:modified xsi:type="dcterms:W3CDTF">2019-11-29T06:55:56Z</dcterms:modified>
</cp:coreProperties>
</file>