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2" r:id="rId12"/>
    <p:sldId id="272" r:id="rId13"/>
    <p:sldId id="263" r:id="rId14"/>
    <p:sldId id="267" r:id="rId15"/>
    <p:sldId id="268" r:id="rId16"/>
    <p:sldId id="269" r:id="rId17"/>
    <p:sldId id="270" r:id="rId18"/>
    <p:sldId id="271" r:id="rId19"/>
    <p:sldId id="273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29/07/2019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29/07/2019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29/07/2019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29/07/2019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29/07/2019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29/07/2019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29/07/2019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29/07/2019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29/07/2019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29/07/2019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29/07/2019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29/07/2019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38.xml"/><Relationship Id="rId21" Type="http://schemas.openxmlformats.org/officeDocument/2006/relationships/tags" Target="../tags/tag56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tags" Target="../tags/tag60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tags" Target="../tags/tag55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tags" Target="../tags/tag59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tags" Target="../tags/tag58.xml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tags" Target="../tags/tag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13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16.gif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image" Target="../media/image6.jpeg"/><Relationship Id="rId4" Type="http://schemas.openxmlformats.org/officeDocument/2006/relationships/tags" Target="../tags/tag8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8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2" Type="http://schemas.openxmlformats.org/officeDocument/2006/relationships/tags" Target="../tags/tag22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9-07-29 à 14.17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8496944" cy="243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21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3662006" y="1124744"/>
            <a:ext cx="1682296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dirty="0" smtClean="0"/>
              <a:t>&lt;&lt;</a:t>
            </a:r>
            <a:r>
              <a:rPr lang="fr-FR" sz="1200" dirty="0" err="1" smtClean="0"/>
              <a:t>requirement</a:t>
            </a:r>
            <a:r>
              <a:rPr lang="fr-FR" sz="1200" dirty="0" smtClean="0"/>
              <a:t>&gt;&gt;</a:t>
            </a:r>
          </a:p>
          <a:p>
            <a:r>
              <a:rPr lang="fr-FR" sz="1200" dirty="0" smtClean="0"/>
              <a:t>Permettre l’impression en BRAILLE</a:t>
            </a: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3668534" y="1844824"/>
            <a:ext cx="1682295" cy="6840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dirty="0" err="1" smtClean="0"/>
              <a:t>Text</a:t>
            </a:r>
            <a:r>
              <a:rPr lang="fr-FR" sz="1200" dirty="0" smtClean="0"/>
              <a:t> : Le système doit écrire ce qui est dicté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244985" y="3334679"/>
            <a:ext cx="165618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dirty="0" smtClean="0"/>
              <a:t>&lt;&lt;</a:t>
            </a:r>
            <a:r>
              <a:rPr lang="fr-FR" sz="1200" dirty="0" err="1" smtClean="0"/>
              <a:t>requirement</a:t>
            </a:r>
            <a:r>
              <a:rPr lang="fr-FR" sz="1200" dirty="0" smtClean="0"/>
              <a:t>&gt;&gt;</a:t>
            </a:r>
          </a:p>
          <a:p>
            <a:r>
              <a:rPr lang="fr-FR" sz="1200" dirty="0" smtClean="0"/>
              <a:t>Etre ergonomique</a:t>
            </a:r>
            <a:endParaRPr lang="fr-FR" sz="1200" dirty="0"/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244985" y="3838735"/>
            <a:ext cx="1656184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dirty="0" smtClean="0"/>
              <a:t>Texte : Doit pouvoir être contrôlé par un mal voyant</a:t>
            </a:r>
            <a:endParaRPr lang="fr-FR" sz="1200" dirty="0"/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1947066" y="3334679"/>
            <a:ext cx="1656184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dirty="0" smtClean="0"/>
              <a:t>&lt;&lt;</a:t>
            </a:r>
            <a:r>
              <a:rPr lang="fr-FR" sz="1200" dirty="0" err="1" smtClean="0"/>
              <a:t>requirement</a:t>
            </a:r>
            <a:r>
              <a:rPr lang="fr-FR" sz="1200" dirty="0" smtClean="0"/>
              <a:t>&gt;&gt;</a:t>
            </a:r>
          </a:p>
          <a:p>
            <a:r>
              <a:rPr lang="fr-FR" sz="1200" dirty="0" smtClean="0"/>
              <a:t>Utiliser un smartphone</a:t>
            </a:r>
            <a:endParaRPr lang="fr-FR" sz="1200" dirty="0"/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1947066" y="3838735"/>
            <a:ext cx="1656184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dirty="0" err="1" smtClean="0"/>
              <a:t>Text</a:t>
            </a:r>
            <a:r>
              <a:rPr lang="fr-FR" sz="1200" dirty="0" smtClean="0"/>
              <a:t> : Le smartphone doit permettre la dictée</a:t>
            </a:r>
            <a:endParaRPr lang="fr-FR" sz="1200" dirty="0"/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3688118" y="3334679"/>
            <a:ext cx="1656184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dirty="0" smtClean="0"/>
              <a:t>&lt;&lt;</a:t>
            </a:r>
            <a:r>
              <a:rPr lang="fr-FR" sz="1200" dirty="0" err="1" smtClean="0"/>
              <a:t>requirement</a:t>
            </a:r>
            <a:r>
              <a:rPr lang="fr-FR" sz="1200" dirty="0" smtClean="0"/>
              <a:t>&gt;&gt;</a:t>
            </a:r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3688118" y="3838735"/>
            <a:ext cx="1656184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dirty="0" smtClean="0"/>
              <a:t>Texte :</a:t>
            </a:r>
            <a:endParaRPr lang="fr-FR" sz="1200" dirty="0"/>
          </a:p>
        </p:txBody>
      </p:sp>
      <p:sp>
        <p:nvSpPr>
          <p:cNvPr id="12" name="Rectangle 11"/>
          <p:cNvSpPr/>
          <p:nvPr>
            <p:custDataLst>
              <p:tags r:id="rId9"/>
            </p:custDataLst>
          </p:nvPr>
        </p:nvSpPr>
        <p:spPr>
          <a:xfrm>
            <a:off x="5429561" y="3336962"/>
            <a:ext cx="1656184" cy="59609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dirty="0" smtClean="0"/>
              <a:t>&lt;&lt;</a:t>
            </a:r>
            <a:r>
              <a:rPr lang="fr-FR" sz="1200" dirty="0" err="1" smtClean="0"/>
              <a:t>requirement</a:t>
            </a:r>
            <a:r>
              <a:rPr lang="fr-FR" sz="1200" dirty="0" smtClean="0"/>
              <a:t>&gt;&gt;</a:t>
            </a:r>
          </a:p>
        </p:txBody>
      </p:sp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5429561" y="3933055"/>
            <a:ext cx="1656184" cy="8618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dirty="0" smtClean="0"/>
              <a:t>Texte :</a:t>
            </a:r>
            <a:endParaRPr lang="fr-FR" sz="1200" dirty="0"/>
          </a:p>
        </p:txBody>
      </p:sp>
      <p:sp>
        <p:nvSpPr>
          <p:cNvPr id="14" name="Rectangle 13"/>
          <p:cNvSpPr/>
          <p:nvPr>
            <p:custDataLst>
              <p:tags r:id="rId11"/>
            </p:custDataLst>
          </p:nvPr>
        </p:nvSpPr>
        <p:spPr>
          <a:xfrm>
            <a:off x="7203650" y="3336963"/>
            <a:ext cx="1656184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dirty="0" smtClean="0"/>
              <a:t>&lt;&lt;</a:t>
            </a:r>
            <a:r>
              <a:rPr lang="fr-FR" sz="1200" dirty="0" err="1" smtClean="0"/>
              <a:t>requirement</a:t>
            </a:r>
            <a:r>
              <a:rPr lang="fr-FR" sz="1200" dirty="0" smtClean="0"/>
              <a:t>&gt;&gt;</a:t>
            </a:r>
          </a:p>
        </p:txBody>
      </p:sp>
      <p:sp>
        <p:nvSpPr>
          <p:cNvPr id="15" name="Rectangle 14"/>
          <p:cNvSpPr/>
          <p:nvPr>
            <p:custDataLst>
              <p:tags r:id="rId12"/>
            </p:custDataLst>
          </p:nvPr>
        </p:nvSpPr>
        <p:spPr>
          <a:xfrm>
            <a:off x="7203650" y="3841019"/>
            <a:ext cx="1656184" cy="9338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dirty="0" err="1" smtClean="0"/>
              <a:t>Text</a:t>
            </a:r>
            <a:r>
              <a:rPr lang="fr-FR" sz="1200" dirty="0" smtClean="0"/>
              <a:t> :</a:t>
            </a:r>
            <a:endParaRPr lang="fr-FR" sz="1200" dirty="0"/>
          </a:p>
        </p:txBody>
      </p:sp>
      <p:cxnSp>
        <p:nvCxnSpPr>
          <p:cNvPr id="16" name="Connecteur droit 15"/>
          <p:cNvCxnSpPr>
            <a:stCxn id="5" idx="2"/>
          </p:cNvCxnSpPr>
          <p:nvPr>
            <p:custDataLst>
              <p:tags r:id="rId13"/>
            </p:custDataLst>
          </p:nvPr>
        </p:nvCxnSpPr>
        <p:spPr>
          <a:xfrm>
            <a:off x="4509682" y="2528900"/>
            <a:ext cx="13056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>
            <p:custDataLst>
              <p:tags r:id="rId14"/>
            </p:custDataLst>
          </p:nvPr>
        </p:nvCxnSpPr>
        <p:spPr>
          <a:xfrm flipH="1">
            <a:off x="179512" y="2888942"/>
            <a:ext cx="78522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endCxn id="6" idx="0"/>
          </p:cNvCxnSpPr>
          <p:nvPr>
            <p:custDataLst>
              <p:tags r:id="rId15"/>
            </p:custDataLst>
          </p:nvPr>
        </p:nvCxnSpPr>
        <p:spPr>
          <a:xfrm>
            <a:off x="1073077" y="2888940"/>
            <a:ext cx="0" cy="445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8" idx="0"/>
          </p:cNvCxnSpPr>
          <p:nvPr>
            <p:custDataLst>
              <p:tags r:id="rId16"/>
            </p:custDataLst>
          </p:nvPr>
        </p:nvCxnSpPr>
        <p:spPr>
          <a:xfrm flipV="1">
            <a:off x="2775158" y="2888940"/>
            <a:ext cx="0" cy="445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0" idx="0"/>
          </p:cNvCxnSpPr>
          <p:nvPr>
            <p:custDataLst>
              <p:tags r:id="rId17"/>
            </p:custDataLst>
          </p:nvPr>
        </p:nvCxnSpPr>
        <p:spPr>
          <a:xfrm flipV="1">
            <a:off x="4516210" y="2888940"/>
            <a:ext cx="0" cy="445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12" idx="0"/>
          </p:cNvCxnSpPr>
          <p:nvPr>
            <p:custDataLst>
              <p:tags r:id="rId18"/>
            </p:custDataLst>
          </p:nvPr>
        </p:nvCxnSpPr>
        <p:spPr>
          <a:xfrm flipV="1">
            <a:off x="6257653" y="2888942"/>
            <a:ext cx="0" cy="4480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endCxn id="14" idx="0"/>
          </p:cNvCxnSpPr>
          <p:nvPr>
            <p:custDataLst>
              <p:tags r:id="rId19"/>
            </p:custDataLst>
          </p:nvPr>
        </p:nvCxnSpPr>
        <p:spPr>
          <a:xfrm>
            <a:off x="8031742" y="2888940"/>
            <a:ext cx="0" cy="4480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>
            <p:custDataLst>
              <p:tags r:id="rId20"/>
            </p:custDataLst>
          </p:nvPr>
        </p:nvSpPr>
        <p:spPr>
          <a:xfrm>
            <a:off x="244985" y="5157192"/>
            <a:ext cx="165618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dirty="0" smtClean="0"/>
              <a:t>&lt;&lt;</a:t>
            </a:r>
            <a:r>
              <a:rPr lang="fr-FR" sz="1200" dirty="0" err="1" smtClean="0"/>
              <a:t>requirement</a:t>
            </a:r>
            <a:r>
              <a:rPr lang="fr-FR" sz="1200" dirty="0" smtClean="0"/>
              <a:t>&gt;&gt;</a:t>
            </a:r>
          </a:p>
        </p:txBody>
      </p:sp>
      <p:sp>
        <p:nvSpPr>
          <p:cNvPr id="24" name="Rectangle 23"/>
          <p:cNvSpPr/>
          <p:nvPr>
            <p:custDataLst>
              <p:tags r:id="rId21"/>
            </p:custDataLst>
          </p:nvPr>
        </p:nvSpPr>
        <p:spPr>
          <a:xfrm>
            <a:off x="244985" y="5661248"/>
            <a:ext cx="1656184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dirty="0" err="1" smtClean="0"/>
              <a:t>Text</a:t>
            </a:r>
            <a:r>
              <a:rPr lang="fr-FR" sz="1200" dirty="0" smtClean="0"/>
              <a:t> :</a:t>
            </a:r>
            <a:endParaRPr lang="fr-FR" sz="1200" dirty="0"/>
          </a:p>
        </p:txBody>
      </p:sp>
      <p:cxnSp>
        <p:nvCxnSpPr>
          <p:cNvPr id="25" name="Connecteur droit 24"/>
          <p:cNvCxnSpPr/>
          <p:nvPr>
            <p:custDataLst>
              <p:tags r:id="rId22"/>
            </p:custDataLst>
          </p:nvPr>
        </p:nvCxnSpPr>
        <p:spPr>
          <a:xfrm>
            <a:off x="179512" y="2891224"/>
            <a:ext cx="0" cy="21219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>
            <p:custDataLst>
              <p:tags r:id="rId23"/>
            </p:custDataLst>
          </p:nvPr>
        </p:nvCxnSpPr>
        <p:spPr>
          <a:xfrm>
            <a:off x="179512" y="5013176"/>
            <a:ext cx="8935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endCxn id="23" idx="0"/>
          </p:cNvCxnSpPr>
          <p:nvPr>
            <p:custDataLst>
              <p:tags r:id="rId24"/>
            </p:custDataLst>
          </p:nvPr>
        </p:nvCxnSpPr>
        <p:spPr>
          <a:xfrm flipH="1">
            <a:off x="1073077" y="5013176"/>
            <a:ext cx="3259" cy="144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>
            <p:custDataLst>
              <p:tags r:id="rId25"/>
            </p:custDataLst>
          </p:nvPr>
        </p:nvSpPr>
        <p:spPr>
          <a:xfrm>
            <a:off x="244985" y="1232755"/>
            <a:ext cx="3246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Diagramme des exigences</a:t>
            </a:r>
            <a:endParaRPr lang="fr-FR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36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1520" y="873224"/>
            <a:ext cx="8229600" cy="990600"/>
          </a:xfrm>
        </p:spPr>
        <p:txBody>
          <a:bodyPr/>
          <a:lstStyle/>
          <a:p>
            <a:r>
              <a:rPr lang="fr-FR" dirty="0" smtClean="0"/>
              <a:t>IDÉES DE TRAVAUX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53344"/>
            <a:ext cx="305395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93304"/>
            <a:ext cx="491047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>
            <p:custDataLst>
              <p:tags r:id="rId4"/>
            </p:custDataLst>
          </p:nvPr>
        </p:nvSpPr>
        <p:spPr>
          <a:xfrm>
            <a:off x="899592" y="4366190"/>
            <a:ext cx="65527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RENDRE CE PROGRAMME ERGONOMIQUE</a:t>
            </a:r>
            <a:endParaRPr lang="fr-F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4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613520"/>
            <a:ext cx="8229600" cy="990600"/>
          </a:xfrm>
        </p:spPr>
        <p:txBody>
          <a:bodyPr/>
          <a:lstStyle/>
          <a:p>
            <a:r>
              <a:rPr lang="fr-FR" dirty="0"/>
              <a:t>IDEES </a:t>
            </a:r>
            <a:r>
              <a:rPr lang="fr-FR" dirty="0" smtClean="0"/>
              <a:t>DE </a:t>
            </a:r>
            <a:r>
              <a:rPr lang="fr-FR" dirty="0"/>
              <a:t>TRAVAUX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680320"/>
            <a:ext cx="8229600" cy="1900808"/>
          </a:xfrm>
        </p:spPr>
        <p:txBody>
          <a:bodyPr/>
          <a:lstStyle/>
          <a:p>
            <a:r>
              <a:rPr lang="fr-FR" dirty="0" smtClean="0"/>
              <a:t>Prévoir une séquence de chargement  d’une feuille</a:t>
            </a:r>
          </a:p>
          <a:p>
            <a:r>
              <a:rPr lang="fr-FR" dirty="0" smtClean="0"/>
              <a:t>Programmer</a:t>
            </a:r>
          </a:p>
          <a:p>
            <a:r>
              <a:rPr lang="fr-FR" dirty="0" smtClean="0"/>
              <a:t>Vérifier le bon fonctionnement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6803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358280"/>
            <a:ext cx="8229600" cy="990600"/>
          </a:xfrm>
        </p:spPr>
        <p:txBody>
          <a:bodyPr/>
          <a:lstStyle/>
          <a:p>
            <a:r>
              <a:rPr lang="fr-FR" dirty="0" smtClean="0"/>
              <a:t>IDÉES DE TRAVAUX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9512" y="2359624"/>
            <a:ext cx="7772400" cy="2509536"/>
          </a:xfrm>
        </p:spPr>
        <p:txBody>
          <a:bodyPr>
            <a:normAutofit/>
          </a:bodyPr>
          <a:lstStyle/>
          <a:p>
            <a:r>
              <a:rPr lang="fr-FR" dirty="0"/>
              <a:t>Commande servomoteur pour écrire un </a:t>
            </a:r>
            <a:r>
              <a:rPr lang="fr-FR" dirty="0" smtClean="0"/>
              <a:t>point</a:t>
            </a:r>
          </a:p>
          <a:p>
            <a:r>
              <a:rPr lang="fr-FR" dirty="0" smtClean="0"/>
              <a:t>Concevoir le système de marquage</a:t>
            </a:r>
            <a:endParaRPr lang="fr-FR" dirty="0"/>
          </a:p>
          <a:p>
            <a:r>
              <a:rPr lang="fr-FR" dirty="0" smtClean="0"/>
              <a:t>Conduire des essais</a:t>
            </a:r>
          </a:p>
          <a:p>
            <a:pPr lvl="1"/>
            <a:r>
              <a:rPr lang="fr-FR" dirty="0" smtClean="0"/>
              <a:t>Trouver la </a:t>
            </a: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matière</a:t>
            </a:r>
            <a:r>
              <a:rPr lang="fr-FR" dirty="0" smtClean="0"/>
              <a:t> pour un </a:t>
            </a:r>
            <a:r>
              <a:rPr lang="fr-FR" dirty="0" smtClean="0">
                <a:solidFill>
                  <a:schemeClr val="bg1"/>
                </a:solidFill>
              </a:rPr>
              <a:t>bon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bg1"/>
                </a:solidFill>
              </a:rPr>
              <a:t>rendu</a:t>
            </a:r>
          </a:p>
          <a:p>
            <a:pPr lvl="1"/>
            <a:r>
              <a:rPr lang="fr-FR" dirty="0" smtClean="0"/>
              <a:t>Trouver la force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64088" y="2855988"/>
            <a:ext cx="29813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5724128" y="5949280"/>
            <a:ext cx="2232248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1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006352"/>
            <a:ext cx="8229600" cy="990600"/>
          </a:xfrm>
        </p:spPr>
        <p:txBody>
          <a:bodyPr/>
          <a:lstStyle/>
          <a:p>
            <a:r>
              <a:rPr lang="fr-FR" dirty="0" smtClean="0"/>
              <a:t>IDÉES DE TRAVAUX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2924944"/>
            <a:ext cx="7772400" cy="2880320"/>
          </a:xfrm>
        </p:spPr>
        <p:txBody>
          <a:bodyPr>
            <a:normAutofit/>
          </a:bodyPr>
          <a:lstStyle/>
          <a:p>
            <a:r>
              <a:rPr lang="fr-FR" dirty="0"/>
              <a:t>Déplacement latéral avec doigt : </a:t>
            </a:r>
            <a:endParaRPr lang="fr-FR" dirty="0" smtClean="0"/>
          </a:p>
          <a:p>
            <a:pPr lvl="1"/>
            <a:r>
              <a:rPr lang="fr-FR" dirty="0" smtClean="0"/>
              <a:t>calcul </a:t>
            </a:r>
            <a:r>
              <a:rPr lang="fr-FR" dirty="0"/>
              <a:t>théorique, </a:t>
            </a:r>
            <a:endParaRPr lang="fr-FR" dirty="0" smtClean="0"/>
          </a:p>
          <a:p>
            <a:pPr lvl="1"/>
            <a:r>
              <a:rPr lang="fr-FR" dirty="0" smtClean="0"/>
              <a:t>programmation</a:t>
            </a:r>
            <a:r>
              <a:rPr lang="fr-FR" dirty="0"/>
              <a:t>, </a:t>
            </a:r>
            <a:endParaRPr lang="fr-FR" dirty="0" smtClean="0"/>
          </a:p>
          <a:p>
            <a:pPr lvl="1"/>
            <a:r>
              <a:rPr lang="fr-FR" dirty="0" smtClean="0"/>
              <a:t>vérification</a:t>
            </a:r>
            <a:r>
              <a:rPr lang="fr-FR" dirty="0"/>
              <a:t>, </a:t>
            </a:r>
            <a:endParaRPr lang="fr-FR" dirty="0" smtClean="0"/>
          </a:p>
          <a:p>
            <a:pPr lvl="1"/>
            <a:r>
              <a:rPr lang="fr-FR" dirty="0" smtClean="0"/>
              <a:t>analyse </a:t>
            </a:r>
            <a:r>
              <a:rPr lang="fr-FR" dirty="0"/>
              <a:t>résultat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43" y="3429000"/>
            <a:ext cx="46005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5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517848"/>
            <a:ext cx="8229600" cy="990600"/>
          </a:xfrm>
        </p:spPr>
        <p:txBody>
          <a:bodyPr/>
          <a:lstStyle/>
          <a:p>
            <a:r>
              <a:rPr lang="fr-FR" dirty="0" smtClean="0"/>
              <a:t>IDÉES DE TRAVAUX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584648"/>
            <a:ext cx="8229600" cy="3076600"/>
          </a:xfrm>
        </p:spPr>
        <p:txBody>
          <a:bodyPr/>
          <a:lstStyle/>
          <a:p>
            <a:r>
              <a:rPr lang="fr-FR" dirty="0" smtClean="0"/>
              <a:t>Commande du moteur</a:t>
            </a:r>
          </a:p>
          <a:p>
            <a:pPr lvl="1"/>
            <a:r>
              <a:rPr lang="fr-FR" dirty="0" smtClean="0"/>
              <a:t>Programme pour </a:t>
            </a:r>
          </a:p>
          <a:p>
            <a:pPr marL="454914" lvl="1" indent="0">
              <a:buNone/>
            </a:pPr>
            <a:r>
              <a:rPr lang="fr-FR" dirty="0" smtClean="0"/>
              <a:t>déplacer la feuille</a:t>
            </a:r>
          </a:p>
          <a:p>
            <a:pPr lvl="1"/>
            <a:r>
              <a:rPr lang="fr-FR" dirty="0" smtClean="0"/>
              <a:t>Calcul théorique du nb</a:t>
            </a:r>
          </a:p>
          <a:p>
            <a:pPr marL="454914" lvl="1" indent="0">
              <a:buNone/>
            </a:pPr>
            <a:r>
              <a:rPr lang="fr-FR" dirty="0" smtClean="0"/>
              <a:t>de pas</a:t>
            </a:r>
          </a:p>
          <a:p>
            <a:pPr lvl="1"/>
            <a:r>
              <a:rPr lang="fr-FR" dirty="0" smtClean="0"/>
              <a:t>Vérification</a:t>
            </a:r>
            <a:r>
              <a:rPr lang="fr-FR" dirty="0"/>
              <a:t>, </a:t>
            </a:r>
            <a:endParaRPr lang="fr-FR" dirty="0" smtClean="0"/>
          </a:p>
          <a:p>
            <a:pPr lvl="1"/>
            <a:r>
              <a:rPr lang="fr-FR" dirty="0"/>
              <a:t>A</a:t>
            </a:r>
            <a:r>
              <a:rPr lang="fr-FR" dirty="0" smtClean="0"/>
              <a:t>nalyse des résultats</a:t>
            </a:r>
          </a:p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" r="5719" b="8534"/>
          <a:stretch/>
        </p:blipFill>
        <p:spPr bwMode="auto">
          <a:xfrm>
            <a:off x="5029200" y="2397224"/>
            <a:ext cx="3600450" cy="239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08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1520" y="1052736"/>
            <a:ext cx="8229600" cy="990600"/>
          </a:xfrm>
        </p:spPr>
        <p:txBody>
          <a:bodyPr/>
          <a:lstStyle/>
          <a:p>
            <a:r>
              <a:rPr lang="fr-FR" dirty="0" smtClean="0"/>
              <a:t>IDÉES DE TRAVAUX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0" y="2276872"/>
            <a:ext cx="7772400" cy="925360"/>
          </a:xfrm>
        </p:spPr>
        <p:txBody>
          <a:bodyPr/>
          <a:lstStyle/>
          <a:p>
            <a:r>
              <a:rPr lang="fr-FR" dirty="0" smtClean="0"/>
              <a:t>Transformation du texte en BRAILLE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3618240" cy="395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5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5536" y="1186734"/>
            <a:ext cx="8229600" cy="990600"/>
          </a:xfrm>
        </p:spPr>
        <p:txBody>
          <a:bodyPr/>
          <a:lstStyle/>
          <a:p>
            <a:r>
              <a:rPr lang="fr-FR" dirty="0" smtClean="0"/>
              <a:t>IDÉES DE TRAVAUX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320280"/>
            <a:ext cx="8229600" cy="2260848"/>
          </a:xfrm>
        </p:spPr>
        <p:txBody>
          <a:bodyPr/>
          <a:lstStyle/>
          <a:p>
            <a:r>
              <a:rPr lang="fr-FR" dirty="0" smtClean="0"/>
              <a:t>IMPACT environnemental</a:t>
            </a:r>
            <a:endParaRPr lang="fr-FR" dirty="0"/>
          </a:p>
        </p:txBody>
      </p:sp>
      <p:pic>
        <p:nvPicPr>
          <p:cNvPr id="9218" name="Picture 2" descr="Résultat de recherche d'images pour &quot;solidworks sustainability&quot;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3488283" cy="355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0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286272"/>
            <a:ext cx="8229600" cy="990600"/>
          </a:xfrm>
        </p:spPr>
        <p:txBody>
          <a:bodyPr/>
          <a:lstStyle/>
          <a:p>
            <a:r>
              <a:rPr lang="fr-FR" dirty="0" smtClean="0"/>
              <a:t>IDÉES DE </a:t>
            </a:r>
            <a:r>
              <a:rPr lang="fr-FR" dirty="0"/>
              <a:t>TRAVAUX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1497" y="2060848"/>
            <a:ext cx="29813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971600" y="2498120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Modéliser le doigt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Simuler les actions mécaniques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Valider le dimensionnement</a:t>
            </a:r>
            <a:endParaRPr lang="fr-FR" sz="2400" dirty="0"/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6516216" y="5271889"/>
            <a:ext cx="2376264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553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469504"/>
            <a:ext cx="8229600" cy="990600"/>
          </a:xfrm>
        </p:spPr>
        <p:txBody>
          <a:bodyPr/>
          <a:lstStyle/>
          <a:p>
            <a:r>
              <a:rPr lang="fr-FR" dirty="0" smtClean="0"/>
              <a:t>IDÉES DE </a:t>
            </a:r>
            <a:r>
              <a:rPr lang="fr-FR" dirty="0"/>
              <a:t>TRAVAUX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536304"/>
            <a:ext cx="8229600" cy="3340968"/>
          </a:xfrm>
        </p:spPr>
        <p:txBody>
          <a:bodyPr/>
          <a:lstStyle/>
          <a:p>
            <a:r>
              <a:rPr lang="fr-FR" dirty="0" smtClean="0"/>
              <a:t>Et puis aussi :</a:t>
            </a:r>
          </a:p>
          <a:p>
            <a:pPr lvl="2"/>
            <a:r>
              <a:rPr lang="fr-FR" dirty="0" smtClean="0"/>
              <a:t>Fabriquer le système</a:t>
            </a:r>
          </a:p>
          <a:p>
            <a:pPr lvl="2"/>
            <a:r>
              <a:rPr lang="fr-FR" dirty="0" smtClean="0"/>
              <a:t>Calculer et mesurer  la consommation</a:t>
            </a:r>
          </a:p>
          <a:p>
            <a:pPr lvl="2"/>
            <a:r>
              <a:rPr lang="fr-FR" dirty="0" smtClean="0"/>
              <a:t>Déterminer la durée de fonctionnement si l’alimentation est faite par une batterie</a:t>
            </a:r>
          </a:p>
          <a:p>
            <a:pPr lvl="2"/>
            <a:r>
              <a:rPr lang="fr-FR" dirty="0" smtClean="0"/>
              <a:t>Travail sur la liaison Bluetooth (vitesse ...)</a:t>
            </a:r>
          </a:p>
          <a:p>
            <a:pPr lvl="2"/>
            <a:r>
              <a:rPr lang="fr-FR" dirty="0" smtClean="0"/>
              <a:t>Frottement au niveau de la came </a:t>
            </a:r>
            <a:r>
              <a:rPr lang="fr-FR" dirty="0" smtClean="0">
                <a:sym typeface="Wingdings" panose="05000000000000000000" pitchFamily="2" charset="2"/>
              </a:rPr>
              <a:t> améliorer la solution</a:t>
            </a:r>
          </a:p>
          <a:p>
            <a:pPr lvl="2"/>
            <a:r>
              <a:rPr lang="fr-FR" dirty="0" smtClean="0">
                <a:sym typeface="Wingdings" panose="05000000000000000000" pitchFamily="2" charset="2"/>
              </a:rPr>
              <a:t>Optimiser le fonctionnement </a:t>
            </a:r>
            <a:r>
              <a:rPr lang="fr-FR" dirty="0">
                <a:sym typeface="Wingdings" panose="05000000000000000000" pitchFamily="2" charset="2"/>
              </a:rPr>
              <a:t>(</a:t>
            </a:r>
            <a:r>
              <a:rPr lang="fr-FR" dirty="0" smtClean="0">
                <a:sym typeface="Wingdings" panose="05000000000000000000" pitchFamily="2" charset="2"/>
              </a:rPr>
              <a:t>rapidité, chargement)</a:t>
            </a:r>
          </a:p>
          <a:p>
            <a:pPr lvl="2"/>
            <a:r>
              <a:rPr lang="fr-FR" dirty="0" smtClean="0">
                <a:sym typeface="Wingdings" panose="05000000000000000000" pitchFamily="2" charset="2"/>
              </a:rPr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016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27584" y="1412776"/>
            <a:ext cx="7772400" cy="1975104"/>
          </a:xfrm>
        </p:spPr>
        <p:txBody>
          <a:bodyPr/>
          <a:lstStyle/>
          <a:p>
            <a:pPr algn="ctr"/>
            <a:r>
              <a:rPr lang="fr-FR" sz="4400" dirty="0" smtClean="0"/>
              <a:t>Système de prise de note pour non voyant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757487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1560" y="1772816"/>
            <a:ext cx="8229600" cy="990600"/>
          </a:xfrm>
        </p:spPr>
        <p:txBody>
          <a:bodyPr/>
          <a:lstStyle/>
          <a:p>
            <a:r>
              <a:rPr lang="fr-FR" dirty="0" smtClean="0"/>
              <a:t>IDÉE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2780928"/>
            <a:ext cx="8229600" cy="1684784"/>
          </a:xfrm>
        </p:spPr>
        <p:txBody>
          <a:bodyPr/>
          <a:lstStyle/>
          <a:p>
            <a:r>
              <a:rPr lang="fr-FR" dirty="0" smtClean="0"/>
              <a:t>Pouvoir prendre rapidement des notes sur un rouleau de papier en imprimant en Braille.</a:t>
            </a:r>
            <a:endParaRPr lang="fr-FR" dirty="0"/>
          </a:p>
        </p:txBody>
      </p:sp>
      <p:pic>
        <p:nvPicPr>
          <p:cNvPr id="1026" name="Picture 2" descr="Résultat de recherche d'images pour &quot;braille&quot;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1" t="16300" r="47214" b="77461"/>
          <a:stretch/>
        </p:blipFill>
        <p:spPr bwMode="auto">
          <a:xfrm>
            <a:off x="2123728" y="4581128"/>
            <a:ext cx="598695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53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5536" y="1268760"/>
            <a:ext cx="8229600" cy="990600"/>
          </a:xfrm>
        </p:spPr>
        <p:txBody>
          <a:bodyPr/>
          <a:lstStyle/>
          <a:p>
            <a:r>
              <a:rPr lang="fr-FR" dirty="0" smtClean="0"/>
              <a:t>Principe</a:t>
            </a:r>
            <a:endParaRPr lang="fr-FR" dirty="0"/>
          </a:p>
        </p:txBody>
      </p:sp>
      <p:pic>
        <p:nvPicPr>
          <p:cNvPr id="2050" name="Picture 2" descr="Résultat de recherche d'images pour &quot;galaxy s7&quot;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t="1827" r="48471" b="2312"/>
          <a:stretch/>
        </p:blipFill>
        <p:spPr bwMode="auto">
          <a:xfrm>
            <a:off x="899592" y="2924944"/>
            <a:ext cx="1512168" cy="292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K:\DCIM\100D5100\DSC_0993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19961" r="22083" b="15243"/>
          <a:stretch/>
        </p:blipFill>
        <p:spPr bwMode="auto">
          <a:xfrm>
            <a:off x="3469811" y="1183200"/>
            <a:ext cx="2946626" cy="228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ean-Luc\Desktop\DesAni\BRAILL-Ensemble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2" t="13094" r="29584" b="5828"/>
          <a:stretch/>
        </p:blipFill>
        <p:spPr bwMode="auto">
          <a:xfrm>
            <a:off x="5868144" y="3588930"/>
            <a:ext cx="2981326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èche droite 3"/>
          <p:cNvSpPr/>
          <p:nvPr>
            <p:custDataLst>
              <p:tags r:id="rId5"/>
            </p:custDataLst>
          </p:nvPr>
        </p:nvSpPr>
        <p:spPr>
          <a:xfrm rot="19887286">
            <a:off x="2307151" y="3210275"/>
            <a:ext cx="2610816" cy="226332"/>
          </a:xfrm>
          <a:prstGeom prst="rightArrow">
            <a:avLst>
              <a:gd name="adj1" fmla="val 50000"/>
              <a:gd name="adj2" fmla="val 94092"/>
            </a:avLst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  <a:effectLst>
            <a:glow rad="101500">
              <a:schemeClr val="accent4">
                <a:alpha val="42000"/>
                <a:satMod val="12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4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>
            <p:custDataLst>
              <p:tags r:id="rId6"/>
            </p:custDataLst>
          </p:nvPr>
        </p:nvSpPr>
        <p:spPr>
          <a:xfrm rot="2651349">
            <a:off x="5556842" y="3212581"/>
            <a:ext cx="1299578" cy="221718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  <a:effectLst>
            <a:glow rad="101500">
              <a:schemeClr val="accent4">
                <a:alpha val="42000"/>
                <a:satMod val="12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4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812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5536" y="19168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Principe du marquage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38290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96136" y="1988840"/>
            <a:ext cx="29813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>
            <p:custDataLst>
              <p:tags r:id="rId4"/>
            </p:custDataLst>
          </p:nvPr>
        </p:nvSpPr>
        <p:spPr>
          <a:xfrm>
            <a:off x="6156176" y="4653136"/>
            <a:ext cx="223224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6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107005"/>
            <a:ext cx="8229600" cy="990600"/>
          </a:xfrm>
        </p:spPr>
        <p:txBody>
          <a:bodyPr/>
          <a:lstStyle/>
          <a:p>
            <a:r>
              <a:rPr lang="fr-FR" dirty="0" smtClean="0"/>
              <a:t>Déplacement de la feuille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2132856"/>
            <a:ext cx="57245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55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1844824"/>
            <a:ext cx="8229600" cy="990600"/>
          </a:xfrm>
        </p:spPr>
        <p:txBody>
          <a:bodyPr/>
          <a:lstStyle/>
          <a:p>
            <a:r>
              <a:rPr lang="fr-FR" dirty="0" smtClean="0"/>
              <a:t>Déplacement du stylet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46005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51860" y="3653606"/>
            <a:ext cx="12668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1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5536" y="2708920"/>
            <a:ext cx="8229600" cy="990600"/>
          </a:xfrm>
        </p:spPr>
        <p:txBody>
          <a:bodyPr/>
          <a:lstStyle/>
          <a:p>
            <a:r>
              <a:rPr lang="fr-FR" dirty="0" smtClean="0"/>
              <a:t>IDÉES DE TRAVAUX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56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12277" y="1340768"/>
            <a:ext cx="6334472" cy="576064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Diagramme des cas d’utilisation</a:t>
            </a:r>
            <a:endParaRPr lang="fr-F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4283968" y="1412776"/>
            <a:ext cx="3096344" cy="5112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>
            <p:custDataLst>
              <p:tags r:id="rId3"/>
            </p:custDataLst>
          </p:nvPr>
        </p:nvSpPr>
        <p:spPr>
          <a:xfrm>
            <a:off x="4860032" y="908720"/>
            <a:ext cx="2520280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Machine Braille</a:t>
            </a:r>
            <a:endParaRPr lang="fr-FR" dirty="0"/>
          </a:p>
        </p:txBody>
      </p:sp>
      <p:grpSp>
        <p:nvGrpSpPr>
          <p:cNvPr id="38" name="Groupe 37"/>
          <p:cNvGrpSpPr/>
          <p:nvPr>
            <p:custDataLst>
              <p:tags r:id="rId4"/>
            </p:custDataLst>
          </p:nvPr>
        </p:nvGrpSpPr>
        <p:grpSpPr>
          <a:xfrm>
            <a:off x="1568942" y="2060848"/>
            <a:ext cx="1810571" cy="1765019"/>
            <a:chOff x="1568942" y="2060848"/>
            <a:chExt cx="1810571" cy="1765019"/>
          </a:xfrm>
        </p:grpSpPr>
        <p:grpSp>
          <p:nvGrpSpPr>
            <p:cNvPr id="29" name="Groupe 28"/>
            <p:cNvGrpSpPr/>
            <p:nvPr/>
          </p:nvGrpSpPr>
          <p:grpSpPr>
            <a:xfrm>
              <a:off x="2258204" y="2060848"/>
              <a:ext cx="432048" cy="1224136"/>
              <a:chOff x="1979712" y="2204864"/>
              <a:chExt cx="576064" cy="1584176"/>
            </a:xfrm>
          </p:grpSpPr>
          <p:sp>
            <p:nvSpPr>
              <p:cNvPr id="30" name="Ellipse 29"/>
              <p:cNvSpPr/>
              <p:nvPr/>
            </p:nvSpPr>
            <p:spPr>
              <a:xfrm>
                <a:off x="2051720" y="2204864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1" name="Connecteur droit 30"/>
              <p:cNvCxnSpPr>
                <a:stCxn id="30" idx="4"/>
              </p:cNvCxnSpPr>
              <p:nvPr/>
            </p:nvCxnSpPr>
            <p:spPr>
              <a:xfrm>
                <a:off x="2267744" y="2636912"/>
                <a:ext cx="0" cy="43204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>
                <a:off x="1979712" y="2780928"/>
                <a:ext cx="576064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>
                <a:off x="2267744" y="3068960"/>
                <a:ext cx="288032" cy="72008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 flipH="1">
                <a:off x="1979712" y="3068960"/>
                <a:ext cx="288032" cy="72008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</p:grpSp>
        <p:sp>
          <p:nvSpPr>
            <p:cNvPr id="36" name="ZoneTexte 35"/>
            <p:cNvSpPr txBox="1"/>
            <p:nvPr/>
          </p:nvSpPr>
          <p:spPr>
            <a:xfrm>
              <a:off x="1568942" y="3364202"/>
              <a:ext cx="1810571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2400" dirty="0" smtClean="0"/>
                <a:t>L’utilisateur</a:t>
              </a:r>
              <a:endParaRPr lang="fr-FR" sz="2400" dirty="0"/>
            </a:p>
          </p:txBody>
        </p:sp>
      </p:grpSp>
      <p:grpSp>
        <p:nvGrpSpPr>
          <p:cNvPr id="39" name="Groupe 38"/>
          <p:cNvGrpSpPr/>
          <p:nvPr>
            <p:custDataLst>
              <p:tags r:id="rId5"/>
            </p:custDataLst>
          </p:nvPr>
        </p:nvGrpSpPr>
        <p:grpSpPr>
          <a:xfrm>
            <a:off x="1427519" y="4448747"/>
            <a:ext cx="2093417" cy="1822254"/>
            <a:chOff x="1427519" y="4114892"/>
            <a:chExt cx="2093417" cy="1822254"/>
          </a:xfrm>
        </p:grpSpPr>
        <p:grpSp>
          <p:nvGrpSpPr>
            <p:cNvPr id="23" name="Groupe 22"/>
            <p:cNvGrpSpPr/>
            <p:nvPr/>
          </p:nvGrpSpPr>
          <p:grpSpPr>
            <a:xfrm>
              <a:off x="2258204" y="4114892"/>
              <a:ext cx="432048" cy="1224136"/>
              <a:chOff x="1979712" y="2204864"/>
              <a:chExt cx="576064" cy="1584176"/>
            </a:xfrm>
          </p:grpSpPr>
          <p:sp>
            <p:nvSpPr>
              <p:cNvPr id="24" name="Ellipse 23"/>
              <p:cNvSpPr/>
              <p:nvPr/>
            </p:nvSpPr>
            <p:spPr>
              <a:xfrm>
                <a:off x="2051720" y="2204864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5" name="Connecteur droit 24"/>
              <p:cNvCxnSpPr>
                <a:stCxn id="24" idx="4"/>
              </p:cNvCxnSpPr>
              <p:nvPr/>
            </p:nvCxnSpPr>
            <p:spPr>
              <a:xfrm>
                <a:off x="2267744" y="2636912"/>
                <a:ext cx="0" cy="43204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>
                <a:off x="1979712" y="2780928"/>
                <a:ext cx="576064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2267744" y="3068960"/>
                <a:ext cx="288032" cy="7200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 flipH="1">
                <a:off x="1979712" y="3068960"/>
                <a:ext cx="288032" cy="7200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ZoneTexte 36"/>
            <p:cNvSpPr txBox="1"/>
            <p:nvPr/>
          </p:nvSpPr>
          <p:spPr>
            <a:xfrm>
              <a:off x="1427519" y="5475481"/>
              <a:ext cx="20934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/>
                <a:t>Le Smartphone</a:t>
              </a:r>
              <a:endParaRPr lang="fr-FR" sz="2400" dirty="0"/>
            </a:p>
          </p:txBody>
        </p:sp>
      </p:grpSp>
      <p:sp>
        <p:nvSpPr>
          <p:cNvPr id="5" name="Ellipse 4"/>
          <p:cNvSpPr/>
          <p:nvPr>
            <p:custDataLst>
              <p:tags r:id="rId6"/>
            </p:custDataLst>
          </p:nvPr>
        </p:nvSpPr>
        <p:spPr>
          <a:xfrm>
            <a:off x="4572000" y="1700808"/>
            <a:ext cx="2664296" cy="69389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" name="Connecteur droit 6"/>
          <p:cNvCxnSpPr>
            <a:stCxn id="5" idx="2"/>
          </p:cNvCxnSpPr>
          <p:nvPr>
            <p:custDataLst>
              <p:tags r:id="rId7"/>
            </p:custDataLst>
          </p:nvPr>
        </p:nvCxnSpPr>
        <p:spPr>
          <a:xfrm flipH="1">
            <a:off x="2843808" y="2047756"/>
            <a:ext cx="1728192" cy="4582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5" idx="2"/>
          </p:cNvCxnSpPr>
          <p:nvPr>
            <p:custDataLst>
              <p:tags r:id="rId8"/>
            </p:custDataLst>
          </p:nvPr>
        </p:nvCxnSpPr>
        <p:spPr>
          <a:xfrm flipH="1">
            <a:off x="2771800" y="2047756"/>
            <a:ext cx="1800200" cy="28934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Ellipse 9"/>
          <p:cNvSpPr/>
          <p:nvPr>
            <p:custDataLst>
              <p:tags r:id="rId9"/>
            </p:custDataLst>
          </p:nvPr>
        </p:nvSpPr>
        <p:spPr>
          <a:xfrm>
            <a:off x="4572000" y="2511280"/>
            <a:ext cx="2664296" cy="69389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Être ergonomique</a:t>
            </a:r>
            <a:endParaRPr lang="fr-FR" dirty="0"/>
          </a:p>
        </p:txBody>
      </p:sp>
      <p:cxnSp>
        <p:nvCxnSpPr>
          <p:cNvPr id="12" name="Connecteur droit 11"/>
          <p:cNvCxnSpPr>
            <a:stCxn id="10" idx="2"/>
          </p:cNvCxnSpPr>
          <p:nvPr>
            <p:custDataLst>
              <p:tags r:id="rId10"/>
            </p:custDataLst>
          </p:nvPr>
        </p:nvCxnSpPr>
        <p:spPr>
          <a:xfrm flipH="1" flipV="1">
            <a:off x="2843808" y="2636912"/>
            <a:ext cx="1728192" cy="2213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>
            <p:custDataLst>
              <p:tags r:id="rId11"/>
            </p:custDataLst>
          </p:nvPr>
        </p:nvSpPr>
        <p:spPr>
          <a:xfrm>
            <a:off x="4572000" y="3364202"/>
            <a:ext cx="2664296" cy="69389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Régler ?</a:t>
            </a:r>
            <a:endParaRPr lang="fr-FR" dirty="0"/>
          </a:p>
        </p:txBody>
      </p:sp>
      <p:cxnSp>
        <p:nvCxnSpPr>
          <p:cNvPr id="15" name="Connecteur droit 14"/>
          <p:cNvCxnSpPr>
            <a:endCxn id="13" idx="2"/>
          </p:cNvCxnSpPr>
          <p:nvPr>
            <p:custDataLst>
              <p:tags r:id="rId12"/>
            </p:custDataLst>
          </p:nvPr>
        </p:nvCxnSpPr>
        <p:spPr>
          <a:xfrm>
            <a:off x="2915816" y="2858228"/>
            <a:ext cx="1656184" cy="8529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>
            <p:custDataLst>
              <p:tags r:id="rId13"/>
            </p:custDataLst>
          </p:nvPr>
        </p:nvSpPr>
        <p:spPr>
          <a:xfrm>
            <a:off x="4572000" y="4886076"/>
            <a:ext cx="2664296" cy="69389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8" name="Connecteur droit 17"/>
          <p:cNvCxnSpPr>
            <a:stCxn id="16" idx="2"/>
          </p:cNvCxnSpPr>
          <p:nvPr>
            <p:custDataLst>
              <p:tags r:id="rId14"/>
            </p:custDataLst>
          </p:nvPr>
        </p:nvCxnSpPr>
        <p:spPr>
          <a:xfrm flipH="1" flipV="1">
            <a:off x="2771800" y="5157192"/>
            <a:ext cx="1800200" cy="7583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0" name="Ellipse 39"/>
          <p:cNvSpPr/>
          <p:nvPr>
            <p:custDataLst>
              <p:tags r:id="rId15"/>
            </p:custDataLst>
          </p:nvPr>
        </p:nvSpPr>
        <p:spPr>
          <a:xfrm>
            <a:off x="4552034" y="4033310"/>
            <a:ext cx="2664296" cy="69389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71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animBg="1"/>
      <p:bldP spid="16" grpId="0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169</TotalTime>
  <Words>278</Words>
  <Application>Microsoft Office PowerPoint</Application>
  <PresentationFormat>Affichage à l'écran (4:3)</PresentationFormat>
  <Paragraphs>75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Clarté</vt:lpstr>
      <vt:lpstr>Présentation PowerPoint</vt:lpstr>
      <vt:lpstr>Système de prise de note pour non voyant</vt:lpstr>
      <vt:lpstr>IDÉE</vt:lpstr>
      <vt:lpstr>Principe</vt:lpstr>
      <vt:lpstr>Principe du marquage  </vt:lpstr>
      <vt:lpstr>Déplacement de la feuille</vt:lpstr>
      <vt:lpstr>Déplacement du stylet</vt:lpstr>
      <vt:lpstr>IDÉES DE TRAVAUX</vt:lpstr>
      <vt:lpstr>Diagramme des cas d’utilisation</vt:lpstr>
      <vt:lpstr>Présentation PowerPoint</vt:lpstr>
      <vt:lpstr>IDÉES DE TRAVAUX</vt:lpstr>
      <vt:lpstr>IDEES DE TRAVAUX</vt:lpstr>
      <vt:lpstr>IDÉES DE TRAVAUX</vt:lpstr>
      <vt:lpstr>IDÉES DE TRAVAUX</vt:lpstr>
      <vt:lpstr>IDÉES DE TRAVAUX</vt:lpstr>
      <vt:lpstr>IDÉES DE TRAVAUX</vt:lpstr>
      <vt:lpstr>IDÉES DE TRAVAUX</vt:lpstr>
      <vt:lpstr>IDÉES DE TRAVAUX</vt:lpstr>
      <vt:lpstr>IDÉES DE TRAVAUX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Système de prise de note pour non voyant</dc:title>
  <dc:creator>Jean-Luc</dc:creator>
  <cp:lastModifiedBy>JS</cp:lastModifiedBy>
  <cp:revision>21</cp:revision>
  <dcterms:created xsi:type="dcterms:W3CDTF">2019-02-25T09:03:55Z</dcterms:created>
  <dcterms:modified xsi:type="dcterms:W3CDTF">2019-07-29T14:03:51Z</dcterms:modified>
</cp:coreProperties>
</file>