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tilisateur" initials="OF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4"/>
    <p:restoredTop sz="94643"/>
  </p:normalViewPr>
  <p:slideViewPr>
    <p:cSldViewPr>
      <p:cViewPr>
        <p:scale>
          <a:sx n="90" d="100"/>
          <a:sy n="90" d="100"/>
        </p:scale>
        <p:origin x="-2244" y="-5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425D2-3599-44B0-AAC2-05470EE55A5D}" type="datetimeFigureOut">
              <a:rPr lang="fr-FR" smtClean="0"/>
              <a:t>03/05/2016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0ABA1-B72F-4B49-9C96-ECBD9C370D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7849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425D2-3599-44B0-AAC2-05470EE55A5D}" type="datetimeFigureOut">
              <a:rPr lang="fr-FR" smtClean="0"/>
              <a:t>03/05/2016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0ABA1-B72F-4B49-9C96-ECBD9C370D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7132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425D2-3599-44B0-AAC2-05470EE55A5D}" type="datetimeFigureOut">
              <a:rPr lang="fr-FR" smtClean="0"/>
              <a:t>03/05/2016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0ABA1-B72F-4B49-9C96-ECBD9C370D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8386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425D2-3599-44B0-AAC2-05470EE55A5D}" type="datetimeFigureOut">
              <a:rPr lang="fr-FR" smtClean="0"/>
              <a:t>03/05/2016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0ABA1-B72F-4B49-9C96-ECBD9C370D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09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425D2-3599-44B0-AAC2-05470EE55A5D}" type="datetimeFigureOut">
              <a:rPr lang="fr-FR" smtClean="0"/>
              <a:t>03/05/2016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0ABA1-B72F-4B49-9C96-ECBD9C370D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0493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425D2-3599-44B0-AAC2-05470EE55A5D}" type="datetimeFigureOut">
              <a:rPr lang="fr-FR" smtClean="0"/>
              <a:t>03/05/2016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0ABA1-B72F-4B49-9C96-ECBD9C370D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7232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425D2-3599-44B0-AAC2-05470EE55A5D}" type="datetimeFigureOut">
              <a:rPr lang="fr-FR" smtClean="0"/>
              <a:t>03/05/2016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0ABA1-B72F-4B49-9C96-ECBD9C370D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4052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425D2-3599-44B0-AAC2-05470EE55A5D}" type="datetimeFigureOut">
              <a:rPr lang="fr-FR" smtClean="0"/>
              <a:t>03/05/2016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0ABA1-B72F-4B49-9C96-ECBD9C370D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7156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425D2-3599-44B0-AAC2-05470EE55A5D}" type="datetimeFigureOut">
              <a:rPr lang="fr-FR" smtClean="0"/>
              <a:t>03/05/2016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0ABA1-B72F-4B49-9C96-ECBD9C370D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4775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425D2-3599-44B0-AAC2-05470EE55A5D}" type="datetimeFigureOut">
              <a:rPr lang="fr-FR" smtClean="0"/>
              <a:t>03/05/2016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0ABA1-B72F-4B49-9C96-ECBD9C370D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6414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425D2-3599-44B0-AAC2-05470EE55A5D}" type="datetimeFigureOut">
              <a:rPr lang="fr-FR" smtClean="0"/>
              <a:t>03/05/2016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0ABA1-B72F-4B49-9C96-ECBD9C370D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3965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E425D2-3599-44B0-AAC2-05470EE55A5D}" type="datetimeFigureOut">
              <a:rPr lang="fr-FR" smtClean="0"/>
              <a:t>03/05/2016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ABA1-B72F-4B49-9C96-ECBD9C370D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7024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.pn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0-Amélie\1-PROD\Cycle 3\Français\Imports\bas de pag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4" y="6193698"/>
            <a:ext cx="9047492" cy="66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florence\AppData\Local\Microsoft\Windows\Temporary Internet Files\Content.IE5\7O0BBPHX\speech-bubble-146509_640[1]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00808"/>
            <a:ext cx="6048672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221013" y="2276872"/>
            <a:ext cx="327803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/>
              <a:t>Où en est la didactique de l’oral, quelles sont ses avancées, quelles  questions  la traversent actuellement ? </a:t>
            </a:r>
            <a:endParaRPr lang="fr-FR" sz="2400" dirty="0"/>
          </a:p>
        </p:txBody>
      </p:sp>
      <p:pic>
        <p:nvPicPr>
          <p:cNvPr id="2" name="Capsule orale NONNON 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08304" y="5373216"/>
            <a:ext cx="609600" cy="609600"/>
          </a:xfrm>
          <a:prstGeom prst="rect">
            <a:avLst/>
          </a:prstGeom>
        </p:spPr>
      </p:pic>
      <p:pic>
        <p:nvPicPr>
          <p:cNvPr id="1026" name="Picture 2" descr="C:\0-Amélie\1-PROD\Cycle 3\Français\Imports\titiere 1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40" y="23798"/>
            <a:ext cx="9036496" cy="1410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625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27"/>
    </mc:Choice>
    <mc:Fallback xmlns="">
      <p:transition spd="slow" advTm="58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91168"/>
            <a:ext cx="8229600" cy="1531099"/>
          </a:xfrm>
        </p:spPr>
        <p:txBody>
          <a:bodyPr>
            <a:normAutofit fontScale="90000"/>
          </a:bodyPr>
          <a:lstStyle/>
          <a:p>
            <a:r>
              <a:rPr lang="fr-FR" sz="4000" b="1" dirty="0" smtClean="0">
                <a:solidFill>
                  <a:schemeClr val="accent5">
                    <a:lumMod val="75000"/>
                  </a:schemeClr>
                </a:solidFill>
              </a:rPr>
              <a:t>Comment enseigner efficacement l’oral </a:t>
            </a:r>
            <a:r>
              <a:rPr lang="fr-FR" sz="4000" b="1" dirty="0">
                <a:solidFill>
                  <a:schemeClr val="accent5">
                    <a:lumMod val="75000"/>
                  </a:schemeClr>
                </a:solidFill>
              </a:rPr>
              <a:t>dans le cadre contraint de la classe ? </a:t>
            </a:r>
            <a:endParaRPr lang="fr-F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556992"/>
          </a:xfrm>
        </p:spPr>
        <p:txBody>
          <a:bodyPr/>
          <a:lstStyle/>
          <a:p>
            <a:r>
              <a:rPr lang="fr-FR" dirty="0" smtClean="0"/>
              <a:t>Contrainte du nombre </a:t>
            </a:r>
          </a:p>
          <a:p>
            <a:endParaRPr lang="fr-FR" dirty="0" smtClean="0"/>
          </a:p>
          <a:p>
            <a:r>
              <a:rPr lang="fr-FR" dirty="0" smtClean="0"/>
              <a:t>Contraintes de temps </a:t>
            </a:r>
          </a:p>
          <a:p>
            <a:pPr marL="0" indent="0">
              <a:buNone/>
            </a:pPr>
            <a:endParaRPr lang="fr-FR" dirty="0" smtClean="0"/>
          </a:p>
          <a:p>
            <a:r>
              <a:rPr lang="fr-FR" dirty="0" smtClean="0"/>
              <a:t>Risques pour certains élèves qui s’exposent et sont en insécurité </a:t>
            </a:r>
            <a:endParaRPr lang="fr-FR" dirty="0"/>
          </a:p>
        </p:txBody>
      </p:sp>
      <p:pic>
        <p:nvPicPr>
          <p:cNvPr id="4" name="Picture 4" descr="C:\0-Amélie\1-PROD\Cycle 3\Français\Imports\bas de pag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4" y="6193698"/>
            <a:ext cx="9047492" cy="66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0-Amélie\1-PROD\Cycle 3\Français\Imports\titiere 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23636" cy="54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8528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840"/>
    </mc:Choice>
    <mc:Fallback xmlns="">
      <p:transition spd="slow" advTm="15484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30403" y="707106"/>
            <a:ext cx="8229600" cy="5462067"/>
          </a:xfrm>
        </p:spPr>
        <p:txBody>
          <a:bodyPr/>
          <a:lstStyle/>
          <a:p>
            <a:r>
              <a:rPr lang="fr-FR" dirty="0" smtClean="0"/>
              <a:t>Une demande sociale 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r>
              <a:rPr lang="fr-FR" dirty="0" smtClean="0"/>
              <a:t>Une demande scolaire </a:t>
            </a:r>
            <a:endParaRPr lang="fr-FR" dirty="0"/>
          </a:p>
        </p:txBody>
      </p:sp>
      <p:pic>
        <p:nvPicPr>
          <p:cNvPr id="2050" name="Picture 2" descr="C:\Users\florence\AppData\Local\Microsoft\Windows\Temporary Internet Files\Content.IE5\GW2Z3GO8\groupe_parole1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674" y="1340768"/>
            <a:ext cx="2592288" cy="1991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florence\AppData\Local\Microsoft\Windows\Temporary Internet Files\Content.IE5\SBHHVS1Q\images_(9)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106" y="4293096"/>
            <a:ext cx="3179423" cy="2018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0-Amélie\1-PROD\Cycle 3\Français\Imports\bas de pag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4" y="6193698"/>
            <a:ext cx="9047492" cy="66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0-Amélie\1-PROD\Cycle 3\Français\Imports\titiere 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23636" cy="54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615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100"/>
    </mc:Choice>
    <mc:Fallback xmlns="">
      <p:transition spd="slow" advTm="491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Connaissons-nous 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bien l’oral ?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r>
              <a:rPr lang="fr-FR" dirty="0" smtClean="0"/>
              <a:t>C’est un objet complexe...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r>
              <a:rPr lang="fr-FR" dirty="0" smtClean="0"/>
              <a:t>Qui ne relève pas d’une compétence unique </a:t>
            </a:r>
          </a:p>
          <a:p>
            <a:endParaRPr lang="fr-FR" dirty="0"/>
          </a:p>
        </p:txBody>
      </p:sp>
      <p:pic>
        <p:nvPicPr>
          <p:cNvPr id="3074" name="Picture 2" descr="C:\Users\florence\AppData\Local\Microsoft\Windows\Temporary Internet Files\Content.IE5\GW2Z3GO8\Question-Guy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963" y="1173105"/>
            <a:ext cx="1800201" cy="1989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 descr="... inte-så-himla-annorlunda - hillbilly edition: Shiva Förgörare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557" y="3685498"/>
            <a:ext cx="1764665" cy="254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4" descr="C:\0-Amélie\1-PROD\Cycle 3\Français\Imports\bas de pag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4" y="6193698"/>
            <a:ext cx="9047492" cy="66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0-Amélie\1-PROD\Cycle 3\Français\Imports\titiere 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23636" cy="54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2307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242"/>
    </mc:Choice>
    <mc:Fallback xmlns="">
      <p:transition spd="slow" advTm="39242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911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Deux pôles pour l’enseignement de l’oral à l’école </a:t>
            </a:r>
            <a:endParaRPr lang="fr-F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r>
              <a:rPr lang="fr-FR" dirty="0" smtClean="0"/>
              <a:t>Les échanges oraux quotidiens, la « participation » ( entrelacés à l’écrit) </a:t>
            </a:r>
          </a:p>
          <a:p>
            <a:endParaRPr lang="fr-FR" dirty="0" smtClean="0"/>
          </a:p>
          <a:p>
            <a:endParaRPr lang="fr-FR" dirty="0"/>
          </a:p>
          <a:p>
            <a:r>
              <a:rPr lang="fr-FR" dirty="0" smtClean="0"/>
              <a:t>Le travail sur les « genres oraux » : le débat, le compte-rendu, l’interview, etc.</a:t>
            </a:r>
            <a:endParaRPr lang="fr-FR" dirty="0"/>
          </a:p>
        </p:txBody>
      </p:sp>
      <p:pic>
        <p:nvPicPr>
          <p:cNvPr id="5" name="Picture 4" descr="C:\0-Amélie\1-PROD\Cycle 3\Français\Imports\bas de pag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4" y="6193698"/>
            <a:ext cx="9047492" cy="66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0-Amélie\1-PROD\Cycle 3\Français\Imports\titiere 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23636" cy="54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2810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081"/>
    </mc:Choice>
    <mc:Fallback xmlns="">
      <p:transition spd="slow" advTm="6408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pPr marL="0" indent="0" algn="ctr">
              <a:buNone/>
            </a:pPr>
            <a:r>
              <a:rPr lang="fr-FR" b="1" dirty="0"/>
              <a:t>Pour l’enseignant dans sa classe, </a:t>
            </a:r>
            <a:endParaRPr lang="fr-FR" b="1" dirty="0" smtClean="0"/>
          </a:p>
          <a:p>
            <a:pPr marL="0" indent="0" algn="ctr">
              <a:buNone/>
            </a:pPr>
            <a:endParaRPr lang="fr-FR" b="1" dirty="0"/>
          </a:p>
          <a:p>
            <a:pPr marL="0" indent="0" algn="ctr">
              <a:buNone/>
            </a:pPr>
            <a:r>
              <a:rPr lang="fr-FR" b="1" dirty="0" smtClean="0"/>
              <a:t>quelles </a:t>
            </a:r>
            <a:r>
              <a:rPr lang="fr-FR" b="1" dirty="0"/>
              <a:t>questions se posent ? </a:t>
            </a:r>
          </a:p>
          <a:p>
            <a:endParaRPr lang="fr-FR" dirty="0"/>
          </a:p>
        </p:txBody>
      </p:sp>
      <p:pic>
        <p:nvPicPr>
          <p:cNvPr id="4098" name="Picture 2" descr="C:\Users\florence\AppData\Local\Microsoft\Windows\Temporary Internet Files\Content.IE5\7O0BBPHX\OHHa1QKvbqFGznEKmPo9zu-i82M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780928"/>
            <a:ext cx="6009195" cy="2877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0-Amélie\1-PROD\Cycle 3\Français\Imports\bas de pa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4" y="6193698"/>
            <a:ext cx="9047492" cy="66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0-Amélie\1-PROD\Cycle 3\Français\Imports\titiere 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23636" cy="54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440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32"/>
    </mc:Choice>
    <mc:Fallback xmlns="">
      <p:transition spd="slow" advTm="5732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548680"/>
            <a:ext cx="8229600" cy="5976664"/>
          </a:xfrm>
        </p:spPr>
        <p:txBody>
          <a:bodyPr/>
          <a:lstStyle/>
          <a:p>
            <a:pPr marL="0" indent="0" algn="ctr">
              <a:buNone/>
            </a:pPr>
            <a:r>
              <a:rPr lang="fr-FR" b="1" dirty="0"/>
              <a:t>Enseigner l’oral, </a:t>
            </a:r>
            <a:endParaRPr lang="fr-FR" b="1" dirty="0" smtClean="0"/>
          </a:p>
          <a:p>
            <a:pPr marL="0" indent="0" algn="ctr">
              <a:buNone/>
            </a:pPr>
            <a:r>
              <a:rPr lang="fr-FR" b="1" dirty="0" smtClean="0"/>
              <a:t>c’est  </a:t>
            </a:r>
            <a:r>
              <a:rPr lang="fr-FR" b="1" dirty="0"/>
              <a:t>aussi enseigner des normes </a:t>
            </a:r>
            <a:r>
              <a:rPr lang="fr-FR" b="1" dirty="0" smtClean="0"/>
              <a:t>: lesquelles ? ....et mesurer des progrès : comment </a:t>
            </a:r>
            <a:r>
              <a:rPr lang="fr-FR" b="1" dirty="0"/>
              <a:t> ? </a:t>
            </a:r>
            <a:endParaRPr lang="fr-FR" b="1" dirty="0" smtClean="0"/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r>
              <a:rPr lang="fr-FR" b="1" dirty="0" smtClean="0"/>
              <a:t>Difficile pour les échanges quotidiens....</a:t>
            </a:r>
            <a:endParaRPr lang="fr-FR" b="1" dirty="0"/>
          </a:p>
          <a:p>
            <a:pPr marL="0" indent="0" algn="ctr">
              <a:buNone/>
            </a:pPr>
            <a:endParaRPr lang="fr-FR" b="1" dirty="0"/>
          </a:p>
          <a:p>
            <a:endParaRPr lang="fr-FR" dirty="0"/>
          </a:p>
        </p:txBody>
      </p:sp>
      <p:pic>
        <p:nvPicPr>
          <p:cNvPr id="5122" name="Picture 2" descr="C:\Users\florence\Desktop\nuag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328112"/>
            <a:ext cx="3024336" cy="290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0-Amélie\1-PROD\Cycle 3\Français\Imports\bas de pa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4" y="6193698"/>
            <a:ext cx="9047492" cy="66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0-Amélie\1-PROD\Cycle 3\Français\Imports\titiere 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23636" cy="54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086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555"/>
    </mc:Choice>
    <mc:Fallback xmlns="">
      <p:transition spd="slow" advTm="41555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0" indent="0" algn="ctr">
              <a:buNone/>
            </a:pP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Plus facile du  côté des genres codifiés :</a:t>
            </a:r>
          </a:p>
          <a:p>
            <a:pPr marL="0" indent="0">
              <a:buNone/>
            </a:pPr>
            <a:r>
              <a:rPr lang="fr-FR" dirty="0"/>
              <a:t>e</a:t>
            </a:r>
            <a:r>
              <a:rPr lang="fr-FR" dirty="0" smtClean="0"/>
              <a:t>xposé, 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/>
              <a:t>i</a:t>
            </a:r>
            <a:r>
              <a:rPr lang="fr-FR" dirty="0" smtClean="0"/>
              <a:t>nterview,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pPr marL="0" indent="0">
              <a:buNone/>
            </a:pPr>
            <a:r>
              <a:rPr lang="fr-FR" dirty="0" smtClean="0"/>
              <a:t>                                        débat 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</p:txBody>
      </p:sp>
      <p:pic>
        <p:nvPicPr>
          <p:cNvPr id="6147" name="Picture 3" descr="C:\Users\florence\AppData\Local\Microsoft\Windows\Temporary Internet Files\Content.IE5\XVS5VFBS\dGXmt1aLIeRGqXOpesqxOuCHyZ0@200x200[1]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717204"/>
            <a:ext cx="1711796" cy="1711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:\Users\florence\AppData\Local\Microsoft\Windows\Temporary Internet Files\Content.IE5\7O0BBPHX\interview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075" y="4076154"/>
            <a:ext cx="1711757" cy="166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C:\Users\florence\AppData\Local\Microsoft\Windows\Temporary Internet Files\Content.IE5\GW2Z3GO8\exchange-of-ideas-222788_640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437112"/>
            <a:ext cx="2413035" cy="1704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0-Amélie\1-PROD\Cycle 3\Français\Imports\bas de pag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4" y="6193698"/>
            <a:ext cx="9047492" cy="66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0-Amélie\1-PROD\Cycle 3\Français\Imports\titiere 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23636" cy="54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025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851"/>
    </mc:Choice>
    <mc:Fallback xmlns="">
      <p:transition spd="slow" advTm="2185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774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Sans oublier que les pratiques orales sont des pratiques </a:t>
            </a:r>
            <a:r>
              <a:rPr lang="fr-FR" i="1" dirty="0" smtClean="0"/>
              <a:t>partagées</a:t>
            </a:r>
            <a:r>
              <a:rPr lang="fr-FR" dirty="0"/>
              <a:t>  </a:t>
            </a:r>
            <a:r>
              <a:rPr lang="fr-FR" dirty="0" smtClean="0"/>
              <a:t>et mettent en jeu </a:t>
            </a:r>
          </a:p>
          <a:p>
            <a:pPr marL="0" indent="0">
              <a:buNone/>
            </a:pPr>
            <a:r>
              <a:rPr lang="fr-FR" dirty="0" smtClean="0"/>
              <a:t>décentration</a:t>
            </a:r>
            <a:r>
              <a:rPr lang="fr-FR" dirty="0"/>
              <a:t>, </a:t>
            </a:r>
            <a:r>
              <a:rPr lang="fr-FR" dirty="0" smtClean="0"/>
              <a:t>capacité </a:t>
            </a:r>
            <a:r>
              <a:rPr lang="fr-FR" dirty="0"/>
              <a:t>de coopération 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linguistique, reformulations</a:t>
            </a:r>
            <a:r>
              <a:rPr lang="fr-FR" dirty="0"/>
              <a:t>, </a:t>
            </a:r>
            <a:r>
              <a:rPr lang="fr-FR" dirty="0" smtClean="0"/>
              <a:t>négociations </a:t>
            </a:r>
            <a:r>
              <a:rPr lang="fr-FR" dirty="0"/>
              <a:t>sur le 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sens ... 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Pour tous ces apprentissages, </a:t>
            </a:r>
          </a:p>
          <a:p>
            <a:pPr marL="0" indent="0">
              <a:buNone/>
            </a:pPr>
            <a:r>
              <a:rPr lang="fr-FR" dirty="0"/>
              <a:t>q</a:t>
            </a:r>
            <a:r>
              <a:rPr lang="fr-FR" dirty="0" smtClean="0"/>
              <a:t>uels critères </a:t>
            </a:r>
            <a:r>
              <a:rPr lang="fr-FR" dirty="0"/>
              <a:t>de réalisation </a:t>
            </a:r>
            <a:r>
              <a:rPr lang="fr-FR" dirty="0" smtClean="0"/>
              <a:t>? </a:t>
            </a:r>
          </a:p>
          <a:p>
            <a:pPr marL="0" indent="0">
              <a:buNone/>
            </a:pPr>
            <a:r>
              <a:rPr lang="fr-FR" dirty="0"/>
              <a:t>q</a:t>
            </a:r>
            <a:r>
              <a:rPr lang="fr-FR" dirty="0" smtClean="0"/>
              <a:t>uels outils </a:t>
            </a:r>
            <a:r>
              <a:rPr lang="fr-FR" dirty="0"/>
              <a:t>de </a:t>
            </a:r>
            <a:r>
              <a:rPr lang="fr-FR" dirty="0" smtClean="0"/>
              <a:t>guidage ?  </a:t>
            </a:r>
          </a:p>
        </p:txBody>
      </p:sp>
      <p:pic>
        <p:nvPicPr>
          <p:cNvPr id="4" name="Picture 4" descr="C:\0-Amélie\1-PROD\Cycle 3\Français\Imports\bas de pag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4" y="6193698"/>
            <a:ext cx="9047492" cy="66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0-Amélie\1-PROD\Cycle 3\Français\Imports\titiere 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23636" cy="54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955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203"/>
    </mc:Choice>
    <mc:Fallback xmlns="">
      <p:transition spd="slow" advTm="43203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endParaRPr lang="fr-FR" sz="3600" dirty="0" smtClean="0"/>
          </a:p>
          <a:p>
            <a:r>
              <a:rPr lang="fr-FR" sz="3600" dirty="0" smtClean="0"/>
              <a:t>Et ... </a:t>
            </a:r>
            <a:r>
              <a:rPr lang="fr-FR" sz="3600" i="1" dirty="0" smtClean="0"/>
              <a:t>l’écoute , </a:t>
            </a:r>
            <a:r>
              <a:rPr lang="fr-FR" sz="3600" dirty="0" smtClean="0"/>
              <a:t>est-ce que ça s’apprend ? </a:t>
            </a:r>
          </a:p>
          <a:p>
            <a:r>
              <a:rPr lang="fr-FR" sz="3600" dirty="0" smtClean="0"/>
              <a:t>Est-ce que ça s’enseigne  </a:t>
            </a:r>
            <a:r>
              <a:rPr lang="fr-FR" sz="3600" i="1" dirty="0" smtClean="0"/>
              <a:t>? </a:t>
            </a:r>
          </a:p>
          <a:p>
            <a:pPr marL="0" indent="0">
              <a:buNone/>
            </a:pPr>
            <a:endParaRPr lang="fr-FR" sz="3600" dirty="0"/>
          </a:p>
        </p:txBody>
      </p:sp>
      <p:pic>
        <p:nvPicPr>
          <p:cNvPr id="7179" name="Picture 11" descr="C:\Users\florence\Desktop\Imag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140968"/>
            <a:ext cx="1499016" cy="2443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C:\Users\florence\AppData\Local\Microsoft\Windows\Temporary Internet Files\Content.IE5\7O0BBPHX\luisteren%20leerkracht%20t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407" y="4028308"/>
            <a:ext cx="1520708" cy="1520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0-Amélie\1-PROD\Cycle 3\Français\Imports\bas de pag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4" y="6193698"/>
            <a:ext cx="9047492" cy="66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0-Amélie\1-PROD\Cycle 3\Français\Imports\titiere 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23636" cy="54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9379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68"/>
    </mc:Choice>
    <mc:Fallback xmlns="">
      <p:transition spd="slow" advTm="6468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137</Words>
  <Application>Microsoft Office PowerPoint</Application>
  <PresentationFormat>Affichage à l'écran (4:3)</PresentationFormat>
  <Paragraphs>51</Paragraphs>
  <Slides>10</Slides>
  <Notes>0</Notes>
  <HiddenSlides>0</HiddenSlides>
  <MMClips>1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Présentation PowerPoint</vt:lpstr>
      <vt:lpstr>Présentation PowerPoint</vt:lpstr>
      <vt:lpstr>Connaissons-nous bien l’oral ? </vt:lpstr>
      <vt:lpstr>Deux pôles pour l’enseignement de l’oral à l’école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Comment enseigner efficacement l’oral dans le cadre contraint de la classe ? 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florence</dc:creator>
  <cp:lastModifiedBy>Utilisateur</cp:lastModifiedBy>
  <cp:revision>33</cp:revision>
  <cp:lastPrinted>2016-04-25T09:09:08Z</cp:lastPrinted>
  <dcterms:created xsi:type="dcterms:W3CDTF">2016-01-13T09:29:11Z</dcterms:created>
  <dcterms:modified xsi:type="dcterms:W3CDTF">2016-05-03T12:18:49Z</dcterms:modified>
</cp:coreProperties>
</file>