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65" r:id="rId3"/>
    <p:sldId id="260" r:id="rId4"/>
    <p:sldId id="261" r:id="rId5"/>
    <p:sldId id="262" r:id="rId6"/>
    <p:sldId id="263" r:id="rId7"/>
    <p:sldId id="264" r:id="rId8"/>
    <p:sldId id="266" r:id="rId9"/>
    <p:sldId id="268" r:id="rId10"/>
    <p:sldId id="270" r:id="rId11"/>
    <p:sldId id="271" r:id="rId1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31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DE7272-93DB-44F8-B3FD-04E29BFEBB0A}" type="datetimeFigureOut">
              <a:rPr lang="fr-FR" smtClean="0"/>
              <a:pPr/>
              <a:t>05/10/2016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37BBE9-D53E-4FBA-BC45-6AA7098D310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384654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97E1C-188B-4DCA-AE5F-EA3DFDA7D82D}" type="datetime1">
              <a:rPr lang="fr-FR" smtClean="0"/>
              <a:pPr/>
              <a:t>05/10/2016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79DBC-C4F8-4B68-ABAE-8E133E331AB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181D0-3105-4DD2-9855-536CAFEF731F}" type="datetime1">
              <a:rPr lang="fr-FR" smtClean="0"/>
              <a:pPr/>
              <a:t>05/10/2016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79DBC-C4F8-4B68-ABAE-8E133E331AB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310EA-539B-4240-B4EB-4AD4130ABE1E}" type="datetime1">
              <a:rPr lang="fr-FR" smtClean="0"/>
              <a:pPr/>
              <a:t>05/10/2016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79DBC-C4F8-4B68-ABAE-8E133E331AB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4CE0-638A-43C2-AB35-2623F9D004ED}" type="datetime1">
              <a:rPr lang="fr-FR" smtClean="0"/>
              <a:pPr/>
              <a:t>05/10/2016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79DBC-C4F8-4B68-ABAE-8E133E331AB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D8482-B1E2-42A4-AB94-FD8362DDE968}" type="datetime1">
              <a:rPr lang="fr-FR" smtClean="0"/>
              <a:pPr/>
              <a:t>05/10/2016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79DBC-C4F8-4B68-ABAE-8E133E331AB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1448A-0AF9-4FD0-B65C-82CEE47498E1}" type="datetime1">
              <a:rPr lang="fr-FR" smtClean="0"/>
              <a:pPr/>
              <a:t>05/10/2016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79DBC-C4F8-4B68-ABAE-8E133E331AB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AB0AB-9477-4033-83A3-F4F3F0997E2E}" type="datetime1">
              <a:rPr lang="fr-FR" smtClean="0"/>
              <a:pPr/>
              <a:t>05/10/2016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79DBC-C4F8-4B68-ABAE-8E133E331AB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10340-2018-40AC-8177-78EF280A114D}" type="datetime1">
              <a:rPr lang="fr-FR" smtClean="0"/>
              <a:pPr/>
              <a:t>05/10/2016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79DBC-C4F8-4B68-ABAE-8E133E331AB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66C83-6113-4ED6-8DAD-17D0967E4185}" type="datetime1">
              <a:rPr lang="fr-FR" smtClean="0"/>
              <a:pPr/>
              <a:t>05/10/2016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79DBC-C4F8-4B68-ABAE-8E133E331AB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557E2-FB83-4AEC-BFCB-02B2BE4676A5}" type="datetime1">
              <a:rPr lang="fr-FR" smtClean="0"/>
              <a:pPr/>
              <a:t>05/10/2016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79DBC-C4F8-4B68-ABAE-8E133E331AB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CE58A-E33F-4012-A013-3F8A13A52A90}" type="datetime1">
              <a:rPr lang="fr-FR" smtClean="0"/>
              <a:pPr/>
              <a:t>05/10/2016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79DBC-C4F8-4B68-ABAE-8E133E331AB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17249-E66C-4978-91D7-967F4E752727}" type="datetime1">
              <a:rPr lang="fr-FR" smtClean="0"/>
              <a:pPr/>
              <a:t>05/10/2016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679DBC-C4F8-4B68-ABAE-8E133E331AB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5.jpeg"/><Relationship Id="rId7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gif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gif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gif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gif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gif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png"/><Relationship Id="rId7" Type="http://schemas.openxmlformats.org/officeDocument/2006/relationships/image" Target="../media/image7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Activités mathématiques autour du jeu de bridge</a:t>
            </a:r>
            <a:endParaRPr lang="fr-FR" b="1" dirty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Séance 9</a:t>
            </a:r>
            <a:endParaRPr lang="fr-FR" dirty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C:\0-Amélie\1-PROD\Multi cycle\Mathématiques\Les maths par le jeu\Imports\tetiere paysage 1 math par jeu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0"/>
            <a:ext cx="9108504" cy="1294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0-Amélie\1-PROD\Multi cycle\Mathématiques\Les maths par le jeu\Imports\bas de page math par jeu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733256"/>
            <a:ext cx="8355013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04448" y="6381328"/>
            <a:ext cx="405408" cy="365125"/>
          </a:xfrm>
        </p:spPr>
        <p:txBody>
          <a:bodyPr/>
          <a:lstStyle/>
          <a:p>
            <a:fld id="{9C749163-44DA-49B2-8A1F-6208745AA084}" type="slidenum">
              <a:rPr lang="fr-FR" smtClean="0"/>
              <a:pPr/>
              <a:t>1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Suite</a:t>
            </a:r>
            <a:endParaRPr lang="fr-FR" b="1" dirty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fr-FR" dirty="0" smtClean="0">
                <a:latin typeface="Arial" pitchFamily="34" charset="0"/>
                <a:cs typeface="Arial" pitchFamily="34" charset="0"/>
              </a:rPr>
              <a:t>Jouer les donnes 18, 19 et 20.</a:t>
            </a:r>
          </a:p>
          <a:p>
            <a:endParaRPr lang="fr-FR" dirty="0" smtClean="0">
              <a:latin typeface="Arial" pitchFamily="34" charset="0"/>
              <a:cs typeface="Arial" pitchFamily="34" charset="0"/>
            </a:endParaRPr>
          </a:p>
          <a:p>
            <a:r>
              <a:rPr lang="fr-FR" dirty="0" smtClean="0">
                <a:latin typeface="Arial" pitchFamily="34" charset="0"/>
                <a:cs typeface="Arial" pitchFamily="34" charset="0"/>
              </a:rPr>
              <a:t>A l’issue des parties, préciser la stratégie que vous avez mis en place pour remporter votre contrat. Analyser vos erreurs éventuelles.</a:t>
            </a:r>
          </a:p>
          <a:p>
            <a:endParaRPr lang="fr-FR" dirty="0" smtClean="0">
              <a:latin typeface="Arial" pitchFamily="34" charset="0"/>
              <a:cs typeface="Arial" pitchFamily="34" charset="0"/>
            </a:endParaRPr>
          </a:p>
          <a:p>
            <a:r>
              <a:rPr lang="fr-FR" dirty="0" smtClean="0">
                <a:latin typeface="Arial" pitchFamily="34" charset="0"/>
                <a:cs typeface="Arial" pitchFamily="34" charset="0"/>
              </a:rPr>
              <a:t>Cet exercice est à faire si le temps vous le permet.</a:t>
            </a:r>
          </a:p>
          <a:p>
            <a:endParaRPr lang="fr-FR" dirty="0" smtClean="0"/>
          </a:p>
          <a:p>
            <a:pPr>
              <a:buNone/>
            </a:pPr>
            <a:endParaRPr lang="fr-FR" dirty="0" smtClean="0"/>
          </a:p>
          <a:p>
            <a:endParaRPr lang="fr-FR" dirty="0" smtClean="0"/>
          </a:p>
          <a:p>
            <a:pPr>
              <a:buNone/>
            </a:pPr>
            <a:endParaRPr lang="fr-FR" dirty="0"/>
          </a:p>
        </p:txBody>
      </p:sp>
      <p:pic>
        <p:nvPicPr>
          <p:cNvPr id="5" name="Picture 2" descr="C:\0-Amélie\1-PROD\Multi cycle\Mathématiques\Les maths par le jeu\Imports\tetiere paysage 2 math par jeu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-2198"/>
            <a:ext cx="8892480" cy="45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0-Amélie\1-PROD\Multi cycle\Mathématiques\Les maths par le jeu\Imports\bas de page math par jeu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733256"/>
            <a:ext cx="8355013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04448" y="6381328"/>
            <a:ext cx="405408" cy="365125"/>
          </a:xfrm>
        </p:spPr>
        <p:txBody>
          <a:bodyPr/>
          <a:lstStyle/>
          <a:p>
            <a:fld id="{9C749163-44DA-49B2-8A1F-6208745AA084}" type="slidenum">
              <a:rPr lang="fr-FR" smtClean="0"/>
              <a:pPr/>
              <a:t>10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-36512" y="-101144"/>
            <a:ext cx="8712968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/>
            </a:r>
            <a:br>
              <a:rPr lang="fr-FR" dirty="0" smtClean="0"/>
            </a:br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r>
              <a:rPr lang="fr-FR" sz="2000" dirty="0" smtClean="0">
                <a:latin typeface="Arial" pitchFamily="34" charset="0"/>
                <a:cs typeface="Arial" pitchFamily="34" charset="0"/>
              </a:rPr>
              <a:t>Sud joue le contrat de 9/4.</a:t>
            </a:r>
          </a:p>
          <a:p>
            <a:r>
              <a:rPr lang="fr-FR" sz="2000" dirty="0" smtClean="0">
                <a:latin typeface="Arial" pitchFamily="34" charset="0"/>
                <a:cs typeface="Arial" pitchFamily="34" charset="0"/>
              </a:rPr>
              <a:t>Sud est en main. </a:t>
            </a:r>
            <a:br>
              <a:rPr lang="fr-FR" sz="2000" dirty="0" smtClean="0">
                <a:latin typeface="Arial" pitchFamily="34" charset="0"/>
                <a:cs typeface="Arial" pitchFamily="34" charset="0"/>
              </a:rPr>
            </a:br>
            <a:r>
              <a:rPr lang="fr-FR" sz="2000" dirty="0" smtClean="0">
                <a:latin typeface="Arial" pitchFamily="34" charset="0"/>
                <a:cs typeface="Arial" pitchFamily="34" charset="0"/>
              </a:rPr>
              <a:t>Il joue le 5 sur lequel Ouest met le 6.</a:t>
            </a:r>
          </a:p>
          <a:p>
            <a:r>
              <a:rPr lang="fr-FR" sz="2000" dirty="0" smtClean="0">
                <a:latin typeface="Arial" pitchFamily="34" charset="0"/>
                <a:cs typeface="Arial" pitchFamily="34" charset="0"/>
              </a:rPr>
              <a:t>1)  Combien de levées fera Sud si :</a:t>
            </a:r>
          </a:p>
          <a:p>
            <a:pPr marL="620713" indent="-457200">
              <a:buAutoNum type="alphaLcParenR"/>
            </a:pPr>
            <a:r>
              <a:rPr lang="fr-FR" sz="2000" dirty="0" smtClean="0">
                <a:latin typeface="Arial" pitchFamily="34" charset="0"/>
                <a:cs typeface="Arial" pitchFamily="34" charset="0"/>
              </a:rPr>
              <a:t>il met l’As puis joue le Roi ? Justifier.</a:t>
            </a:r>
          </a:p>
          <a:p>
            <a:pPr marL="620713" indent="-457200">
              <a:buAutoNum type="alphaLcParenR"/>
            </a:pPr>
            <a:r>
              <a:rPr lang="fr-FR" sz="2000" dirty="0" smtClean="0">
                <a:latin typeface="Arial" pitchFamily="34" charset="0"/>
                <a:cs typeface="Arial" pitchFamily="34" charset="0"/>
              </a:rPr>
              <a:t>Il met l’As puis joue le Valet ? Justifier.</a:t>
            </a:r>
          </a:p>
          <a:p>
            <a:pPr marL="620713" indent="-457200"/>
            <a:r>
              <a:rPr lang="fr-FR" sz="2000" dirty="0" smtClean="0">
                <a:latin typeface="Arial" pitchFamily="34" charset="0"/>
                <a:cs typeface="Arial" pitchFamily="34" charset="0"/>
              </a:rPr>
              <a:t>c)    il met le valet ? Justifier.</a:t>
            </a:r>
          </a:p>
          <a:p>
            <a:pPr marL="342900" indent="-342900"/>
            <a:r>
              <a:rPr lang="fr-FR" sz="2000" dirty="0" smtClean="0">
                <a:latin typeface="Arial" pitchFamily="34" charset="0"/>
                <a:cs typeface="Arial" pitchFamily="34" charset="0"/>
              </a:rPr>
              <a:t>2)  Quelle conclusion en tirez-vous ?</a:t>
            </a:r>
            <a:endParaRPr lang="fr-FR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3228" t="21375" r="6788" b="7201"/>
          <a:stretch>
            <a:fillRect/>
          </a:stretch>
        </p:blipFill>
        <p:spPr bwMode="auto">
          <a:xfrm>
            <a:off x="720210" y="72008"/>
            <a:ext cx="8423790" cy="5373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ZoneTexte 4"/>
          <p:cNvSpPr txBox="1"/>
          <p:nvPr/>
        </p:nvSpPr>
        <p:spPr>
          <a:xfrm>
            <a:off x="6660232" y="0"/>
            <a:ext cx="1584176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3200" dirty="0" smtClean="0">
                <a:latin typeface="Arial" pitchFamily="34" charset="0"/>
                <a:cs typeface="Arial" pitchFamily="34" charset="0"/>
              </a:rPr>
              <a:t>Le mort</a:t>
            </a:r>
            <a:endParaRPr lang="fr-FR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04448" y="6381328"/>
            <a:ext cx="405408" cy="365125"/>
          </a:xfrm>
        </p:spPr>
        <p:txBody>
          <a:bodyPr/>
          <a:lstStyle/>
          <a:p>
            <a:fld id="{9C749163-44DA-49B2-8A1F-6208745AA084}" type="slidenum">
              <a:rPr lang="fr-FR" smtClean="0"/>
              <a:pPr/>
              <a:t>11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Exercice 1 </a:t>
            </a:r>
            <a:endParaRPr lang="fr-FR" b="1" dirty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fr-FR" dirty="0" smtClean="0"/>
          </a:p>
          <a:p>
            <a:pPr>
              <a:buNone/>
            </a:pPr>
            <a:endParaRPr lang="fr-FR" dirty="0" smtClean="0"/>
          </a:p>
          <a:p>
            <a:pPr algn="ctr">
              <a:buNone/>
            </a:pPr>
            <a:r>
              <a:rPr lang="fr-FR" dirty="0" smtClean="0">
                <a:latin typeface="Arial" pitchFamily="34" charset="0"/>
                <a:cs typeface="Arial" pitchFamily="34" charset="0"/>
              </a:rPr>
              <a:t>La notion d’impasse</a:t>
            </a:r>
          </a:p>
          <a:p>
            <a:pPr algn="ctr">
              <a:buNone/>
            </a:pPr>
            <a:endParaRPr lang="fr-FR" dirty="0" smtClean="0"/>
          </a:p>
        </p:txBody>
      </p:sp>
      <p:pic>
        <p:nvPicPr>
          <p:cNvPr id="5" name="Picture 2" descr="C:\0-Amélie\1-PROD\Multi cycle\Mathématiques\Les maths par le jeu\Imports\tetiere paysage 2 math par jeu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-2198"/>
            <a:ext cx="8892480" cy="45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0-Amélie\1-PROD\Multi cycle\Mathématiques\Les maths par le jeu\Imports\bas de page math par jeu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733256"/>
            <a:ext cx="8355013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04448" y="6381328"/>
            <a:ext cx="405408" cy="365125"/>
          </a:xfrm>
        </p:spPr>
        <p:txBody>
          <a:bodyPr/>
          <a:lstStyle/>
          <a:p>
            <a:fld id="{9C749163-44DA-49B2-8A1F-6208745AA084}" type="slidenum">
              <a:rPr lang="fr-FR" smtClean="0"/>
              <a:pPr/>
              <a:t>2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01831" y="620688"/>
            <a:ext cx="1077517" cy="165618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Image 2" descr="0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62071" y="2488162"/>
            <a:ext cx="1077517" cy="165618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Image 3" descr="0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01831" y="2488162"/>
            <a:ext cx="1077517" cy="165618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2" descr="http://www.politis.fr/local/cache-vignettes/L372xH401/rose-des-vents-404ec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25967" y="1988840"/>
            <a:ext cx="801605" cy="864096"/>
          </a:xfrm>
          <a:prstGeom prst="rect">
            <a:avLst/>
          </a:prstGeom>
          <a:noFill/>
        </p:spPr>
      </p:pic>
      <p:pic>
        <p:nvPicPr>
          <p:cNvPr id="6" name="Image 10"/>
          <p:cNvPicPr>
            <a:picLocks noChangeAspect="1"/>
          </p:cNvPicPr>
          <p:nvPr/>
        </p:nvPicPr>
        <p:blipFill>
          <a:blip r:embed="rId6" cstate="print">
            <a:alphaModFix/>
            <a:lum/>
          </a:blip>
          <a:srcRect/>
          <a:stretch>
            <a:fillRect/>
          </a:stretch>
        </p:blipFill>
        <p:spPr>
          <a:xfrm>
            <a:off x="4890063" y="620688"/>
            <a:ext cx="1068175" cy="1641887"/>
          </a:xfrm>
          <a:prstGeom prst="rect">
            <a:avLst/>
          </a:prstGeom>
          <a:noFill/>
          <a:ln w="0">
            <a:solidFill>
              <a:srgbClr val="000000"/>
            </a:solidFill>
            <a:prstDash val="solid"/>
          </a:ln>
        </p:spPr>
      </p:pic>
      <p:sp>
        <p:nvSpPr>
          <p:cNvPr id="9" name="Ellipse 8"/>
          <p:cNvSpPr/>
          <p:nvPr/>
        </p:nvSpPr>
        <p:spPr>
          <a:xfrm>
            <a:off x="6516216" y="476672"/>
            <a:ext cx="1440160" cy="12961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latin typeface="Arial" pitchFamily="34" charset="0"/>
                <a:cs typeface="Arial" pitchFamily="34" charset="0"/>
              </a:rPr>
              <a:t>Nord  est le mort</a:t>
            </a:r>
            <a:endParaRPr lang="fr-F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0" y="4293095"/>
            <a:ext cx="9144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smtClean="0">
                <a:latin typeface="Arial" pitchFamily="34" charset="0"/>
                <a:cs typeface="Arial" pitchFamily="34" charset="0"/>
              </a:rPr>
              <a:t>Données : Sud sait qu’Est et Ouest ont chacun deux Piques et que le Roi fait partie de ces quatre cartes. Répondre aux questions suivantes …. </a:t>
            </a:r>
            <a:endParaRPr lang="fr-FR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Picture 2" descr="C:\0-Amélie\1-PROD\Multi cycle\Mathématiques\Les maths par le jeu\Imports\tetiere paysage 2 math par jeu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-2198"/>
            <a:ext cx="8892480" cy="45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 descr="C:\0-Amélie\1-PROD\Multi cycle\Mathématiques\Les maths par le jeu\Imports\bas de page math par jeu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733256"/>
            <a:ext cx="8355013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04448" y="6381328"/>
            <a:ext cx="405408" cy="365125"/>
          </a:xfrm>
        </p:spPr>
        <p:txBody>
          <a:bodyPr/>
          <a:lstStyle/>
          <a:p>
            <a:fld id="{9C749163-44DA-49B2-8A1F-6208745AA084}" type="slidenum">
              <a:rPr lang="fr-FR" smtClean="0"/>
              <a:pPr/>
              <a:t>3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oneTexte 10"/>
          <p:cNvSpPr txBox="1"/>
          <p:nvPr/>
        </p:nvSpPr>
        <p:spPr>
          <a:xfrm>
            <a:off x="558850" y="4437112"/>
            <a:ext cx="80283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smtClean="0">
                <a:latin typeface="Arial" pitchFamily="34" charset="0"/>
                <a:cs typeface="Arial" pitchFamily="34" charset="0"/>
              </a:rPr>
              <a:t>Que se passe-t-il si Est </a:t>
            </a:r>
            <a:r>
              <a:rPr lang="fr-FR" sz="2800" dirty="0" err="1" smtClean="0">
                <a:latin typeface="Arial" pitchFamily="34" charset="0"/>
                <a:cs typeface="Arial" pitchFamily="34" charset="0"/>
              </a:rPr>
              <a:t>est</a:t>
            </a:r>
            <a:r>
              <a:rPr lang="fr-FR" sz="2800" dirty="0" smtClean="0">
                <a:latin typeface="Arial" pitchFamily="34" charset="0"/>
                <a:cs typeface="Arial" pitchFamily="34" charset="0"/>
              </a:rPr>
              <a:t> celui qui a remporté la dernière levée ? Justifier.</a:t>
            </a:r>
            <a:endParaRPr lang="fr-FR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179512" y="548680"/>
            <a:ext cx="1512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Cas 1</a:t>
            </a:r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fr-FR" b="1" dirty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2" descr="C:\0-Amélie\1-PROD\Multi cycle\Mathématiques\Les maths par le jeu\Imports\tetiere paysage 2 math par jeu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-2198"/>
            <a:ext cx="8892480" cy="45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 descr="0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01831" y="620688"/>
            <a:ext cx="1077517" cy="165618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Image 14" descr="0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62071" y="2488162"/>
            <a:ext cx="1077517" cy="165618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Image 15" descr="0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801831" y="2488162"/>
            <a:ext cx="1077517" cy="165618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Picture 2" descr="http://www.politis.fr/local/cache-vignettes/L372xH401/rose-des-vents-404ec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025967" y="1988840"/>
            <a:ext cx="801605" cy="864096"/>
          </a:xfrm>
          <a:prstGeom prst="rect">
            <a:avLst/>
          </a:prstGeom>
          <a:noFill/>
        </p:spPr>
      </p:pic>
      <p:pic>
        <p:nvPicPr>
          <p:cNvPr id="18" name="Image 10"/>
          <p:cNvPicPr>
            <a:picLocks noChangeAspect="1"/>
          </p:cNvPicPr>
          <p:nvPr/>
        </p:nvPicPr>
        <p:blipFill>
          <a:blip r:embed="rId7" cstate="print">
            <a:alphaModFix/>
            <a:lum/>
          </a:blip>
          <a:srcRect/>
          <a:stretch>
            <a:fillRect/>
          </a:stretch>
        </p:blipFill>
        <p:spPr>
          <a:xfrm>
            <a:off x="4890063" y="620688"/>
            <a:ext cx="1068175" cy="1641887"/>
          </a:xfrm>
          <a:prstGeom prst="rect">
            <a:avLst/>
          </a:prstGeom>
          <a:noFill/>
          <a:ln w="0">
            <a:solidFill>
              <a:srgbClr val="000000"/>
            </a:solidFill>
            <a:prstDash val="solid"/>
          </a:ln>
        </p:spPr>
      </p:pic>
      <p:sp>
        <p:nvSpPr>
          <p:cNvPr id="19" name="Ellipse 18"/>
          <p:cNvSpPr/>
          <p:nvPr/>
        </p:nvSpPr>
        <p:spPr>
          <a:xfrm>
            <a:off x="6516216" y="476672"/>
            <a:ext cx="1440160" cy="12961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latin typeface="Arial" pitchFamily="34" charset="0"/>
                <a:cs typeface="Arial" pitchFamily="34" charset="0"/>
              </a:rPr>
              <a:t>Nord  est le mort</a:t>
            </a:r>
            <a:endParaRPr lang="fr-FR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" name="Picture 3" descr="C:\0-Amélie\1-PROD\Multi cycle\Mathématiques\Les maths par le jeu\Imports\bas de page math par jeu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733256"/>
            <a:ext cx="8355013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04448" y="6381328"/>
            <a:ext cx="405408" cy="365125"/>
          </a:xfrm>
        </p:spPr>
        <p:txBody>
          <a:bodyPr/>
          <a:lstStyle/>
          <a:p>
            <a:fld id="{9C749163-44DA-49B2-8A1F-6208745AA084}" type="slidenum">
              <a:rPr lang="fr-FR" smtClean="0"/>
              <a:pPr/>
              <a:t>4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oneTexte 10"/>
          <p:cNvSpPr txBox="1"/>
          <p:nvPr/>
        </p:nvSpPr>
        <p:spPr>
          <a:xfrm>
            <a:off x="414834" y="4437112"/>
            <a:ext cx="83164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smtClean="0">
                <a:latin typeface="Arial" pitchFamily="34" charset="0"/>
                <a:cs typeface="Arial" pitchFamily="34" charset="0"/>
              </a:rPr>
              <a:t>Que se passe-t-il si Nord est celui qui a remporté la dernière levée ? Justifier.</a:t>
            </a:r>
            <a:endParaRPr lang="fr-FR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179512" y="548680"/>
            <a:ext cx="1512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Cas 2</a:t>
            </a:r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fr-FR" b="1" dirty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Picture 2" descr="C:\0-Amélie\1-PROD\Multi cycle\Mathématiques\Les maths par le jeu\Imports\tetiere paysage 2 math par jeu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-2198"/>
            <a:ext cx="8892480" cy="45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Image 14" descr="0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01831" y="620688"/>
            <a:ext cx="1077517" cy="165618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Image 15" descr="0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62071" y="2488162"/>
            <a:ext cx="1077517" cy="165618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Image 16" descr="0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801831" y="2488162"/>
            <a:ext cx="1077517" cy="165618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Picture 2" descr="http://www.politis.fr/local/cache-vignettes/L372xH401/rose-des-vents-404ec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025967" y="1988840"/>
            <a:ext cx="801605" cy="864096"/>
          </a:xfrm>
          <a:prstGeom prst="rect">
            <a:avLst/>
          </a:prstGeom>
          <a:noFill/>
        </p:spPr>
      </p:pic>
      <p:pic>
        <p:nvPicPr>
          <p:cNvPr id="19" name="Image 10"/>
          <p:cNvPicPr>
            <a:picLocks noChangeAspect="1"/>
          </p:cNvPicPr>
          <p:nvPr/>
        </p:nvPicPr>
        <p:blipFill>
          <a:blip r:embed="rId7" cstate="print">
            <a:alphaModFix/>
            <a:lum/>
          </a:blip>
          <a:srcRect/>
          <a:stretch>
            <a:fillRect/>
          </a:stretch>
        </p:blipFill>
        <p:spPr>
          <a:xfrm>
            <a:off x="4890063" y="620688"/>
            <a:ext cx="1068175" cy="1641887"/>
          </a:xfrm>
          <a:prstGeom prst="rect">
            <a:avLst/>
          </a:prstGeom>
          <a:noFill/>
          <a:ln w="0">
            <a:solidFill>
              <a:srgbClr val="000000"/>
            </a:solidFill>
            <a:prstDash val="solid"/>
          </a:ln>
        </p:spPr>
      </p:pic>
      <p:sp>
        <p:nvSpPr>
          <p:cNvPr id="20" name="Ellipse 19"/>
          <p:cNvSpPr/>
          <p:nvPr/>
        </p:nvSpPr>
        <p:spPr>
          <a:xfrm>
            <a:off x="6516216" y="476672"/>
            <a:ext cx="1440160" cy="12961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latin typeface="Arial" pitchFamily="34" charset="0"/>
                <a:cs typeface="Arial" pitchFamily="34" charset="0"/>
              </a:rPr>
              <a:t>Nord  est le mort</a:t>
            </a:r>
            <a:endParaRPr lang="fr-FR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1" name="Picture 3" descr="C:\0-Amélie\1-PROD\Multi cycle\Mathématiques\Les maths par le jeu\Imports\bas de page math par jeu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733256"/>
            <a:ext cx="8355013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04448" y="6381328"/>
            <a:ext cx="405408" cy="365125"/>
          </a:xfrm>
        </p:spPr>
        <p:txBody>
          <a:bodyPr/>
          <a:lstStyle/>
          <a:p>
            <a:fld id="{9C749163-44DA-49B2-8A1F-6208745AA084}" type="slidenum">
              <a:rPr lang="fr-FR" smtClean="0"/>
              <a:pPr/>
              <a:t>5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oneTexte 10"/>
          <p:cNvSpPr txBox="1"/>
          <p:nvPr/>
        </p:nvSpPr>
        <p:spPr>
          <a:xfrm>
            <a:off x="455105" y="4437112"/>
            <a:ext cx="822135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smtClean="0">
                <a:latin typeface="Arial" pitchFamily="34" charset="0"/>
                <a:cs typeface="Arial" pitchFamily="34" charset="0"/>
              </a:rPr>
              <a:t>Que se passe-t-il si Sud joue l’As de Pique sur le 8 de Pique déposé par Ouest ? Justifier.</a:t>
            </a:r>
            <a:endParaRPr lang="fr-FR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179512" y="546933"/>
            <a:ext cx="18002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Cas 3 </a:t>
            </a:r>
          </a:p>
          <a:p>
            <a:endParaRPr lang="fr-FR" sz="3600" dirty="0" smtClean="0">
              <a:latin typeface="Arial" pitchFamily="34" charset="0"/>
              <a:cs typeface="Arial" pitchFamily="34" charset="0"/>
            </a:endParaRPr>
          </a:p>
          <a:p>
            <a:r>
              <a:rPr lang="fr-FR" sz="3200" dirty="0" smtClean="0">
                <a:latin typeface="Arial" pitchFamily="34" charset="0"/>
                <a:cs typeface="Arial" pitchFamily="34" charset="0"/>
              </a:rPr>
              <a:t>C’est à Sud de jouer </a:t>
            </a:r>
            <a:endParaRPr lang="fr-FR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2" descr="C:\0-Amélie\1-PROD\Multi cycle\Mathématiques\Les maths par le jeu\Imports\tetiere paysage 2 math par jeu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-2198"/>
            <a:ext cx="8892480" cy="45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 descr="0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01831" y="620688"/>
            <a:ext cx="1077517" cy="165618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Image 14" descr="0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62071" y="2488162"/>
            <a:ext cx="1077517" cy="165618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Image 15" descr="0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801831" y="2488162"/>
            <a:ext cx="1077517" cy="165618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Picture 2" descr="http://www.politis.fr/local/cache-vignettes/L372xH401/rose-des-vents-404ec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025967" y="1988840"/>
            <a:ext cx="801605" cy="864096"/>
          </a:xfrm>
          <a:prstGeom prst="rect">
            <a:avLst/>
          </a:prstGeom>
          <a:noFill/>
        </p:spPr>
      </p:pic>
      <p:pic>
        <p:nvPicPr>
          <p:cNvPr id="18" name="Image 10"/>
          <p:cNvPicPr>
            <a:picLocks noChangeAspect="1"/>
          </p:cNvPicPr>
          <p:nvPr/>
        </p:nvPicPr>
        <p:blipFill>
          <a:blip r:embed="rId7" cstate="print">
            <a:alphaModFix/>
            <a:lum/>
          </a:blip>
          <a:srcRect/>
          <a:stretch>
            <a:fillRect/>
          </a:stretch>
        </p:blipFill>
        <p:spPr>
          <a:xfrm>
            <a:off x="4890063" y="620688"/>
            <a:ext cx="1068175" cy="1641887"/>
          </a:xfrm>
          <a:prstGeom prst="rect">
            <a:avLst/>
          </a:prstGeom>
          <a:noFill/>
          <a:ln w="0">
            <a:solidFill>
              <a:srgbClr val="000000"/>
            </a:solidFill>
            <a:prstDash val="solid"/>
          </a:ln>
        </p:spPr>
      </p:pic>
      <p:sp>
        <p:nvSpPr>
          <p:cNvPr id="19" name="Ellipse 18"/>
          <p:cNvSpPr/>
          <p:nvPr/>
        </p:nvSpPr>
        <p:spPr>
          <a:xfrm>
            <a:off x="6516216" y="476672"/>
            <a:ext cx="1440160" cy="12961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latin typeface="Arial" pitchFamily="34" charset="0"/>
                <a:cs typeface="Arial" pitchFamily="34" charset="0"/>
              </a:rPr>
              <a:t>Nord  est le mort</a:t>
            </a:r>
            <a:endParaRPr lang="fr-FR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" name="Picture 3" descr="C:\0-Amélie\1-PROD\Multi cycle\Mathématiques\Les maths par le jeu\Imports\bas de page math par jeu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733256"/>
            <a:ext cx="8355013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04448" y="6381328"/>
            <a:ext cx="405408" cy="365125"/>
          </a:xfrm>
        </p:spPr>
        <p:txBody>
          <a:bodyPr/>
          <a:lstStyle/>
          <a:p>
            <a:fld id="{9C749163-44DA-49B2-8A1F-6208745AA084}" type="slidenum">
              <a:rPr lang="fr-FR" smtClean="0"/>
              <a:pPr/>
              <a:t>6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oneTexte 10"/>
          <p:cNvSpPr txBox="1"/>
          <p:nvPr/>
        </p:nvSpPr>
        <p:spPr>
          <a:xfrm>
            <a:off x="305272" y="4365104"/>
            <a:ext cx="86409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smtClean="0">
                <a:latin typeface="Arial" pitchFamily="34" charset="0"/>
                <a:cs typeface="Arial" pitchFamily="34" charset="0"/>
              </a:rPr>
              <a:t>Que se passe-t-il si Sud joue la Dame de Pique sur le 8 de Pique déposé par Ouest ? Justifier.</a:t>
            </a:r>
            <a:endParaRPr lang="fr-FR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179512" y="546933"/>
            <a:ext cx="18002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Cas </a:t>
            </a:r>
            <a:r>
              <a:rPr lang="fr-FR" sz="36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4 </a:t>
            </a:r>
            <a:endParaRPr lang="fr-FR" sz="3600" b="1" dirty="0" smtClean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fr-FR" sz="3600" dirty="0" smtClean="0">
              <a:latin typeface="Arial" pitchFamily="34" charset="0"/>
              <a:cs typeface="Arial" pitchFamily="34" charset="0"/>
            </a:endParaRPr>
          </a:p>
          <a:p>
            <a:r>
              <a:rPr lang="fr-FR" sz="3200" dirty="0" smtClean="0">
                <a:latin typeface="Arial" pitchFamily="34" charset="0"/>
                <a:cs typeface="Arial" pitchFamily="34" charset="0"/>
              </a:rPr>
              <a:t>C’est à Sud de jouer </a:t>
            </a:r>
            <a:endParaRPr lang="fr-FR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Picture 2" descr="C:\0-Amélie\1-PROD\Multi cycle\Mathématiques\Les maths par le jeu\Imports\tetiere paysage 2 math par jeu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-2198"/>
            <a:ext cx="8892480" cy="45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Image 14" descr="0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01831" y="620688"/>
            <a:ext cx="1077517" cy="165618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Image 15" descr="0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62071" y="2488162"/>
            <a:ext cx="1077517" cy="165618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Image 16" descr="0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801831" y="2488162"/>
            <a:ext cx="1077517" cy="165618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Picture 2" descr="http://www.politis.fr/local/cache-vignettes/L372xH401/rose-des-vents-404ec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025967" y="1988840"/>
            <a:ext cx="801605" cy="864096"/>
          </a:xfrm>
          <a:prstGeom prst="rect">
            <a:avLst/>
          </a:prstGeom>
          <a:noFill/>
        </p:spPr>
      </p:pic>
      <p:pic>
        <p:nvPicPr>
          <p:cNvPr id="19" name="Image 10"/>
          <p:cNvPicPr>
            <a:picLocks noChangeAspect="1"/>
          </p:cNvPicPr>
          <p:nvPr/>
        </p:nvPicPr>
        <p:blipFill>
          <a:blip r:embed="rId7" cstate="print">
            <a:alphaModFix/>
            <a:lum/>
          </a:blip>
          <a:srcRect/>
          <a:stretch>
            <a:fillRect/>
          </a:stretch>
        </p:blipFill>
        <p:spPr>
          <a:xfrm>
            <a:off x="4890063" y="620688"/>
            <a:ext cx="1068175" cy="1641887"/>
          </a:xfrm>
          <a:prstGeom prst="rect">
            <a:avLst/>
          </a:prstGeom>
          <a:noFill/>
          <a:ln w="0">
            <a:solidFill>
              <a:srgbClr val="000000"/>
            </a:solidFill>
            <a:prstDash val="solid"/>
          </a:ln>
        </p:spPr>
      </p:pic>
      <p:sp>
        <p:nvSpPr>
          <p:cNvPr id="20" name="Ellipse 19"/>
          <p:cNvSpPr/>
          <p:nvPr/>
        </p:nvSpPr>
        <p:spPr>
          <a:xfrm>
            <a:off x="6516216" y="476672"/>
            <a:ext cx="1440160" cy="12961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latin typeface="Arial" pitchFamily="34" charset="0"/>
                <a:cs typeface="Arial" pitchFamily="34" charset="0"/>
              </a:rPr>
              <a:t>Nord  est le mort</a:t>
            </a:r>
            <a:endParaRPr lang="fr-FR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1" name="Picture 3" descr="C:\0-Amélie\1-PROD\Multi cycle\Mathématiques\Les maths par le jeu\Imports\bas de page math par jeu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733256"/>
            <a:ext cx="8355013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04448" y="6381328"/>
            <a:ext cx="405408" cy="365125"/>
          </a:xfrm>
        </p:spPr>
        <p:txBody>
          <a:bodyPr/>
          <a:lstStyle/>
          <a:p>
            <a:fld id="{9C749163-44DA-49B2-8A1F-6208745AA084}" type="slidenum">
              <a:rPr lang="fr-FR" smtClean="0"/>
              <a:pPr/>
              <a:t>7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Pour aller plus loin</a:t>
            </a:r>
            <a:endParaRPr lang="fr-FR" b="1" dirty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196952"/>
          </a:xfrm>
        </p:spPr>
        <p:txBody>
          <a:bodyPr/>
          <a:lstStyle/>
          <a:p>
            <a:pPr marL="0" indent="0">
              <a:buNone/>
            </a:pPr>
            <a:endParaRPr lang="fr-FR" dirty="0" smtClean="0"/>
          </a:p>
          <a:p>
            <a:endParaRPr lang="fr-FR" dirty="0" smtClean="0"/>
          </a:p>
          <a:p>
            <a:pPr algn="ctr">
              <a:buNone/>
            </a:pPr>
            <a:r>
              <a:rPr lang="fr-FR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Exercice de raisonnement</a:t>
            </a:r>
            <a:endParaRPr lang="fr-FR" dirty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C:\0-Amélie\1-PROD\Multi cycle\Mathématiques\Les maths par le jeu\Imports\tetiere paysage 2 math par jeu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-2198"/>
            <a:ext cx="8892480" cy="45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0-Amélie\1-PROD\Multi cycle\Mathématiques\Les maths par le jeu\Imports\bas de page math par jeu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733256"/>
            <a:ext cx="8355013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04448" y="6381328"/>
            <a:ext cx="405408" cy="365125"/>
          </a:xfrm>
        </p:spPr>
        <p:txBody>
          <a:bodyPr/>
          <a:lstStyle/>
          <a:p>
            <a:fld id="{9C749163-44DA-49B2-8A1F-6208745AA084}" type="slidenum">
              <a:rPr lang="fr-FR" smtClean="0"/>
              <a:pPr/>
              <a:t>8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3" descr="C:\0-Amélie\1-PROD\Multi cycle\Mathématiques\Les maths par le jeu\Imports\bas de page math par jeu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733256"/>
            <a:ext cx="8355013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0"/>
          <p:cNvSpPr txBox="1"/>
          <p:nvPr/>
        </p:nvSpPr>
        <p:spPr>
          <a:xfrm>
            <a:off x="0" y="4293096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>
                <a:latin typeface="Arial" pitchFamily="34" charset="0"/>
                <a:cs typeface="Arial" pitchFamily="34" charset="0"/>
              </a:rPr>
              <a:t>Sud sait que le camp E/O possède trois Piques et un Cœur. De plus, il sait que le Roi de Pique est en Est. Que se passe-t-il si Sud joue la Dame de Pique sur le 8 de Pique déposé par Ouest ? Justifier.</a:t>
            </a:r>
            <a:endParaRPr lang="fr-FR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251520" y="404664"/>
            <a:ext cx="1800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dirty="0" smtClean="0">
                <a:latin typeface="Arial" pitchFamily="34" charset="0"/>
                <a:cs typeface="Arial" pitchFamily="34" charset="0"/>
              </a:rPr>
              <a:t>C’est à Sud de jouer</a:t>
            </a:r>
            <a:r>
              <a:rPr lang="fr-FR" sz="4000" dirty="0" smtClean="0"/>
              <a:t> </a:t>
            </a:r>
            <a:endParaRPr lang="fr-FR" sz="4000" dirty="0"/>
          </a:p>
        </p:txBody>
      </p:sp>
      <p:pic>
        <p:nvPicPr>
          <p:cNvPr id="13" name="Picture 2" descr="C:\0-Amélie\1-PROD\Multi cycle\Mathématiques\Les maths par le jeu\Imports\tetiere paysage 2 math par jeu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-2198"/>
            <a:ext cx="8892480" cy="45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 descr="0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01831" y="620688"/>
            <a:ext cx="1077517" cy="165618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Image 14" descr="0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962071" y="2488162"/>
            <a:ext cx="1077517" cy="165618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Image 15" descr="08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801831" y="2488162"/>
            <a:ext cx="1077517" cy="165618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Picture 2" descr="http://www.politis.fr/local/cache-vignettes/L372xH401/rose-des-vents-404ec.gi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025967" y="1988840"/>
            <a:ext cx="801605" cy="864096"/>
          </a:xfrm>
          <a:prstGeom prst="rect">
            <a:avLst/>
          </a:prstGeom>
          <a:noFill/>
        </p:spPr>
      </p:pic>
      <p:pic>
        <p:nvPicPr>
          <p:cNvPr id="18" name="Image 10"/>
          <p:cNvPicPr>
            <a:picLocks noChangeAspect="1"/>
          </p:cNvPicPr>
          <p:nvPr/>
        </p:nvPicPr>
        <p:blipFill>
          <a:blip r:embed="rId8" cstate="print">
            <a:alphaModFix/>
            <a:lum/>
          </a:blip>
          <a:srcRect/>
          <a:stretch>
            <a:fillRect/>
          </a:stretch>
        </p:blipFill>
        <p:spPr>
          <a:xfrm>
            <a:off x="4890063" y="620688"/>
            <a:ext cx="1068175" cy="1641887"/>
          </a:xfrm>
          <a:prstGeom prst="rect">
            <a:avLst/>
          </a:prstGeom>
          <a:noFill/>
          <a:ln w="0">
            <a:solidFill>
              <a:srgbClr val="000000"/>
            </a:solidFill>
            <a:prstDash val="solid"/>
          </a:ln>
        </p:spPr>
      </p:pic>
      <p:sp>
        <p:nvSpPr>
          <p:cNvPr id="19" name="Ellipse 18"/>
          <p:cNvSpPr/>
          <p:nvPr/>
        </p:nvSpPr>
        <p:spPr>
          <a:xfrm>
            <a:off x="6516216" y="476672"/>
            <a:ext cx="1440160" cy="12961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latin typeface="Arial" pitchFamily="34" charset="0"/>
                <a:cs typeface="Arial" pitchFamily="34" charset="0"/>
              </a:rPr>
              <a:t>Nord  est le mort</a:t>
            </a:r>
            <a:endParaRPr lang="fr-F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04448" y="6381328"/>
            <a:ext cx="405408" cy="365125"/>
          </a:xfrm>
        </p:spPr>
        <p:txBody>
          <a:bodyPr/>
          <a:lstStyle/>
          <a:p>
            <a:fld id="{9C749163-44DA-49B2-8A1F-6208745AA084}" type="slidenum">
              <a:rPr lang="fr-FR" smtClean="0"/>
              <a:pPr/>
              <a:t>9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</TotalTime>
  <Words>275</Words>
  <Application>Microsoft Office PowerPoint</Application>
  <PresentationFormat>Affichage à l'écran (4:3)</PresentationFormat>
  <Paragraphs>73</Paragraphs>
  <Slides>11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2" baseType="lpstr">
      <vt:lpstr>Thème Office</vt:lpstr>
      <vt:lpstr>Activités mathématiques autour du jeu de bridge</vt:lpstr>
      <vt:lpstr>Exercice 1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Pour aller plus loin</vt:lpstr>
      <vt:lpstr>Présentation PowerPoint</vt:lpstr>
      <vt:lpstr>Suite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Seance 4</dc:title>
  <dc:creator>utilisateur</dc:creator>
  <cp:lastModifiedBy>Utilisateur</cp:lastModifiedBy>
  <cp:revision>27</cp:revision>
  <dcterms:created xsi:type="dcterms:W3CDTF">2016-04-29T14:28:20Z</dcterms:created>
  <dcterms:modified xsi:type="dcterms:W3CDTF">2016-10-05T12:27:49Z</dcterms:modified>
</cp:coreProperties>
</file>