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3"/>
  </p:notesMasterIdLst>
  <p:sldIdLst>
    <p:sldId id="331" r:id="rId5"/>
    <p:sldId id="337" r:id="rId6"/>
    <p:sldId id="336" r:id="rId7"/>
    <p:sldId id="329" r:id="rId8"/>
    <p:sldId id="335" r:id="rId9"/>
    <p:sldId id="319" r:id="rId10"/>
    <p:sldId id="332" r:id="rId11"/>
    <p:sldId id="333" r:id="rId1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37"/>
            <p14:sldId id="336"/>
            <p14:sldId id="329"/>
            <p14:sldId id="335"/>
          </p14:sldIdLst>
        </p14:section>
        <p14:section name="MÉTHODOLOGIE" id="{EB03BDE6-D677-4574-A7BF-9721F91BDEB8}">
          <p14:sldIdLst>
            <p14:sldId id="319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4CF1FD-F14E-5FD5-BFC2-DB49A6FECC6A}" name="MARIANNE BRUYANT" initials="MB" userId="S::marianne.bruyant@atos.net::9b65af92-d19d-4156-9de8-58b7e6433b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1" autoAdjust="0"/>
    <p:restoredTop sz="94660"/>
  </p:normalViewPr>
  <p:slideViewPr>
    <p:cSldViewPr showGuides="1">
      <p:cViewPr varScale="1">
        <p:scale>
          <a:sx n="97" d="100"/>
          <a:sy n="97" d="100"/>
        </p:scale>
        <p:origin x="738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" y="51470"/>
            <a:ext cx="4355622" cy="35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317"/>
            <a:ext cx="2195810" cy="18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e.XXXXX@ac-academie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923678"/>
            <a:ext cx="8424000" cy="2077200"/>
          </a:xfrm>
        </p:spPr>
        <p:txBody>
          <a:bodyPr/>
          <a:lstStyle/>
          <a:p>
            <a:r>
              <a:rPr lang="fr-FR" dirty="0"/>
              <a:t>Application DDM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11710"/>
            <a:ext cx="4258888" cy="20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47473"/>
            <a:ext cx="8424000" cy="807654"/>
          </a:xfrm>
        </p:spPr>
        <p:txBody>
          <a:bodyPr/>
          <a:lstStyle/>
          <a:p>
            <a: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  <a:t>Les objectifs </a:t>
            </a:r>
            <a:b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</a:b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Outiller le déploiement, le pilotage et le suivi des actions de Découverte des Métiers : dispositif à destination de tous les collégiens du cycle 4 dès la 5ème pour leur permettre de découvrir les différents secteurs d’activité et métiers et les aider à se projeter dans des formations post collège</a:t>
            </a:r>
            <a:r>
              <a:rPr lang="fr-FR" sz="1200" dirty="0">
                <a:latin typeface="Marianne" panose="02000000000000000000" pitchFamily="2" charset="0"/>
              </a:rPr>
              <a:t>.</a:t>
            </a:r>
            <a:br>
              <a:rPr lang="fr-FR" sz="1200" dirty="0">
                <a:latin typeface="Marianne" panose="02000000000000000000" pitchFamily="2" charset="0"/>
              </a:rPr>
            </a:br>
            <a: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  <a:t/>
            </a:r>
            <a:b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</a:b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DA1FF2D-C195-0664-A918-701F974CB9C5}"/>
              </a:ext>
            </a:extLst>
          </p:cNvPr>
          <p:cNvSpPr txBox="1">
            <a:spLocks/>
          </p:cNvSpPr>
          <p:nvPr/>
        </p:nvSpPr>
        <p:spPr bwMode="gray">
          <a:xfrm>
            <a:off x="1187624" y="179272"/>
            <a:ext cx="7344816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Application DDM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gray">
          <a:xfrm>
            <a:off x="359999" y="1686647"/>
            <a:ext cx="8424000" cy="6636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  <a:t>Qui est concerné ?</a:t>
            </a:r>
            <a:b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</a:b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Les utilisateurs sont les chefs d’établissement, les référents DDM des collèges, les porteurs des actions, les administrateurs nationaux/régionaux/académiques.</a:t>
            </a:r>
          </a:p>
          <a:p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</a:t>
            </a:r>
            <a:b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</a:br>
            <a: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  <a:t/>
            </a:r>
            <a:b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</a:b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gray">
          <a:xfrm>
            <a:off x="359999" y="2321851"/>
            <a:ext cx="8424000" cy="879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  <a:t>Les bénéfices attendus</a:t>
            </a:r>
            <a:br>
              <a:rPr lang="fr-FR" sz="1200" dirty="0">
                <a:solidFill>
                  <a:schemeClr val="tx2"/>
                </a:solidFill>
                <a:latin typeface="Marianne" panose="02000000000000000000" pitchFamily="2" charset="0"/>
              </a:rPr>
            </a:b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Valoriser et partager les actions menées. </a:t>
            </a:r>
          </a:p>
          <a:p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Valoriser et mutualiser les partenaires engagés.</a:t>
            </a:r>
            <a:b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</a:b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Faciliter le pilotage de cette politique publique prioritaire : au niveau de chaque établissement ainsi qu’aux niveaux académique, régional et national.</a:t>
            </a:r>
            <a:r>
              <a:rPr lang="en-US" sz="1200" dirty="0">
                <a:latin typeface="Marianne" panose="02000000000000000000" pitchFamily="2" charset="0"/>
                <a:cs typeface="Calibri" panose="020F0502020204030204" pitchFamily="34" charset="0"/>
              </a:rPr>
              <a:t/>
            </a:r>
            <a:br>
              <a:rPr lang="en-US" sz="1200" dirty="0">
                <a:latin typeface="Marianne" panose="02000000000000000000" pitchFamily="2" charset="0"/>
                <a:cs typeface="Calibri" panose="020F0502020204030204" pitchFamily="34" charset="0"/>
              </a:rPr>
            </a:br>
            <a:r>
              <a:rPr lang="en-US" sz="1200" dirty="0">
                <a:latin typeface="Marianne" panose="02000000000000000000" pitchFamily="2" charset="0"/>
                <a:cs typeface="Calibri" panose="020F0502020204030204" pitchFamily="34" charset="0"/>
              </a:rPr>
              <a:t/>
            </a:r>
            <a:br>
              <a:rPr lang="en-US" sz="1200" dirty="0">
                <a:latin typeface="Marianne" panose="02000000000000000000" pitchFamily="2" charset="0"/>
                <a:cs typeface="Calibri" panose="020F0502020204030204" pitchFamily="34" charset="0"/>
              </a:rPr>
            </a:b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gray">
          <a:xfrm>
            <a:off x="359999" y="3244079"/>
            <a:ext cx="8424000" cy="13117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En pratique</a:t>
            </a:r>
            <a:b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</a:br>
            <a:r>
              <a:rPr lang="fr-FR" sz="1200" dirty="0">
                <a:latin typeface="Marianne" panose="02000000000000000000" pitchFamily="2" charset="0"/>
              </a:rPr>
              <a:t>L’application DDM permet d’organiser, faciliter et accompagner les missions : </a:t>
            </a:r>
            <a:br>
              <a:rPr lang="fr-FR" sz="1200" dirty="0">
                <a:latin typeface="Marianne" panose="02000000000000000000" pitchFamily="2" charset="0"/>
              </a:rPr>
            </a:br>
            <a:r>
              <a:rPr lang="fr-FR" sz="1200" dirty="0">
                <a:latin typeface="Marianne" panose="02000000000000000000" pitchFamily="2" charset="0"/>
              </a:rPr>
              <a:t>- du porteur d’actions DDM dans le collège : saisie d'une action, cartographie des structures partenaires, catalogue des métiers, moteur de recherche des actions, suivi des élèves, …</a:t>
            </a:r>
            <a:br>
              <a:rPr lang="fr-FR" sz="1200" dirty="0">
                <a:latin typeface="Marianne" panose="02000000000000000000" pitchFamily="2" charset="0"/>
              </a:rPr>
            </a:br>
            <a:r>
              <a:rPr lang="fr-FR" sz="1200" dirty="0">
                <a:latin typeface="Marianne" panose="02000000000000000000" pitchFamily="2" charset="0"/>
              </a:rPr>
              <a:t>- du chef d'établissement : mêmes fonctionnalités que le rédacteur de projets ET attribution du rôle de rédacteur pour son établissement.</a:t>
            </a:r>
            <a:br>
              <a:rPr lang="fr-FR" sz="1200" dirty="0">
                <a:latin typeface="Marianne" panose="02000000000000000000" pitchFamily="2" charset="0"/>
              </a:rPr>
            </a:br>
            <a:r>
              <a:rPr lang="fr-FR" sz="1200" dirty="0">
                <a:latin typeface="Marianne" panose="02000000000000000000" pitchFamily="2" charset="0"/>
              </a:rPr>
              <a:t>- de l’administrateur académique : gestion des utilisateurs, accès aux statistiques, …</a:t>
            </a:r>
          </a:p>
        </p:txBody>
      </p:sp>
    </p:spTree>
    <p:extLst>
      <p:ext uri="{BB962C8B-B14F-4D97-AF65-F5344CB8AC3E}">
        <p14:creationId xmlns:p14="http://schemas.microsoft.com/office/powerpoint/2010/main" val="39094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07652" y="1427538"/>
            <a:ext cx="26971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50" charset="0"/>
              </a:rPr>
              <a:t>Pour les chefs d’établissement </a:t>
            </a:r>
          </a:p>
          <a:p>
            <a:endParaRPr lang="fr-FR" sz="1100" b="1" dirty="0">
              <a:solidFill>
                <a:srgbClr val="005264"/>
              </a:solidFill>
              <a:latin typeface="Marianne" panose="02000000000000000000" pitchFamily="50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outil de diagnostic et de pilotage de la découverte des métiers, </a:t>
            </a: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outil de partage des actions et des partenaires intervenants. </a:t>
            </a:r>
          </a:p>
          <a:p>
            <a:pPr marL="171450" indent="-171450">
              <a:buFontTx/>
              <a:buChar char="-"/>
            </a:pPr>
            <a:endParaRPr lang="fr-FR" sz="1100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Son efficacité dépend de la qualité du recensement fait par les équipes.</a:t>
            </a:r>
          </a:p>
          <a:p>
            <a:endParaRPr lang="fr-FR" sz="1100" dirty="0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9192" y="1386551"/>
            <a:ext cx="2520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50" charset="0"/>
              </a:rPr>
              <a:t>Pour les DCIO, psy-EN et équipes éducatives</a:t>
            </a:r>
          </a:p>
          <a:p>
            <a:endParaRPr lang="fr-FR" sz="1100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source d’informations (secteurs d’activités, métiers, la cartographie des partenaires localisés). </a:t>
            </a: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lien avec le référentiel des compétences à s’orienter au collège, et avec les ressources de l’Onisep. </a:t>
            </a:r>
          </a:p>
          <a:p>
            <a:endParaRPr lang="fr-FR" sz="1100" dirty="0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6904" y="1445443"/>
            <a:ext cx="231028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50" charset="0"/>
              </a:rPr>
              <a:t>Pour les RDDM</a:t>
            </a:r>
          </a:p>
          <a:p>
            <a:r>
              <a:rPr lang="fr-FR" sz="1100" b="1" dirty="0">
                <a:solidFill>
                  <a:srgbClr val="000000"/>
                </a:solidFill>
                <a:latin typeface="Marianne" panose="02000000000000000000" pitchFamily="50" charset="0"/>
              </a:rPr>
              <a:t>chargé de la coordination des actions DMM</a:t>
            </a: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 </a:t>
            </a:r>
          </a:p>
          <a:p>
            <a:endParaRPr lang="fr-FR" sz="1100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s’assurer de la cohérence, de la qualité et du suivi de la mise en œuvre des actions de découverte des métiers.</a:t>
            </a:r>
          </a:p>
          <a:p>
            <a:pPr marL="171450" indent="-171450">
              <a:buFontTx/>
              <a:buChar char="-"/>
            </a:pP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identifier des partenaires pour des interventions potentielles. </a:t>
            </a:r>
            <a:endParaRPr lang="fr-FR" sz="11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3275856" y="1608356"/>
            <a:ext cx="0" cy="2582996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868144" y="1608356"/>
            <a:ext cx="0" cy="2582996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2645" y="787045"/>
            <a:ext cx="781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  <a:latin typeface="Marianne" panose="02000000000000000000" pitchFamily="2" charset="0"/>
              </a:rPr>
              <a:t>Enjeux pour chacun des acteurs 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5" name="Rectangle avec flèche vers la droite 14"/>
          <p:cNvSpPr/>
          <p:nvPr/>
        </p:nvSpPr>
        <p:spPr bwMode="auto">
          <a:xfrm rot="16200000">
            <a:off x="683246" y="3108867"/>
            <a:ext cx="1707694" cy="164157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38"/>
            </a:avLst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50" charset="0"/>
              </a:rPr>
              <a:t>Pour cela, il est essentiel que le CE identifie et ouvre les droits de saisie aux différents acteurs de l’orientation de l’établissement. 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6" name="Rectangle avec flèche vers la droite 15"/>
          <p:cNvSpPr/>
          <p:nvPr/>
        </p:nvSpPr>
        <p:spPr bwMode="auto">
          <a:xfrm rot="16200000">
            <a:off x="6535486" y="3198867"/>
            <a:ext cx="1527694" cy="164157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38"/>
            </a:avLst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50" charset="0"/>
              </a:rPr>
              <a:t>Chaque personnel peut y saisir directement ses actions lorsque le chef d’établissement lui a ouvert les droits. </a:t>
            </a:r>
            <a:endParaRPr lang="fr-FR" sz="1000" b="1" dirty="0">
              <a:solidFill>
                <a:schemeClr val="tx1"/>
              </a:solidFill>
            </a:endParaRPr>
          </a:p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50" charset="0"/>
              </a:rPr>
              <a:t> </a:t>
            </a:r>
            <a:endParaRPr lang="fr-FR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93116"/>
            <a:ext cx="5538555" cy="1250642"/>
          </a:xfrm>
          <a:prstGeom prst="rect">
            <a:avLst/>
          </a:prstGeom>
        </p:spPr>
      </p:pic>
      <p:sp>
        <p:nvSpPr>
          <p:cNvPr id="16" name="Rectangle avec flèche vers la gauche 15"/>
          <p:cNvSpPr/>
          <p:nvPr/>
        </p:nvSpPr>
        <p:spPr bwMode="auto">
          <a:xfrm>
            <a:off x="5292080" y="1275606"/>
            <a:ext cx="3738139" cy="167185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b="1" dirty="0">
                <a:solidFill>
                  <a:schemeClr val="tx1"/>
                </a:solidFill>
              </a:rPr>
              <a:t>Pour vous connecter à DDM </a:t>
            </a:r>
            <a:r>
              <a:rPr lang="fr-FR" sz="1100" dirty="0">
                <a:solidFill>
                  <a:schemeClr val="tx1"/>
                </a:solidFill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>
                <a:solidFill>
                  <a:schemeClr val="tx1"/>
                </a:solidFill>
              </a:rPr>
              <a:t>Ouvrez l’intranet académique (ARENA)</a:t>
            </a:r>
            <a:endParaRPr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>
                <a:solidFill>
                  <a:schemeClr val="tx1"/>
                </a:solidFill>
              </a:rPr>
              <a:t>Renseignez vos identifiant et mot de passe</a:t>
            </a:r>
            <a:endParaRPr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>
                <a:solidFill>
                  <a:schemeClr val="tx1"/>
                </a:solidFill>
              </a:rPr>
              <a:t>Choisissez le domaine « Scolarité du 2</a:t>
            </a:r>
            <a:r>
              <a:rPr lang="fr-FR" sz="1100" baseline="30000" dirty="0">
                <a:solidFill>
                  <a:schemeClr val="tx1"/>
                </a:solidFill>
              </a:rPr>
              <a:t>nd</a:t>
            </a:r>
            <a:r>
              <a:rPr lang="fr-FR" sz="1100" dirty="0">
                <a:solidFill>
                  <a:schemeClr val="tx1"/>
                </a:solidFill>
              </a:rPr>
              <a:t> degré »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>
                <a:solidFill>
                  <a:schemeClr val="tx1"/>
                </a:solidFill>
              </a:rPr>
              <a:t>Cliquez sur « DDM - Découverte des métiers » dans la rubrique « Application dédiée aux parcours éducatifs »</a:t>
            </a:r>
            <a:endParaRPr lang="fr-FR" sz="1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24" y="267494"/>
            <a:ext cx="4935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Je suis chef d’établissement</a:t>
            </a:r>
            <a:br>
              <a:rPr lang="fr-FR" sz="2400" b="1" dirty="0"/>
            </a:br>
            <a:endParaRPr lang="fr-FR" sz="24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D32E94E-37E3-FE61-1336-5B66311FA692}"/>
              </a:ext>
            </a:extLst>
          </p:cNvPr>
          <p:cNvSpPr/>
          <p:nvPr/>
        </p:nvSpPr>
        <p:spPr>
          <a:xfrm>
            <a:off x="2555776" y="1923678"/>
            <a:ext cx="1641500" cy="28803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9463"/>
            <a:ext cx="8424000" cy="399386"/>
          </a:xfrm>
        </p:spPr>
        <p:txBody>
          <a:bodyPr/>
          <a:lstStyle/>
          <a:p>
            <a:r>
              <a:rPr lang="fr-FR" sz="2400" dirty="0"/>
              <a:t>Volet orientation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6DC246-5015-E363-8FE5-85F0FFD0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76" y="692838"/>
            <a:ext cx="4086641" cy="2677784"/>
          </a:xfrm>
          <a:prstGeom prst="rect">
            <a:avLst/>
          </a:prstGeom>
        </p:spPr>
      </p:pic>
      <p:sp>
        <p:nvSpPr>
          <p:cNvPr id="7" name="Rectangle avec flèche vers la gauche 13">
            <a:extLst>
              <a:ext uri="{FF2B5EF4-FFF2-40B4-BE49-F238E27FC236}">
                <a16:creationId xmlns:a16="http://schemas.microsoft.com/office/drawing/2014/main" id="{6A8BA568-AB60-9BAA-9372-4339AC87635D}"/>
              </a:ext>
            </a:extLst>
          </p:cNvPr>
          <p:cNvSpPr/>
          <p:nvPr/>
        </p:nvSpPr>
        <p:spPr bwMode="auto">
          <a:xfrm>
            <a:off x="5436095" y="423213"/>
            <a:ext cx="3220625" cy="1406879"/>
          </a:xfrm>
          <a:prstGeom prst="leftArrowCallout">
            <a:avLst>
              <a:gd name="adj1" fmla="val 18637"/>
              <a:gd name="adj2" fmla="val 25000"/>
              <a:gd name="adj3" fmla="val 17728"/>
              <a:gd name="adj4" fmla="val 8440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b="1" dirty="0">
                <a:solidFill>
                  <a:schemeClr val="tx1"/>
                </a:solidFill>
              </a:rPr>
              <a:t>Je peux, tout au long de l’année scolaire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>
                <a:solidFill>
                  <a:schemeClr val="tx1"/>
                </a:solidFill>
              </a:rPr>
              <a:t>Consulter les statistiques pour mon établissement,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>
                <a:solidFill>
                  <a:schemeClr val="tx1"/>
                </a:solidFill>
              </a:rPr>
              <a:t>Exporter au format PDF le volet orientation (page d’accueil et tous les projets saisis).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8597" t="14596" r="9558" b="9938"/>
          <a:stretch/>
        </p:blipFill>
        <p:spPr bwMode="auto">
          <a:xfrm>
            <a:off x="2455081" y="3516582"/>
            <a:ext cx="2718489" cy="1167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necteur droit avec flèche 9"/>
          <p:cNvCxnSpPr>
            <a:cxnSpLocks/>
            <a:stCxn id="11" idx="3"/>
          </p:cNvCxnSpPr>
          <p:nvPr/>
        </p:nvCxnSpPr>
        <p:spPr>
          <a:xfrm flipH="1">
            <a:off x="3250254" y="2217018"/>
            <a:ext cx="1683836" cy="1777265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4891909" y="2051411"/>
            <a:ext cx="288032" cy="19402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721005" y="922539"/>
            <a:ext cx="355051" cy="26804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a gauche 13">
            <a:extLst>
              <a:ext uri="{FF2B5EF4-FFF2-40B4-BE49-F238E27FC236}">
                <a16:creationId xmlns:a16="http://schemas.microsoft.com/office/drawing/2014/main" id="{6A8BA568-AB60-9BAA-9372-4339AC87635D}"/>
              </a:ext>
            </a:extLst>
          </p:cNvPr>
          <p:cNvSpPr/>
          <p:nvPr/>
        </p:nvSpPr>
        <p:spPr bwMode="auto">
          <a:xfrm>
            <a:off x="5491814" y="2013738"/>
            <a:ext cx="3220625" cy="1406879"/>
          </a:xfrm>
          <a:prstGeom prst="leftArrowCallout">
            <a:avLst>
              <a:gd name="adj1" fmla="val 18637"/>
              <a:gd name="adj2" fmla="val 25000"/>
              <a:gd name="adj3" fmla="val 17728"/>
              <a:gd name="adj4" fmla="val 8440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100" dirty="0">
                <a:solidFill>
                  <a:schemeClr val="tx1"/>
                </a:solidFill>
                <a:ea typeface="Montserrat"/>
                <a:cs typeface="Montserrat"/>
              </a:rPr>
              <a:t>Je renseigne mon nom (chef d’établissement) et celui du ou des référent(s) DDM pour mon établissement.</a:t>
            </a:r>
          </a:p>
          <a:p>
            <a:pPr>
              <a:defRPr/>
            </a:pPr>
            <a:endParaRPr lang="fr-FR" sz="1100" dirty="0">
              <a:solidFill>
                <a:schemeClr val="tx1"/>
              </a:solidFill>
              <a:ea typeface="Montserrat"/>
              <a:cs typeface="Montserrat"/>
            </a:endParaRPr>
          </a:p>
          <a:p>
            <a:pPr>
              <a:defRPr/>
            </a:pPr>
            <a:r>
              <a:rPr lang="fr-FR" sz="1100" dirty="0">
                <a:solidFill>
                  <a:schemeClr val="tx1"/>
                </a:solidFill>
                <a:ea typeface="Montserrat"/>
                <a:cs typeface="Montserrat"/>
              </a:rPr>
              <a:t>Chaque année, je renseigne les axes et l’analyse (voir ci-après)</a:t>
            </a:r>
          </a:p>
          <a:p>
            <a:pPr>
              <a:defRPr/>
            </a:pPr>
            <a:r>
              <a:rPr lang="fr-FR" sz="1100" dirty="0">
                <a:solidFill>
                  <a:schemeClr val="tx1"/>
                </a:solidFill>
              </a:rPr>
              <a:t>Visibilité du programme sur 3 ans</a:t>
            </a:r>
          </a:p>
        </p:txBody>
      </p:sp>
      <p:sp>
        <p:nvSpPr>
          <p:cNvPr id="16" name="Rectangle avec flèche vers la droite 15"/>
          <p:cNvSpPr/>
          <p:nvPr/>
        </p:nvSpPr>
        <p:spPr bwMode="auto">
          <a:xfrm>
            <a:off x="395536" y="3516582"/>
            <a:ext cx="2016224" cy="12669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38"/>
            </a:avLst>
          </a:prstGeom>
          <a:solidFill>
            <a:srgbClr val="889BD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+mj-lt"/>
              </a:rPr>
              <a:t>Je renseigne le nom du ou des référent(s) DDM pour mon 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1182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CEC24EA-3773-EE13-1115-88C9B3E5C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" y="596545"/>
            <a:ext cx="6948264" cy="12795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79272"/>
            <a:ext cx="7735178" cy="720000"/>
          </a:xfrm>
        </p:spPr>
        <p:txBody>
          <a:bodyPr/>
          <a:lstStyle/>
          <a:p>
            <a:r>
              <a:rPr lang="fr-FR" sz="2400" dirty="0"/>
              <a:t>Gestion</a:t>
            </a:r>
            <a:r>
              <a:rPr lang="fr-FR" dirty="0"/>
              <a:t> des rédacteurs de projets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35166" y="1288234"/>
            <a:ext cx="1200530" cy="29834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/>
          <p:nvPr/>
        </p:nvPicPr>
        <p:blipFill rotWithShape="1">
          <a:blip r:embed="rId3"/>
          <a:srcRect l="827" t="32125" r="5589" b="-1"/>
          <a:stretch/>
        </p:blipFill>
        <p:spPr bwMode="auto">
          <a:xfrm>
            <a:off x="2123728" y="3183149"/>
            <a:ext cx="4608512" cy="1588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BA205E1-28B2-0429-3275-5A646F910FED}"/>
              </a:ext>
            </a:extLst>
          </p:cNvPr>
          <p:cNvSpPr/>
          <p:nvPr/>
        </p:nvSpPr>
        <p:spPr>
          <a:xfrm>
            <a:off x="3565801" y="3326555"/>
            <a:ext cx="288032" cy="172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B2FE19B-F669-D15F-414A-E7ACC44A7548}"/>
              </a:ext>
            </a:extLst>
          </p:cNvPr>
          <p:cNvSpPr/>
          <p:nvPr/>
        </p:nvSpPr>
        <p:spPr>
          <a:xfrm>
            <a:off x="6300192" y="3872519"/>
            <a:ext cx="288032" cy="172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avec flèche vers la gauche 15">
            <a:extLst>
              <a:ext uri="{FF2B5EF4-FFF2-40B4-BE49-F238E27FC236}">
                <a16:creationId xmlns:a16="http://schemas.microsoft.com/office/drawing/2014/main" id="{86D0D3B3-311B-EBAD-CED1-BD007252EEC2}"/>
              </a:ext>
            </a:extLst>
          </p:cNvPr>
          <p:cNvSpPr/>
          <p:nvPr/>
        </p:nvSpPr>
        <p:spPr bwMode="auto">
          <a:xfrm>
            <a:off x="6610245" y="3548210"/>
            <a:ext cx="2354243" cy="830236"/>
          </a:xfrm>
          <a:prstGeom prst="leftArrowCallout">
            <a:avLst>
              <a:gd name="adj1" fmla="val 16653"/>
              <a:gd name="adj2" fmla="val 18128"/>
              <a:gd name="adj3" fmla="val 10319"/>
              <a:gd name="adj4" fmla="val 89408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</a:rPr>
              <a:t>Je peux sélectionner les personnels à qui je donne le profil « rédacteur de projets » un par un.</a:t>
            </a:r>
            <a:endParaRPr lang="fr-FR" sz="11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5EDBDB5-B045-E137-CE2E-7DFAC2AE3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740249"/>
            <a:ext cx="6861489" cy="1263549"/>
          </a:xfrm>
          <a:prstGeom prst="rect">
            <a:avLst/>
          </a:prstGeom>
        </p:spPr>
      </p:pic>
      <p:sp>
        <p:nvSpPr>
          <p:cNvPr id="19" name="Rectangle avec flèche vers la gauche 18"/>
          <p:cNvSpPr/>
          <p:nvPr/>
        </p:nvSpPr>
        <p:spPr bwMode="auto">
          <a:xfrm>
            <a:off x="5799962" y="2303414"/>
            <a:ext cx="3164526" cy="8302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b="1" dirty="0">
                <a:solidFill>
                  <a:schemeClr val="tx1"/>
                </a:solidFill>
              </a:rPr>
              <a:t>2 blocs :</a:t>
            </a:r>
          </a:p>
          <a:p>
            <a:pPr>
              <a:spcAft>
                <a:spcPts val="600"/>
              </a:spcAft>
              <a:defRPr/>
            </a:pPr>
            <a:r>
              <a:rPr lang="fr-FR" sz="1100" b="1" dirty="0">
                <a:solidFill>
                  <a:schemeClr val="tx1"/>
                </a:solidFill>
              </a:rPr>
              <a:t>- Personnels affectés 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>
                <a:solidFill>
                  <a:schemeClr val="tx1"/>
                </a:solidFill>
              </a:rPr>
              <a:t>- </a:t>
            </a:r>
            <a:r>
              <a:rPr lang="fr-FR" sz="1100" b="1" dirty="0">
                <a:solidFill>
                  <a:schemeClr val="tx1"/>
                </a:solidFill>
              </a:rPr>
              <a:t>Personnels hors établissement </a:t>
            </a:r>
            <a:r>
              <a:rPr lang="fr-FR" sz="900" dirty="0">
                <a:solidFill>
                  <a:schemeClr val="tx1"/>
                </a:solidFill>
              </a:rPr>
              <a:t>(voir « Gestion des demandes d’accès » ci-après) 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4" name="Rectangle avec flèche vers la droite 13"/>
          <p:cNvSpPr/>
          <p:nvPr/>
        </p:nvSpPr>
        <p:spPr bwMode="auto">
          <a:xfrm>
            <a:off x="179512" y="2898731"/>
            <a:ext cx="2016224" cy="12669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38"/>
            </a:avLst>
          </a:prstGeom>
          <a:solidFill>
            <a:srgbClr val="889BD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Je peux sélectionner le profil « rédacteur de projets » pour l’attribuer à tout le personnel en un seul clic</a:t>
            </a:r>
            <a:endParaRPr lang="fr-FR" sz="1000" dirty="0"/>
          </a:p>
        </p:txBody>
      </p:sp>
      <p:cxnSp>
        <p:nvCxnSpPr>
          <p:cNvPr id="10" name="Connecteur droit avec flèche 9"/>
          <p:cNvCxnSpPr>
            <a:cxnSpLocks/>
            <a:stCxn id="8" idx="5"/>
          </p:cNvCxnSpPr>
          <p:nvPr/>
        </p:nvCxnSpPr>
        <p:spPr>
          <a:xfrm>
            <a:off x="1659882" y="1542883"/>
            <a:ext cx="504225" cy="311346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7A4D659-E40A-DE6E-0184-83CDDB2E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4" y="1121120"/>
            <a:ext cx="7884368" cy="12474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81596"/>
            <a:ext cx="7884368" cy="720000"/>
          </a:xfrm>
        </p:spPr>
        <p:txBody>
          <a:bodyPr/>
          <a:lstStyle/>
          <a:p>
            <a:r>
              <a:rPr lang="fr-FR" sz="2400" dirty="0"/>
              <a:t>Gestion</a:t>
            </a:r>
            <a:r>
              <a:rPr lang="fr-FR" dirty="0"/>
              <a:t> des demandes d’accès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043009" y="2072064"/>
            <a:ext cx="1224136" cy="23904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/>
        </p:nvPicPr>
        <p:blipFill rotWithShape="1">
          <a:blip r:embed="rId3"/>
          <a:srcRect l="6448" t="14596" r="7904" b="27640"/>
          <a:stretch/>
        </p:blipFill>
        <p:spPr bwMode="auto">
          <a:xfrm>
            <a:off x="3365211" y="2311112"/>
            <a:ext cx="5053062" cy="234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avec flèche vers la droite 20"/>
          <p:cNvSpPr/>
          <p:nvPr/>
        </p:nvSpPr>
        <p:spPr bwMode="auto">
          <a:xfrm>
            <a:off x="323528" y="2931790"/>
            <a:ext cx="3177889" cy="17281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54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Je peux valider les demandes d’accès de personnel hors établissement.</a:t>
            </a:r>
            <a:endParaRPr lang="fr-FR" sz="11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</a:rPr>
              <a:t>Ex : psy-En affecté dans un établissement et intervenant également dans un autre (2 profils)</a:t>
            </a:r>
            <a:endParaRPr lang="fr-FR" sz="11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Je suis informé qu’une demande est à traiter par courriel à l’adresse de l’établissement : 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  <a:hlinkClick r:id="rId4"/>
              </a:rPr>
              <a:t>ce.XXXXX@ac-académie.fr</a:t>
            </a:r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>
              <a:defRPr/>
            </a:pPr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</p:txBody>
      </p:sp>
      <p:cxnSp>
        <p:nvCxnSpPr>
          <p:cNvPr id="4" name="Connecteur droit avec flèche 3"/>
          <p:cNvCxnSpPr>
            <a:cxnSpLocks/>
            <a:stCxn id="8" idx="5"/>
          </p:cNvCxnSpPr>
          <p:nvPr/>
        </p:nvCxnSpPr>
        <p:spPr>
          <a:xfrm>
            <a:off x="2087874" y="2276104"/>
            <a:ext cx="1331998" cy="498827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187624" y="339542"/>
            <a:ext cx="6120680" cy="432008"/>
          </a:xfrm>
        </p:spPr>
        <p:txBody>
          <a:bodyPr/>
          <a:lstStyle/>
          <a:p>
            <a:r>
              <a:rPr lang="fr-FR" sz="1400" dirty="0"/>
              <a:t>En savoir plus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83F645-AE5C-FAEF-2D04-8FC87D04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71153"/>
            <a:ext cx="6948264" cy="592364"/>
          </a:xfrm>
          <a:prstGeom prst="rect">
            <a:avLst/>
          </a:prstGeom>
        </p:spPr>
      </p:pic>
      <p:sp>
        <p:nvSpPr>
          <p:cNvPr id="8" name="Rectangle avec flèche vers la droite 20">
            <a:extLst>
              <a:ext uri="{FF2B5EF4-FFF2-40B4-BE49-F238E27FC236}">
                <a16:creationId xmlns:a16="http://schemas.microsoft.com/office/drawing/2014/main" id="{5F92BD2F-DDFC-2A3F-BB0D-9714B1F4D3BE}"/>
              </a:ext>
            </a:extLst>
          </p:cNvPr>
          <p:cNvSpPr/>
          <p:nvPr/>
        </p:nvSpPr>
        <p:spPr bwMode="auto">
          <a:xfrm>
            <a:off x="326936" y="778332"/>
            <a:ext cx="3096344" cy="1172456"/>
          </a:xfrm>
          <a:prstGeom prst="rightArrowCallout">
            <a:avLst>
              <a:gd name="adj1" fmla="val 19508"/>
              <a:gd name="adj2" fmla="val 25000"/>
              <a:gd name="adj3" fmla="val 25000"/>
              <a:gd name="adj4" fmla="val 8478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Pour en savoir plus, je peux télécharger le « Guide établissement » accessible depuis la page « Aide &gt; Guides et assistance »</a:t>
            </a:r>
            <a:endParaRPr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DC56F7-A57D-7A07-27DD-CC033ECB3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27734"/>
            <a:ext cx="6800631" cy="2122702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6AD240F3-CC86-501E-587C-B0149765163B}"/>
              </a:ext>
            </a:extLst>
          </p:cNvPr>
          <p:cNvSpPr/>
          <p:nvPr/>
        </p:nvSpPr>
        <p:spPr>
          <a:xfrm>
            <a:off x="3714719" y="1156081"/>
            <a:ext cx="1080808" cy="23904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3632FF6-7C13-1C75-D4B6-8CF7FAAC8892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3131840" y="1360121"/>
            <a:ext cx="741160" cy="129714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2258</TotalTime>
  <Words>686</Words>
  <Application>Microsoft Office PowerPoint</Application>
  <PresentationFormat>Affichage à l'écran (16:9)</PresentationFormat>
  <Paragraphs>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Marianne</vt:lpstr>
      <vt:lpstr>Montserrat</vt:lpstr>
      <vt:lpstr>MINISTÈRIEL</vt:lpstr>
      <vt:lpstr>Présentation PowerPoint</vt:lpstr>
      <vt:lpstr>Les objectifs  Outiller le déploiement, le pilotage et le suivi des actions de Découverte des Métiers : dispositif à destination de tous les collégiens du cycle 4 dès la 5ème pour leur permettre de découvrir les différents secteurs d’activité et métiers et les aider à se projeter dans des formations post collège.  </vt:lpstr>
      <vt:lpstr>Présentation PowerPoint</vt:lpstr>
      <vt:lpstr>Présentation PowerPoint</vt:lpstr>
      <vt:lpstr>Volet orientation</vt:lpstr>
      <vt:lpstr>Gestion des rédacteurs de projets </vt:lpstr>
      <vt:lpstr>Gestion des demandes d’accès</vt:lpstr>
      <vt:lpstr>En savoir plus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STEPHANIE PHENG</cp:lastModifiedBy>
  <cp:revision>71</cp:revision>
  <cp:lastPrinted>2024-04-25T14:26:07Z</cp:lastPrinted>
  <dcterms:created xsi:type="dcterms:W3CDTF">2020-03-05T15:21:24Z</dcterms:created>
  <dcterms:modified xsi:type="dcterms:W3CDTF">2024-05-16T15:11:26Z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MSIP_Label_e463cba9-5f6c-478d-9329-7b2295e4e8ed_Enabled">
    <vt:lpwstr>true</vt:lpwstr>
  </property>
  <property fmtid="{D5CDD505-2E9C-101B-9397-08002B2CF9AE}" pid="4" name="MSIP_Label_e463cba9-5f6c-478d-9329-7b2295e4e8ed_SetDate">
    <vt:lpwstr>2024-04-03T11:47:02Z</vt:lpwstr>
  </property>
  <property fmtid="{D5CDD505-2E9C-101B-9397-08002B2CF9AE}" pid="5" name="MSIP_Label_e463cba9-5f6c-478d-9329-7b2295e4e8ed_Method">
    <vt:lpwstr>Standard</vt:lpwstr>
  </property>
  <property fmtid="{D5CDD505-2E9C-101B-9397-08002B2CF9AE}" pid="6" name="MSIP_Label_e463cba9-5f6c-478d-9329-7b2295e4e8ed_Name">
    <vt:lpwstr>All Employees_2</vt:lpwstr>
  </property>
  <property fmtid="{D5CDD505-2E9C-101B-9397-08002B2CF9AE}" pid="7" name="MSIP_Label_e463cba9-5f6c-478d-9329-7b2295e4e8ed_SiteId">
    <vt:lpwstr>33440fc6-b7c7-412c-bb73-0e70b0198d5a</vt:lpwstr>
  </property>
  <property fmtid="{D5CDD505-2E9C-101B-9397-08002B2CF9AE}" pid="8" name="MSIP_Label_e463cba9-5f6c-478d-9329-7b2295e4e8ed_ActionId">
    <vt:lpwstr>d02599fb-e05d-44ee-802b-72a119932753</vt:lpwstr>
  </property>
  <property fmtid="{D5CDD505-2E9C-101B-9397-08002B2CF9AE}" pid="9" name="MSIP_Label_e463cba9-5f6c-478d-9329-7b2295e4e8ed_ContentBits">
    <vt:lpwstr>0</vt:lpwstr>
  </property>
</Properties>
</file>