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33"/>
  </p:notesMasterIdLst>
  <p:sldIdLst>
    <p:sldId id="326" r:id="rId5"/>
    <p:sldId id="331" r:id="rId6"/>
    <p:sldId id="337" r:id="rId7"/>
    <p:sldId id="338" r:id="rId8"/>
    <p:sldId id="339" r:id="rId9"/>
    <p:sldId id="340" r:id="rId10"/>
    <p:sldId id="330" r:id="rId11"/>
    <p:sldId id="353" r:id="rId12"/>
    <p:sldId id="355" r:id="rId13"/>
    <p:sldId id="356" r:id="rId14"/>
    <p:sldId id="333" r:id="rId15"/>
    <p:sldId id="332" r:id="rId16"/>
    <p:sldId id="358" r:id="rId17"/>
    <p:sldId id="354" r:id="rId18"/>
    <p:sldId id="341" r:id="rId19"/>
    <p:sldId id="342" r:id="rId20"/>
    <p:sldId id="344" r:id="rId21"/>
    <p:sldId id="345" r:id="rId22"/>
    <p:sldId id="346" r:id="rId23"/>
    <p:sldId id="347" r:id="rId24"/>
    <p:sldId id="348" r:id="rId25"/>
    <p:sldId id="335" r:id="rId26"/>
    <p:sldId id="357" r:id="rId27"/>
    <p:sldId id="349" r:id="rId28"/>
    <p:sldId id="351" r:id="rId29"/>
    <p:sldId id="352" r:id="rId30"/>
    <p:sldId id="359" r:id="rId31"/>
    <p:sldId id="360" r:id="rId3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337"/>
            <p14:sldId id="338"/>
            <p14:sldId id="339"/>
            <p14:sldId id="340"/>
            <p14:sldId id="330"/>
            <p14:sldId id="353"/>
            <p14:sldId id="355"/>
            <p14:sldId id="356"/>
            <p14:sldId id="333"/>
            <p14:sldId id="332"/>
            <p14:sldId id="358"/>
            <p14:sldId id="354"/>
            <p14:sldId id="341"/>
            <p14:sldId id="342"/>
            <p14:sldId id="344"/>
            <p14:sldId id="345"/>
            <p14:sldId id="346"/>
            <p14:sldId id="347"/>
            <p14:sldId id="348"/>
            <p14:sldId id="335"/>
            <p14:sldId id="357"/>
            <p14:sldId id="349"/>
            <p14:sldId id="351"/>
            <p14:sldId id="352"/>
            <p14:sldId id="359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4A2"/>
    <a:srgbClr val="F7C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03"/>
    <p:restoredTop sz="94660"/>
  </p:normalViewPr>
  <p:slideViewPr>
    <p:cSldViewPr showGuides="1">
      <p:cViewPr varScale="1">
        <p:scale>
          <a:sx n="122" d="100"/>
          <a:sy n="122" d="100"/>
        </p:scale>
        <p:origin x="126" y="10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melot-adc\Documents\M&amp;M&#8217;s\Graphes%20rappor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melot-adc\Documents\M&amp;M&#8217;s\Graphes%20rappor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melot-adc\Documents\M&amp;M&#8217;s\Graphes%20rapport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'Tuyau percé GT'!$L$2</c:f>
              <c:strCache>
                <c:ptCount val="1"/>
                <c:pt idx="0">
                  <c:v>Orientées en STEM</c:v>
                </c:pt>
              </c:strCache>
            </c:strRef>
          </c:tx>
          <c:spPr>
            <a:solidFill>
              <a:srgbClr val="E17D18"/>
            </a:solidFill>
            <a:ln>
              <a:solidFill>
                <a:srgbClr val="E17D18"/>
              </a:solidFill>
            </a:ln>
          </c:spPr>
          <c:invertIfNegative val="0"/>
          <c:cat>
            <c:strRef>
              <c:f>'Tuyau percé GT'!$H$3:$H$6</c:f>
              <c:strCache>
                <c:ptCount val="4"/>
                <c:pt idx="0">
                  <c:v>Seconde</c:v>
                </c:pt>
                <c:pt idx="1">
                  <c:v>Première</c:v>
                </c:pt>
                <c:pt idx="2">
                  <c:v>Terminale</c:v>
                </c:pt>
                <c:pt idx="3">
                  <c:v>Bac+1 </c:v>
                </c:pt>
              </c:strCache>
            </c:strRef>
          </c:cat>
          <c:val>
            <c:numRef>
              <c:f>'Tuyau percé GT'!$L$3:$L$6</c:f>
              <c:numCache>
                <c:formatCode>General</c:formatCode>
                <c:ptCount val="4"/>
                <c:pt idx="3" formatCode="0.0%">
                  <c:v>0.249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8-4457-914B-AC831E4F6B1E}"/>
            </c:ext>
          </c:extLst>
        </c:ser>
        <c:ser>
          <c:idx val="0"/>
          <c:order val="1"/>
          <c:tx>
            <c:strRef>
              <c:f>'Tuyau percé GT'!$J$2</c:f>
              <c:strCache>
                <c:ptCount val="1"/>
                <c:pt idx="0">
                  <c:v>Au moins deux EDS STEM</c:v>
                </c:pt>
              </c:strCache>
            </c:strRef>
          </c:tx>
          <c:spPr>
            <a:solidFill>
              <a:srgbClr val="737C24"/>
            </a:solidFill>
            <a:ln w="9525">
              <a:solidFill>
                <a:srgbClr val="737C24"/>
              </a:solidFill>
            </a:ln>
          </c:spPr>
          <c:invertIfNegative val="0"/>
          <c:cat>
            <c:strRef>
              <c:f>'Tuyau percé GT'!$H$3:$H$6</c:f>
              <c:strCache>
                <c:ptCount val="4"/>
                <c:pt idx="0">
                  <c:v>Seconde</c:v>
                </c:pt>
                <c:pt idx="1">
                  <c:v>Première</c:v>
                </c:pt>
                <c:pt idx="2">
                  <c:v>Terminale</c:v>
                </c:pt>
                <c:pt idx="3">
                  <c:v>Bac+1 </c:v>
                </c:pt>
              </c:strCache>
            </c:strRef>
          </c:cat>
          <c:val>
            <c:numRef>
              <c:f>'Tuyau percé GT'!$J$3:$J$6</c:f>
              <c:numCache>
                <c:formatCode>0.0%</c:formatCode>
                <c:ptCount val="4"/>
                <c:pt idx="1">
                  <c:v>0.38276794786781859</c:v>
                </c:pt>
                <c:pt idx="2">
                  <c:v>0.2786608870655623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48-4457-914B-AC831E4F6B1E}"/>
            </c:ext>
          </c:extLst>
        </c:ser>
        <c:ser>
          <c:idx val="1"/>
          <c:order val="2"/>
          <c:tx>
            <c:strRef>
              <c:f>'Tuyau percé GT'!$K$2</c:f>
              <c:strCache>
                <c:ptCount val="1"/>
                <c:pt idx="0">
                  <c:v>Au moins un EDS STEM + un EDS scientifique</c:v>
                </c:pt>
              </c:strCache>
            </c:strRef>
          </c:tx>
          <c:spPr>
            <a:pattFill prst="wdUpDiag">
              <a:fgClr>
                <a:srgbClr val="737C24"/>
              </a:fgClr>
              <a:bgClr>
                <a:sysClr val="window" lastClr="FFFFFF"/>
              </a:bgClr>
            </a:pattFill>
            <a:ln>
              <a:solidFill>
                <a:srgbClr val="737C24"/>
              </a:solidFill>
            </a:ln>
          </c:spPr>
          <c:invertIfNegative val="0"/>
          <c:cat>
            <c:strRef>
              <c:f>'Tuyau percé GT'!$H$3:$H$6</c:f>
              <c:strCache>
                <c:ptCount val="4"/>
                <c:pt idx="0">
                  <c:v>Seconde</c:v>
                </c:pt>
                <c:pt idx="1">
                  <c:v>Première</c:v>
                </c:pt>
                <c:pt idx="2">
                  <c:v>Terminale</c:v>
                </c:pt>
                <c:pt idx="3">
                  <c:v>Bac+1 </c:v>
                </c:pt>
              </c:strCache>
            </c:strRef>
          </c:cat>
          <c:val>
            <c:numRef>
              <c:f>'Tuyau percé GT'!$K$3:$K$6</c:f>
              <c:numCache>
                <c:formatCode>0.0%</c:formatCode>
                <c:ptCount val="4"/>
                <c:pt idx="1">
                  <c:v>4.7613010414736368E-2</c:v>
                </c:pt>
                <c:pt idx="2">
                  <c:v>0.12503126558974698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48-4457-914B-AC831E4F6B1E}"/>
            </c:ext>
          </c:extLst>
        </c:ser>
        <c:ser>
          <c:idx val="2"/>
          <c:order val="3"/>
          <c:tx>
            <c:strRef>
              <c:f>'Tuyau percé GT'!$I$2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rgbClr val="096C45"/>
            </a:solidFill>
          </c:spPr>
          <c:invertIfNegative val="0"/>
          <c:cat>
            <c:strRef>
              <c:f>'Tuyau percé GT'!$H$3:$H$6</c:f>
              <c:strCache>
                <c:ptCount val="4"/>
                <c:pt idx="0">
                  <c:v>Seconde</c:v>
                </c:pt>
                <c:pt idx="1">
                  <c:v>Première</c:v>
                </c:pt>
                <c:pt idx="2">
                  <c:v>Terminale</c:v>
                </c:pt>
                <c:pt idx="3">
                  <c:v>Bac+1 </c:v>
                </c:pt>
              </c:strCache>
            </c:strRef>
          </c:cat>
          <c:val>
            <c:numRef>
              <c:f>'Tuyau percé GT'!$I$3:$I$6</c:f>
              <c:numCache>
                <c:formatCode>General</c:formatCode>
                <c:ptCount val="4"/>
                <c:pt idx="0" formatCode="0.0%">
                  <c:v>0.55700000000000005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48-4457-914B-AC831E4F6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437056"/>
        <c:axId val="145439360"/>
      </c:barChart>
      <c:catAx>
        <c:axId val="14543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Marianne (En-têtes)"/>
              </a:defRPr>
            </a:pPr>
            <a:endParaRPr lang="fr-FR"/>
          </a:p>
        </c:txPr>
        <c:crossAx val="145439360"/>
        <c:crosses val="autoZero"/>
        <c:auto val="1"/>
        <c:lblAlgn val="ctr"/>
        <c:lblOffset val="100"/>
        <c:noMultiLvlLbl val="0"/>
      </c:catAx>
      <c:valAx>
        <c:axId val="145439360"/>
        <c:scaling>
          <c:orientation val="minMax"/>
        </c:scaling>
        <c:delete val="0"/>
        <c:axPos val="l"/>
        <c:majorGridlines/>
        <c:numFmt formatCode="0\ 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arianne (En-têtes)"/>
              </a:defRPr>
            </a:pPr>
            <a:endParaRPr lang="fr-FR"/>
          </a:p>
        </c:txPr>
        <c:crossAx val="1454370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>
              <a:latin typeface="Marianne (En-têtes)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'Nombre de femmes en STEM sup'!$A$21</c:f>
              <c:strCache>
                <c:ptCount val="1"/>
                <c:pt idx="0">
                  <c:v>Université</c:v>
                </c:pt>
              </c:strCache>
            </c:strRef>
          </c:tx>
          <c:spPr>
            <a:ln>
              <a:solidFill>
                <a:srgbClr val="096C45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sup'!$B$21:$S$21</c:f>
              <c:numCache>
                <c:formatCode>0.0%</c:formatCode>
                <c:ptCount val="18"/>
                <c:pt idx="0">
                  <c:v>0.27300000000000002</c:v>
                </c:pt>
                <c:pt idx="1">
                  <c:v>0.27800000000000002</c:v>
                </c:pt>
                <c:pt idx="2">
                  <c:v>0.27800000000000002</c:v>
                </c:pt>
                <c:pt idx="3">
                  <c:v>0.27600000000000002</c:v>
                </c:pt>
                <c:pt idx="4">
                  <c:v>0.28100000000000003</c:v>
                </c:pt>
                <c:pt idx="5">
                  <c:v>0.28199999999999997</c:v>
                </c:pt>
                <c:pt idx="6">
                  <c:v>0.27899999999999997</c:v>
                </c:pt>
                <c:pt idx="7">
                  <c:v>0.25</c:v>
                </c:pt>
                <c:pt idx="8">
                  <c:v>0.249</c:v>
                </c:pt>
                <c:pt idx="9">
                  <c:v>0.253</c:v>
                </c:pt>
                <c:pt idx="10">
                  <c:v>0.28100000000000003</c:v>
                </c:pt>
                <c:pt idx="11">
                  <c:v>0.28399999999999997</c:v>
                </c:pt>
                <c:pt idx="12">
                  <c:v>0.28899999999999998</c:v>
                </c:pt>
                <c:pt idx="13">
                  <c:v>0.29699999999999999</c:v>
                </c:pt>
                <c:pt idx="14">
                  <c:v>0.30510000000000004</c:v>
                </c:pt>
                <c:pt idx="15">
                  <c:v>0.31309999999999999</c:v>
                </c:pt>
                <c:pt idx="16">
                  <c:v>0.32008249394745492</c:v>
                </c:pt>
                <c:pt idx="17">
                  <c:v>0.33299999999999996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15-497C-B817-CF31373E9003}"/>
            </c:ext>
          </c:extLst>
        </c:ser>
        <c:ser>
          <c:idx val="2"/>
          <c:order val="1"/>
          <c:tx>
            <c:strRef>
              <c:f>'Nombre de femmes en STEM sup'!$A$20</c:f>
              <c:strCache>
                <c:ptCount val="1"/>
                <c:pt idx="0">
                  <c:v>Écoles d’ingénieurs</c:v>
                </c:pt>
              </c:strCache>
            </c:strRef>
          </c:tx>
          <c:spPr>
            <a:ln>
              <a:solidFill>
                <a:srgbClr val="737C24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sup'!$B$20:$S$20</c:f>
              <c:numCache>
                <c:formatCode>0.0%</c:formatCode>
                <c:ptCount val="18"/>
                <c:pt idx="0">
                  <c:v>0.26800000000000002</c:v>
                </c:pt>
                <c:pt idx="1">
                  <c:v>0.26800000000000002</c:v>
                </c:pt>
                <c:pt idx="2">
                  <c:v>0.26899999999999996</c:v>
                </c:pt>
                <c:pt idx="3">
                  <c:v>0.27300000000000002</c:v>
                </c:pt>
                <c:pt idx="4">
                  <c:v>0.27500000000000002</c:v>
                </c:pt>
                <c:pt idx="5">
                  <c:v>0.27800000000000002</c:v>
                </c:pt>
                <c:pt idx="6">
                  <c:v>0.28100000000000003</c:v>
                </c:pt>
                <c:pt idx="7">
                  <c:v>0.28199999999999997</c:v>
                </c:pt>
                <c:pt idx="8">
                  <c:v>0.28399999999999997</c:v>
                </c:pt>
                <c:pt idx="9">
                  <c:v>0.28100000000000003</c:v>
                </c:pt>
                <c:pt idx="10">
                  <c:v>0.27600000000000002</c:v>
                </c:pt>
                <c:pt idx="11">
                  <c:v>0.27699999999999997</c:v>
                </c:pt>
                <c:pt idx="12">
                  <c:v>0.28199999999999997</c:v>
                </c:pt>
                <c:pt idx="13">
                  <c:v>0.28699999999999998</c:v>
                </c:pt>
                <c:pt idx="14">
                  <c:v>0.29430000000000001</c:v>
                </c:pt>
                <c:pt idx="15">
                  <c:v>0.29730000000000001</c:v>
                </c:pt>
                <c:pt idx="16">
                  <c:v>0.30084209038473037</c:v>
                </c:pt>
                <c:pt idx="17">
                  <c:v>0.30099999999999999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15-497C-B817-CF31373E9003}"/>
            </c:ext>
          </c:extLst>
        </c:ser>
        <c:ser>
          <c:idx val="5"/>
          <c:order val="2"/>
          <c:tx>
            <c:strRef>
              <c:f>'Nombre de femmes en STEM sup'!$A$23</c:f>
              <c:strCache>
                <c:ptCount val="1"/>
                <c:pt idx="0">
                  <c:v>BTS-STS</c:v>
                </c:pt>
              </c:strCache>
            </c:strRef>
          </c:tx>
          <c:spPr>
            <a:ln>
              <a:solidFill>
                <a:srgbClr val="E17D18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sup'!$B$23:$S$23</c:f>
              <c:numCache>
                <c:formatCode>0.0%</c:formatCode>
                <c:ptCount val="18"/>
                <c:pt idx="0">
                  <c:v>0.20074641367091503</c:v>
                </c:pt>
                <c:pt idx="1">
                  <c:v>0.21777405914896528</c:v>
                </c:pt>
                <c:pt idx="2">
                  <c:v>0.22660277571534634</c:v>
                </c:pt>
                <c:pt idx="3">
                  <c:v>0.23662834822670567</c:v>
                </c:pt>
                <c:pt idx="4">
                  <c:v>0.23984111756104046</c:v>
                </c:pt>
                <c:pt idx="5">
                  <c:v>0.24328551027863571</c:v>
                </c:pt>
                <c:pt idx="6">
                  <c:v>0.24648489795058659</c:v>
                </c:pt>
                <c:pt idx="7">
                  <c:v>0.24230638459429246</c:v>
                </c:pt>
                <c:pt idx="8">
                  <c:v>0.2424586295198326</c:v>
                </c:pt>
                <c:pt idx="9">
                  <c:v>0.23960838127573958</c:v>
                </c:pt>
                <c:pt idx="10">
                  <c:v>0.24100000000000002</c:v>
                </c:pt>
                <c:pt idx="11">
                  <c:v>0.24100000000000002</c:v>
                </c:pt>
                <c:pt idx="12">
                  <c:v>0.22600000000000001</c:v>
                </c:pt>
                <c:pt idx="13">
                  <c:v>0.20899999999999999</c:v>
                </c:pt>
                <c:pt idx="14">
                  <c:v>0.20010000000000003</c:v>
                </c:pt>
                <c:pt idx="15">
                  <c:v>0.19989999999999999</c:v>
                </c:pt>
                <c:pt idx="16">
                  <c:v>0.19725507575547738</c:v>
                </c:pt>
                <c:pt idx="17">
                  <c:v>0.19800000000000001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15-497C-B817-CF31373E9003}"/>
            </c:ext>
          </c:extLst>
        </c:ser>
        <c:ser>
          <c:idx val="4"/>
          <c:order val="3"/>
          <c:tx>
            <c:strRef>
              <c:f>'Nombre de femmes en STEM sup'!$A$22</c:f>
              <c:strCache>
                <c:ptCount val="1"/>
                <c:pt idx="0">
                  <c:v>BUT-DUT</c:v>
                </c:pt>
              </c:strCache>
            </c:strRef>
          </c:tx>
          <c:spPr>
            <a:ln>
              <a:solidFill>
                <a:srgbClr val="D69A00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sup'!$B$22:$S$22</c:f>
              <c:numCache>
                <c:formatCode>0.0%</c:formatCode>
                <c:ptCount val="18"/>
                <c:pt idx="0">
                  <c:v>0.20072527861312581</c:v>
                </c:pt>
                <c:pt idx="1">
                  <c:v>0.2129779354232956</c:v>
                </c:pt>
                <c:pt idx="2">
                  <c:v>0.22248742208561567</c:v>
                </c:pt>
                <c:pt idx="3">
                  <c:v>0.22454840518633065</c:v>
                </c:pt>
                <c:pt idx="4">
                  <c:v>0.22075970358086749</c:v>
                </c:pt>
                <c:pt idx="5">
                  <c:v>0.21938641267168341</c:v>
                </c:pt>
                <c:pt idx="6">
                  <c:v>0.21654997713119656</c:v>
                </c:pt>
                <c:pt idx="7">
                  <c:v>0.2115604137119928</c:v>
                </c:pt>
                <c:pt idx="8">
                  <c:v>0.21152363493069715</c:v>
                </c:pt>
                <c:pt idx="9">
                  <c:v>0.21544805872589451</c:v>
                </c:pt>
                <c:pt idx="10">
                  <c:v>0.21899999999999997</c:v>
                </c:pt>
                <c:pt idx="11">
                  <c:v>0.22500000000000001</c:v>
                </c:pt>
                <c:pt idx="12">
                  <c:v>0.22600000000000001</c:v>
                </c:pt>
                <c:pt idx="13">
                  <c:v>0.23100000000000001</c:v>
                </c:pt>
                <c:pt idx="14">
                  <c:v>0.23070000000000002</c:v>
                </c:pt>
                <c:pt idx="15">
                  <c:v>0.22210000000000002</c:v>
                </c:pt>
                <c:pt idx="16">
                  <c:v>0.218510123616693</c:v>
                </c:pt>
                <c:pt idx="17">
                  <c:v>0.221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15-497C-B817-CF31373E9003}"/>
            </c:ext>
          </c:extLst>
        </c:ser>
        <c:ser>
          <c:idx val="1"/>
          <c:order val="4"/>
          <c:tx>
            <c:strRef>
              <c:f>'Nombre de femmes en STEM sup'!$A$19</c:f>
              <c:strCache>
                <c:ptCount val="1"/>
                <c:pt idx="0">
                  <c:v>CPGE</c:v>
                </c:pt>
              </c:strCache>
            </c:strRef>
          </c:tx>
          <c:spPr>
            <a:ln>
              <a:solidFill>
                <a:srgbClr val="9F0025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sup'!$B$19:$S$19</c:f>
              <c:numCache>
                <c:formatCode>0.0%</c:formatCode>
                <c:ptCount val="18"/>
                <c:pt idx="0">
                  <c:v>0.24045032200973404</c:v>
                </c:pt>
                <c:pt idx="1">
                  <c:v>0.25095424457650867</c:v>
                </c:pt>
                <c:pt idx="2">
                  <c:v>0.25063473053892216</c:v>
                </c:pt>
                <c:pt idx="3">
                  <c:v>0.25208062731514891</c:v>
                </c:pt>
                <c:pt idx="4">
                  <c:v>0.24206717840903536</c:v>
                </c:pt>
                <c:pt idx="5">
                  <c:v>0.23333663955564371</c:v>
                </c:pt>
                <c:pt idx="6">
                  <c:v>0.23723102103692292</c:v>
                </c:pt>
                <c:pt idx="7">
                  <c:v>0.23000097437396472</c:v>
                </c:pt>
                <c:pt idx="8">
                  <c:v>0.2329326377863461</c:v>
                </c:pt>
                <c:pt idx="9">
                  <c:v>0.24132379248658317</c:v>
                </c:pt>
                <c:pt idx="10">
                  <c:v>0.24646068916392128</c:v>
                </c:pt>
                <c:pt idx="11">
                  <c:v>0.25661797255422752</c:v>
                </c:pt>
                <c:pt idx="12">
                  <c:v>0.25292294065544729</c:v>
                </c:pt>
                <c:pt idx="13">
                  <c:v>0.25828346878628206</c:v>
                </c:pt>
                <c:pt idx="14">
                  <c:v>0.24651434739588018</c:v>
                </c:pt>
                <c:pt idx="15">
                  <c:v>0.25953332122752859</c:v>
                </c:pt>
                <c:pt idx="16">
                  <c:v>0.24765451888171233</c:v>
                </c:pt>
                <c:pt idx="17">
                  <c:v>0.25076452599388377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415-497C-B817-CF31373E9003}"/>
            </c:ext>
          </c:extLst>
        </c:ser>
        <c:ser>
          <c:idx val="6"/>
          <c:order val="5"/>
          <c:tx>
            <c:strRef>
              <c:f>'Nombre de femmes en STEM sup'!$A$24</c:f>
              <c:strCache>
                <c:ptCount val="1"/>
                <c:pt idx="0">
                  <c:v>Ensemble</c:v>
                </c:pt>
              </c:strCache>
            </c:strRef>
          </c:tx>
          <c:spPr>
            <a:ln w="508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sup'!$B$24:$S$24</c:f>
              <c:numCache>
                <c:formatCode>0%</c:formatCode>
                <c:ptCount val="18"/>
                <c:pt idx="0">
                  <c:v>0.24577400488253653</c:v>
                </c:pt>
                <c:pt idx="1">
                  <c:v>0.25303378221723954</c:v>
                </c:pt>
                <c:pt idx="2">
                  <c:v>0.25630833682694704</c:v>
                </c:pt>
                <c:pt idx="3">
                  <c:v>0.25957511374637793</c:v>
                </c:pt>
                <c:pt idx="4">
                  <c:v>0.26139124878632575</c:v>
                </c:pt>
                <c:pt idx="5">
                  <c:v>0.26343406355856469</c:v>
                </c:pt>
                <c:pt idx="6">
                  <c:v>0.2632761764295789</c:v>
                </c:pt>
                <c:pt idx="7">
                  <c:v>0.25195157642456878</c:v>
                </c:pt>
                <c:pt idx="8">
                  <c:v>0.25262787704786371</c:v>
                </c:pt>
                <c:pt idx="9">
                  <c:v>0.25362908463690664</c:v>
                </c:pt>
                <c:pt idx="10">
                  <c:v>0.26328254473869045</c:v>
                </c:pt>
                <c:pt idx="11">
                  <c:v>0.26618298231353316</c:v>
                </c:pt>
                <c:pt idx="12">
                  <c:v>0.26709486326855503</c:v>
                </c:pt>
                <c:pt idx="13">
                  <c:v>0.27035114712949221</c:v>
                </c:pt>
                <c:pt idx="14">
                  <c:v>0.2741744338404587</c:v>
                </c:pt>
                <c:pt idx="15">
                  <c:v>0.27942090592271018</c:v>
                </c:pt>
                <c:pt idx="16">
                  <c:v>0.28375238170623457</c:v>
                </c:pt>
                <c:pt idx="17">
                  <c:v>0.28648994913705278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415-497C-B817-CF31373E9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258880"/>
        <c:axId val="145376768"/>
      </c:lineChart>
      <c:catAx>
        <c:axId val="13925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Marianne (En-têtes)"/>
              </a:defRPr>
            </a:pPr>
            <a:endParaRPr lang="fr-FR"/>
          </a:p>
        </c:txPr>
        <c:crossAx val="145376768"/>
        <c:crosses val="autoZero"/>
        <c:auto val="1"/>
        <c:lblAlgn val="ctr"/>
        <c:lblOffset val="100"/>
        <c:noMultiLvlLbl val="0"/>
      </c:catAx>
      <c:valAx>
        <c:axId val="145376768"/>
        <c:scaling>
          <c:orientation val="minMax"/>
        </c:scaling>
        <c:delete val="0"/>
        <c:axPos val="l"/>
        <c:majorGridlines/>
        <c:numFmt formatCode="0\ 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arianne (En-têtes)"/>
                <a:ea typeface="Cambria" panose="02040503050406030204" pitchFamily="18" charset="0"/>
              </a:defRPr>
            </a:pPr>
            <a:endParaRPr lang="fr-FR"/>
          </a:p>
        </c:txPr>
        <c:crossAx val="139258880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100">
              <a:latin typeface="Marianne (En-têtes)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'Viviers réforme du lycée'!$G$1</c:f>
              <c:strCache>
                <c:ptCount val="1"/>
                <c:pt idx="0">
                  <c:v>Bac+1 STEM</c:v>
                </c:pt>
              </c:strCache>
            </c:strRef>
          </c:tx>
          <c:spPr>
            <a:solidFill>
              <a:srgbClr val="9F0025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'Viviers réforme du lycée'!$A$2:$B$5</c:f>
              <c:multiLvlStrCache>
                <c:ptCount val="4"/>
                <c:lvl>
                  <c:pt idx="0">
                    <c:v>Terminale</c:v>
                  </c:pt>
                  <c:pt idx="1">
                    <c:v>Bac+1</c:v>
                  </c:pt>
                  <c:pt idx="2">
                    <c:v>Terminale</c:v>
                  </c:pt>
                  <c:pt idx="3">
                    <c:v>Bac+1</c:v>
                  </c:pt>
                </c:lvl>
                <c:lvl>
                  <c:pt idx="0">
                    <c:v>Bacheliers 2020</c:v>
                  </c:pt>
                  <c:pt idx="2">
                    <c:v>Bacheliers 2021</c:v>
                  </c:pt>
                </c:lvl>
              </c:multiLvlStrCache>
            </c:multiLvlStrRef>
          </c:cat>
          <c:val>
            <c:numRef>
              <c:f>'Viviers réforme du lycée'!$G$2:$G$5</c:f>
              <c:numCache>
                <c:formatCode>General</c:formatCode>
                <c:ptCount val="4"/>
                <c:pt idx="1">
                  <c:v>22889</c:v>
                </c:pt>
                <c:pt idx="3">
                  <c:v>23744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A-4A3B-AE3E-3C039C9B3443}"/>
            </c:ext>
          </c:extLst>
        </c:ser>
        <c:ser>
          <c:idx val="1"/>
          <c:order val="1"/>
          <c:tx>
            <c:strRef>
              <c:f>'Viviers réforme du lycée'!$D$1</c:f>
              <c:strCache>
                <c:ptCount val="1"/>
                <c:pt idx="0">
                  <c:v>Terminale générale STEM + STEM</c:v>
                </c:pt>
              </c:strCache>
            </c:strRef>
          </c:tx>
          <c:spPr>
            <a:solidFill>
              <a:srgbClr val="096C45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'Viviers réforme du lycée'!$A$2:$B$5</c:f>
              <c:multiLvlStrCache>
                <c:ptCount val="4"/>
                <c:lvl>
                  <c:pt idx="0">
                    <c:v>Terminale</c:v>
                  </c:pt>
                  <c:pt idx="1">
                    <c:v>Bac+1</c:v>
                  </c:pt>
                  <c:pt idx="2">
                    <c:v>Terminale</c:v>
                  </c:pt>
                  <c:pt idx="3">
                    <c:v>Bac+1</c:v>
                  </c:pt>
                </c:lvl>
                <c:lvl>
                  <c:pt idx="0">
                    <c:v>Bacheliers 2020</c:v>
                  </c:pt>
                  <c:pt idx="2">
                    <c:v>Bacheliers 2021</c:v>
                  </c:pt>
                </c:lvl>
              </c:multiLvlStrCache>
            </c:multiLvlStrRef>
          </c:cat>
          <c:val>
            <c:numRef>
              <c:f>'Viviers réforme du lycée'!$D$2:$D$5</c:f>
              <c:numCache>
                <c:formatCode>General</c:formatCode>
                <c:ptCount val="4"/>
                <c:pt idx="2">
                  <c:v>27004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0A-4A3B-AE3E-3C039C9B3443}"/>
            </c:ext>
          </c:extLst>
        </c:ser>
        <c:ser>
          <c:idx val="2"/>
          <c:order val="2"/>
          <c:tx>
            <c:strRef>
              <c:f>'Viviers réforme du lycée'!$E$1</c:f>
              <c:strCache>
                <c:ptCount val="1"/>
                <c:pt idx="0">
                  <c:v>Terminale générale STEM + SVT</c:v>
                </c:pt>
              </c:strCache>
            </c:strRef>
          </c:tx>
          <c:spPr>
            <a:solidFill>
              <a:srgbClr val="E17D18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'Viviers réforme du lycée'!$A$2:$B$5</c:f>
              <c:multiLvlStrCache>
                <c:ptCount val="4"/>
                <c:lvl>
                  <c:pt idx="0">
                    <c:v>Terminale</c:v>
                  </c:pt>
                  <c:pt idx="1">
                    <c:v>Bac+1</c:v>
                  </c:pt>
                  <c:pt idx="2">
                    <c:v>Terminale</c:v>
                  </c:pt>
                  <c:pt idx="3">
                    <c:v>Bac+1</c:v>
                  </c:pt>
                </c:lvl>
                <c:lvl>
                  <c:pt idx="0">
                    <c:v>Bacheliers 2020</c:v>
                  </c:pt>
                  <c:pt idx="2">
                    <c:v>Bacheliers 2021</c:v>
                  </c:pt>
                </c:lvl>
              </c:multiLvlStrCache>
            </c:multiLvlStrRef>
          </c:cat>
          <c:val>
            <c:numRef>
              <c:f>'Viviers réforme du lycée'!$E$2:$E$5</c:f>
              <c:numCache>
                <c:formatCode>General</c:formatCode>
                <c:ptCount val="4"/>
                <c:pt idx="2">
                  <c:v>41257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0A-4A3B-AE3E-3C039C9B3443}"/>
            </c:ext>
          </c:extLst>
        </c:ser>
        <c:ser>
          <c:idx val="0"/>
          <c:order val="3"/>
          <c:tx>
            <c:strRef>
              <c:f>'Viviers réforme du lycée'!$C$1</c:f>
              <c:strCache>
                <c:ptCount val="1"/>
                <c:pt idx="0">
                  <c:v>Terminale scientifique</c:v>
                </c:pt>
              </c:strCache>
            </c:strRef>
          </c:tx>
          <c:spPr>
            <a:solidFill>
              <a:srgbClr val="737C24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multiLvlStrRef>
              <c:f>'Viviers réforme du lycée'!$A$2:$B$5</c:f>
              <c:multiLvlStrCache>
                <c:ptCount val="4"/>
                <c:lvl>
                  <c:pt idx="0">
                    <c:v>Terminale</c:v>
                  </c:pt>
                  <c:pt idx="1">
                    <c:v>Bac+1</c:v>
                  </c:pt>
                  <c:pt idx="2">
                    <c:v>Terminale</c:v>
                  </c:pt>
                  <c:pt idx="3">
                    <c:v>Bac+1</c:v>
                  </c:pt>
                </c:lvl>
                <c:lvl>
                  <c:pt idx="0">
                    <c:v>Bacheliers 2020</c:v>
                  </c:pt>
                  <c:pt idx="2">
                    <c:v>Bacheliers 2021</c:v>
                  </c:pt>
                </c:lvl>
              </c:multiLvlStrCache>
            </c:multiLvlStrRef>
          </c:cat>
          <c:val>
            <c:numRef>
              <c:f>'Viviers réforme du lycée'!$C$2:$C$5</c:f>
              <c:numCache>
                <c:formatCode>General</c:formatCode>
                <c:ptCount val="4"/>
                <c:pt idx="0">
                  <c:v>99550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0A-4A3B-AE3E-3C039C9B3443}"/>
            </c:ext>
          </c:extLst>
        </c:ser>
        <c:ser>
          <c:idx val="3"/>
          <c:order val="4"/>
          <c:tx>
            <c:strRef>
              <c:f>'Viviers réforme du lycée'!$F$1</c:f>
              <c:strCache>
                <c:ptCount val="1"/>
                <c:pt idx="0">
                  <c:v>Terminale technologique  STEM</c:v>
                </c:pt>
              </c:strCache>
            </c:strRef>
          </c:tx>
          <c:spPr>
            <a:solidFill>
              <a:srgbClr val="D69A00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'Viviers réforme du lycée'!$A$2:$B$5</c:f>
              <c:multiLvlStrCache>
                <c:ptCount val="4"/>
                <c:lvl>
                  <c:pt idx="0">
                    <c:v>Terminale</c:v>
                  </c:pt>
                  <c:pt idx="1">
                    <c:v>Bac+1</c:v>
                  </c:pt>
                  <c:pt idx="2">
                    <c:v>Terminale</c:v>
                  </c:pt>
                  <c:pt idx="3">
                    <c:v>Bac+1</c:v>
                  </c:pt>
                </c:lvl>
                <c:lvl>
                  <c:pt idx="0">
                    <c:v>Bacheliers 2020</c:v>
                  </c:pt>
                  <c:pt idx="2">
                    <c:v>Bacheliers 2021</c:v>
                  </c:pt>
                </c:lvl>
              </c:multiLvlStrCache>
            </c:multiLvlStrRef>
          </c:cat>
          <c:val>
            <c:numRef>
              <c:f>'Viviers réforme du lycée'!$F$2:$F$5</c:f>
              <c:numCache>
                <c:formatCode>General</c:formatCode>
                <c:ptCount val="4"/>
                <c:pt idx="0">
                  <c:v>4000</c:v>
                </c:pt>
                <c:pt idx="2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0A-4A3B-AE3E-3C039C9B3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437056"/>
        <c:axId val="145439360"/>
      </c:barChart>
      <c:catAx>
        <c:axId val="14543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Marianne (Corps)"/>
              </a:defRPr>
            </a:pPr>
            <a:endParaRPr lang="fr-FR"/>
          </a:p>
        </c:txPr>
        <c:crossAx val="145439360"/>
        <c:crosses val="autoZero"/>
        <c:auto val="1"/>
        <c:lblAlgn val="ctr"/>
        <c:lblOffset val="100"/>
        <c:noMultiLvlLbl val="0"/>
      </c:catAx>
      <c:valAx>
        <c:axId val="1454393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arianne (Corps)"/>
              </a:defRPr>
            </a:pPr>
            <a:endParaRPr lang="fr-FR"/>
          </a:p>
        </c:txPr>
        <c:crossAx val="14543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58234184636502"/>
          <c:y val="0.20923239431729806"/>
          <c:w val="0.29773330622802036"/>
          <c:h val="0.58153477738584602"/>
        </c:manualLayout>
      </c:layout>
      <c:overlay val="0"/>
      <c:txPr>
        <a:bodyPr/>
        <a:lstStyle/>
        <a:p>
          <a:pPr>
            <a:defRPr sz="1100">
              <a:latin typeface="Marianne (Corps)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20/08/2025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048014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237B851-10B9-E142-A8BF-73825177B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278" y="555527"/>
            <a:ext cx="424906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4002" y="1590675"/>
            <a:ext cx="8491537" cy="3213100"/>
          </a:xfrm>
          <a:prstGeom prst="rect">
            <a:avLst/>
          </a:prstGeom>
        </p:spPr>
        <p:txBody>
          <a:bodyPr/>
          <a:lstStyle>
            <a:lvl1pPr marL="271456" indent="-176208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35748" indent="-107153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676C77BB-6EA7-4259-9B76-654EF415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0150" y="4839047"/>
            <a:ext cx="1350000" cy="180975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785115-249B-4314-84D2-C2865D39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753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427734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501986AB-9BE0-8947-BDDD-0A1E3EA641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68" y="317764"/>
            <a:ext cx="208823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3835693C-3FA4-084F-8EBE-6C639FF58BD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59999" y="1059582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1E377A0A-9128-B547-AF56-D47285AB82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59999" y="1059582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3C0257BC-42C7-0F4C-B17D-6AEE400BA06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59999" y="1059582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4002" y="1590675"/>
            <a:ext cx="8491537" cy="3213100"/>
          </a:xfrm>
          <a:prstGeom prst="rect">
            <a:avLst/>
          </a:prstGeom>
        </p:spPr>
        <p:txBody>
          <a:bodyPr/>
          <a:lstStyle>
            <a:lvl1pPr marL="271456" indent="-176208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35748" indent="-107153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676C77BB-6EA7-4259-9B76-654EF415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0150" y="4839047"/>
            <a:ext cx="1350000" cy="180975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785115-249B-4314-84D2-C2865D39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7341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sans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0150" y="4839047"/>
            <a:ext cx="1350000" cy="180975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999" y="682802"/>
            <a:ext cx="8496151" cy="539991"/>
          </a:xfrm>
        </p:spPr>
        <p:txBody>
          <a:bodyPr>
            <a:normAutofit/>
          </a:bodyPr>
          <a:lstStyle>
            <a:lvl1pPr marL="0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4002" y="1707655"/>
            <a:ext cx="8496150" cy="3096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 baseline="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8E442222-3DC4-4DF0-80D3-0BDC44692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4000" y="1248682"/>
            <a:ext cx="8496150" cy="242951"/>
          </a:xfrm>
          <a:prstGeom prst="rect">
            <a:avLst/>
          </a:prstGeom>
        </p:spPr>
        <p:txBody>
          <a:bodyPr anchor="ctr"/>
          <a:lstStyle>
            <a:lvl1pPr marL="0" indent="64292"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42994" indent="-107997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755196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4002" y="1590675"/>
            <a:ext cx="8491537" cy="3213100"/>
          </a:xfrm>
          <a:prstGeom prst="rect">
            <a:avLst/>
          </a:prstGeom>
        </p:spPr>
        <p:txBody>
          <a:bodyPr/>
          <a:lstStyle>
            <a:lvl1pPr marL="271456" indent="-176208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35748" indent="-107153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676C77BB-6EA7-4259-9B76-654EF415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0150" y="4839047"/>
            <a:ext cx="1350000" cy="180975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785115-249B-4314-84D2-C2865D39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974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1D326BE-51A8-9342-8E97-A8D4EF5562D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4850" y="195486"/>
            <a:ext cx="815142" cy="70451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059582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3" r:id="rId7"/>
    <p:sldLayoutId id="2147483814" r:id="rId8"/>
    <p:sldLayoutId id="2147483815" r:id="rId9"/>
    <p:sldLayoutId id="214748381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10" Type="http://schemas.openxmlformats.org/officeDocument/2006/relationships/image" Target="../media/image11.png"/><Relationship Id="rId4" Type="http://schemas.openxmlformats.org/officeDocument/2006/relationships/tags" Target="../tags/tag61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13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1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chart" Target="../charts/chart3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99.xml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slideLayout" Target="../slideLayouts/slideLayout9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10" Type="http://schemas.openxmlformats.org/officeDocument/2006/relationships/tags" Target="../tags/tag120.xml"/><Relationship Id="rId19" Type="http://schemas.openxmlformats.org/officeDocument/2006/relationships/image" Target="../media/image16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10" Type="http://schemas.openxmlformats.org/officeDocument/2006/relationships/tags" Target="../tags/tag137.xml"/><Relationship Id="rId19" Type="http://schemas.openxmlformats.org/officeDocument/2006/relationships/image" Target="../media/image17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19.tmp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66.xml"/><Relationship Id="rId4" Type="http://schemas.openxmlformats.org/officeDocument/2006/relationships/tags" Target="../tags/tag1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4.PNG"/><Relationship Id="rId5" Type="http://schemas.openxmlformats.org/officeDocument/2006/relationships/tags" Target="../tags/tag33.xml"/><Relationship Id="rId10" Type="http://schemas.openxmlformats.org/officeDocument/2006/relationships/image" Target="../media/image3.png"/><Relationship Id="rId4" Type="http://schemas.openxmlformats.org/officeDocument/2006/relationships/tags" Target="../tags/tag32.xml"/><Relationship Id="rId9" Type="http://schemas.openxmlformats.org/officeDocument/2006/relationships/hyperlink" Target="https://www.education.gouv.fr/en-petite-section-de-maternelle-des-acquis-plus-solides-pour-les-eleves-nes-en-debut-d-annee-et-pour-41641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image" Target="../media/image6.png"/><Relationship Id="rId4" Type="http://schemas.openxmlformats.org/officeDocument/2006/relationships/tags" Target="../tags/tag39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23728" y="339502"/>
            <a:ext cx="4608512" cy="4381461"/>
          </a:xfrm>
          <a:prstGeom prst="rect">
            <a:avLst/>
          </a:prstGeom>
        </p:spPr>
      </p:pic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395536" y="47835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b="1" dirty="0"/>
              <a:t>Direction générale de l’enseignement scolaire</a:t>
            </a:r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9719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5C0446-65F1-435A-974B-71AF04700F3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 smtClean="0"/>
              <a:t>Septembre 2025</a:t>
            </a:r>
            <a:endParaRPr lang="fr-FR" cap="all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BAC90C-59F8-4E72-84B8-1581CA2F884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7D0234-E609-4205-B74C-14BDC0813B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9E8D658-749B-4E06-838A-28DCB7AA73C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59999" y="1059582"/>
            <a:ext cx="8424000" cy="432048"/>
          </a:xfrm>
        </p:spPr>
        <p:txBody>
          <a:bodyPr/>
          <a:lstStyle/>
          <a:p>
            <a:r>
              <a:rPr lang="fr-FR" sz="2400" dirty="0"/>
              <a:t>Sentiment de réussite et confiance dans la performance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1D0F153-C254-4A56-A568-04C47ACAB23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/>
          <a:srcRect b="45306"/>
          <a:stretch/>
        </p:blipFill>
        <p:spPr>
          <a:xfrm>
            <a:off x="359999" y="1707654"/>
            <a:ext cx="3289795" cy="25202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7533B49-7E76-4A30-8E64-67357104378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/>
          <a:srcRect t="52975"/>
          <a:stretch/>
        </p:blipFill>
        <p:spPr>
          <a:xfrm>
            <a:off x="3779912" y="1837431"/>
            <a:ext cx="3738613" cy="246251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004048" y="433000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Données DEPP Filles et garçons sur le chemin de l’égalité</a:t>
            </a:r>
          </a:p>
          <a:p>
            <a:r>
              <a:rPr lang="fr-FR" sz="900" b="1" i="1" dirty="0">
                <a:solidFill>
                  <a:schemeClr val="tx2">
                    <a:lumMod val="50000"/>
                  </a:schemeClr>
                </a:solidFill>
              </a:rPr>
              <a:t>De l’école à l’enseignement </a:t>
            </a:r>
            <a:r>
              <a:rPr lang="fr-FR" sz="900" b="1" i="1" dirty="0" smtClean="0">
                <a:solidFill>
                  <a:schemeClr val="tx2">
                    <a:lumMod val="50000"/>
                  </a:schemeClr>
                </a:solidFill>
              </a:rPr>
              <a:t>supérieur </a:t>
            </a:r>
            <a:r>
              <a:rPr lang="fr-FR" sz="900" b="1" i="1" dirty="0">
                <a:solidFill>
                  <a:schemeClr val="tx2">
                    <a:lumMod val="50000"/>
                  </a:schemeClr>
                </a:solidFill>
              </a:rPr>
              <a:t>- 2025</a:t>
            </a:r>
            <a:endParaRPr lang="fr-FR" sz="9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375199-D65C-4CDC-AE72-A0647E90B3A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CECDC2E-3130-4566-B3DE-9286FA4F252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60000" y="915566"/>
            <a:ext cx="5004089" cy="360000"/>
          </a:xfrm>
        </p:spPr>
        <p:txBody>
          <a:bodyPr/>
          <a:lstStyle/>
          <a:p>
            <a:r>
              <a:rPr lang="fr-FR" sz="2000" dirty="0">
                <a:latin typeface="Marianne" panose="02000000000000000000" pitchFamily="2" charset="0"/>
              </a:rPr>
              <a:t>Des choix d’orientation différenciés dans le système scolaire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3D2E12B-0685-4858-8245-72B9343EFBB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59999" y="1481395"/>
            <a:ext cx="3279039" cy="28305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E8D82D9-E5B0-44B1-84E2-5DA44546110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48064" y="134912"/>
            <a:ext cx="3258023" cy="44427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60000" y="4311254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Données DEPP Filles et garçons sur le chemin de l’égalité</a:t>
            </a:r>
          </a:p>
          <a:p>
            <a:r>
              <a:rPr lang="fr-FR" sz="900" b="1" i="1" dirty="0">
                <a:solidFill>
                  <a:schemeClr val="tx2">
                    <a:lumMod val="50000"/>
                  </a:schemeClr>
                </a:solidFill>
              </a:rPr>
              <a:t>De l’école à l’enseignement supérieur - 2025</a:t>
            </a:r>
            <a:endParaRPr lang="fr-FR" sz="9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375199-D65C-4CDC-AE72-A0647E90B3A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CECDC2E-3130-4566-B3DE-9286FA4F252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331640" y="195072"/>
            <a:ext cx="7779390" cy="554910"/>
          </a:xfrm>
        </p:spPr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répartition sexuée des filières qui tend à diminuer et les aspirations professionnelles les plus courantes qui restent fortement marquées par le </a:t>
            </a:r>
            <a:r>
              <a:rPr lang="fr-F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genre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600" b="1" dirty="0"/>
              <a:t/>
            </a:r>
            <a:br>
              <a:rPr lang="fr-FR" sz="1600" b="1" dirty="0"/>
            </a:b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16017" y="4338083"/>
            <a:ext cx="4132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8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800" b="1" dirty="0">
                <a:solidFill>
                  <a:schemeClr val="tx2">
                    <a:lumMod val="50000"/>
                  </a:schemeClr>
                </a:solidFill>
              </a:rPr>
              <a:t> : Rapport public de la Cour des comptes, </a:t>
            </a:r>
            <a:r>
              <a:rPr lang="fr-FR" sz="800" b="1" u="sng" dirty="0">
                <a:solidFill>
                  <a:schemeClr val="tx2">
                    <a:lumMod val="50000"/>
                  </a:schemeClr>
                </a:solidFill>
              </a:rPr>
              <a:t>Les inégalités entre les femmes et les hommes, de l’école au marché du travail</a:t>
            </a:r>
            <a:r>
              <a:rPr lang="fr-FR" sz="800" b="1" dirty="0">
                <a:solidFill>
                  <a:schemeClr val="tx2">
                    <a:lumMod val="50000"/>
                  </a:schemeClr>
                </a:solidFill>
              </a:rPr>
              <a:t>, p.112, janvier 2025</a:t>
            </a:r>
            <a:endParaRPr lang="fr-FR" sz="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744206" y="1108998"/>
            <a:ext cx="4132138" cy="3284520"/>
          </a:xfrm>
          <a:prstGeom prst="rect">
            <a:avLst/>
          </a:prstGeom>
          <a:ln>
            <a:noFill/>
          </a:ln>
        </p:spPr>
      </p:pic>
      <p:sp>
        <p:nvSpPr>
          <p:cNvPr id="13" name="ZoneTexte 12"/>
          <p:cNvSpPr txBox="1"/>
          <p:nvPr>
            <p:custDataLst>
              <p:tags r:id="rId7"/>
            </p:custDataLst>
          </p:nvPr>
        </p:nvSpPr>
        <p:spPr>
          <a:xfrm>
            <a:off x="6255866" y="82587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b="1" dirty="0"/>
              <a:t>Les souhaits de devenir professionnels les plus populaires en France en % (Pisa 2018)</a:t>
            </a: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0000" y="1174694"/>
            <a:ext cx="3995976" cy="317061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84809" y="4338083"/>
            <a:ext cx="411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8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800" b="1" dirty="0">
                <a:solidFill>
                  <a:schemeClr val="tx2">
                    <a:lumMod val="50000"/>
                  </a:schemeClr>
                </a:solidFill>
              </a:rPr>
              <a:t> : Rapport du Haut-commissariat au Plan, France Stratégie, </a:t>
            </a:r>
            <a:r>
              <a:rPr lang="fr-FR" sz="800" b="1" u="sng" dirty="0">
                <a:solidFill>
                  <a:schemeClr val="tx2">
                    <a:lumMod val="50000"/>
                  </a:schemeClr>
                </a:solidFill>
              </a:rPr>
              <a:t>Lutter contre les stéréotypes filles-garçons, quel bilan de la décennie, quelles priorités d’ici à 2030?</a:t>
            </a:r>
            <a:r>
              <a:rPr lang="fr-FR" sz="800" b="1" dirty="0">
                <a:solidFill>
                  <a:schemeClr val="tx2">
                    <a:lumMod val="50000"/>
                  </a:schemeClr>
                </a:solidFill>
              </a:rPr>
              <a:t>, p.149, mai 2025</a:t>
            </a:r>
            <a:endParaRPr lang="fr-FR" sz="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>
            <p:custDataLst>
              <p:tags r:id="rId10"/>
            </p:custDataLst>
          </p:nvPr>
        </p:nvSpPr>
        <p:spPr>
          <a:xfrm>
            <a:off x="971600" y="827859"/>
            <a:ext cx="345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dirty="0"/>
              <a:t>La part des filles dans les filières technologiques (1ères et terminales) et professionnelles (CAP et bac), 2013-2023</a:t>
            </a:r>
          </a:p>
        </p:txBody>
      </p:sp>
    </p:spTree>
    <p:extLst>
      <p:ext uri="{BB962C8B-B14F-4D97-AF65-F5344CB8AC3E}">
        <p14:creationId xmlns:p14="http://schemas.microsoft.com/office/powerpoint/2010/main" val="31081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375199-D65C-4CDC-AE72-A0647E90B3A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CECDC2E-3130-4566-B3DE-9286FA4F252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547664" y="339502"/>
            <a:ext cx="6912768" cy="360000"/>
          </a:xfrm>
        </p:spPr>
        <p:txBody>
          <a:bodyPr/>
          <a:lstStyle/>
          <a:p>
            <a:r>
              <a:rPr lang="fr-FR" sz="2000" dirty="0">
                <a:latin typeface="Marianne" panose="02000000000000000000" pitchFamily="2" charset="0"/>
              </a:rPr>
              <a:t>Des différences d’orientation accentuées après les propositions d’orientation des conseils de classe </a:t>
            </a:r>
          </a:p>
        </p:txBody>
      </p:sp>
      <p:pic>
        <p:nvPicPr>
          <p:cNvPr id="1025" name="Image 6">
            <a:extLst>
              <a:ext uri="{FF2B5EF4-FFF2-40B4-BE49-F238E27FC236}">
                <a16:creationId xmlns:a16="http://schemas.microsoft.com/office/drawing/2014/main" id="{B982643D-F6ED-4F78-8116-49F333D7B822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7640"/>
            <a:ext cx="6527297" cy="241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C378F92-DD3B-488D-A33F-B69C8C4DCD2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0000" y="3615913"/>
            <a:ext cx="8215711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Source : </a:t>
            </a:r>
            <a:r>
              <a:rPr kumimoji="0" lang="fr-FR" altLang="fr-FR" sz="600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Siecle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Orientation juin 2024.                                                                                                                   </a:t>
            </a:r>
            <a:r>
              <a:rPr kumimoji="0" lang="fr-FR" altLang="fr-FR" sz="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Champ 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: 2</a:t>
            </a:r>
            <a:r>
              <a:rPr kumimoji="0" lang="fr-FR" altLang="fr-FR" sz="600" b="0" i="0" u="none" strike="noStrike" cap="none" normalizeH="0" baseline="3000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générale et technologique du public de l’Éducation nationale.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0000"/>
                </a:solidFill>
                <a:latin typeface="Marianne" panose="02000000000000000000" pitchFamily="2" charset="0"/>
              </a:rPr>
              <a:t>Les séries STI2D et ST2S sont fortement marquées par les choix genrés au niveau de la demande des élèves.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0000"/>
                </a:solidFill>
                <a:latin typeface="Marianne" panose="02000000000000000000" pitchFamily="2" charset="0"/>
              </a:rPr>
              <a:t>Après le conseil de classe, ces différences entre choix des filles et garçons sont accrues par des propositions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0000"/>
                </a:solidFill>
                <a:latin typeface="Marianne" panose="02000000000000000000" pitchFamily="2" charset="0"/>
              </a:rPr>
              <a:t>supérieures de la série STI2D aux garçons et de la série ST2S aux filles.</a:t>
            </a:r>
          </a:p>
        </p:txBody>
      </p:sp>
    </p:spTree>
    <p:extLst>
      <p:ext uri="{BB962C8B-B14F-4D97-AF65-F5344CB8AC3E}">
        <p14:creationId xmlns:p14="http://schemas.microsoft.com/office/powerpoint/2010/main" val="30426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CECEE1E-3ADE-46A3-803F-6CC90395E28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99592" y="847527"/>
            <a:ext cx="8496300" cy="539991"/>
          </a:xfrm>
        </p:spPr>
        <p:txBody>
          <a:bodyPr>
            <a:normAutofit/>
          </a:bodyPr>
          <a:lstStyle/>
          <a:p>
            <a:r>
              <a:rPr lang="fr-FR" sz="2400" dirty="0"/>
              <a:t>Un phénomène d’évitement des STIM : le tuyau percé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76072" y="4250630"/>
            <a:ext cx="3275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Mission IGESR – IGF à partir des données DEPP et </a:t>
            </a:r>
            <a:r>
              <a:rPr lang="fr-FR" sz="900" b="1" dirty="0" err="1">
                <a:solidFill>
                  <a:schemeClr val="tx2">
                    <a:lumMod val="50000"/>
                  </a:schemeClr>
                </a:solidFill>
              </a:rPr>
              <a:t>Parcoursup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fr-FR" sz="900" i="1" dirty="0">
                <a:solidFill>
                  <a:schemeClr val="tx2">
                    <a:lumMod val="50000"/>
                  </a:schemeClr>
                </a:solidFill>
              </a:rPr>
              <a:t>EDS : enseignement de spécialité</a:t>
            </a: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93EDE5FF-B573-445F-ACD8-B526E1BAB1D8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323849" y="1829130"/>
          <a:ext cx="8496300" cy="2758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3FCA61F-A7E7-479E-9EF7-EE6C958B8FF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323851" y="1419622"/>
            <a:ext cx="8711946" cy="409507"/>
          </a:xfrm>
        </p:spPr>
        <p:txBody>
          <a:bodyPr/>
          <a:lstStyle/>
          <a:p>
            <a:pPr indent="0" algn="ctr">
              <a:buNone/>
            </a:pPr>
            <a:r>
              <a:rPr lang="fr-FR" sz="1200" b="1" dirty="0"/>
              <a:t>Proportion de filles par niveau en voie générale et technologique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23848" y="4836848"/>
            <a:ext cx="5904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50" b="1" dirty="0"/>
              <a:t>Direction générale de l’enseignement scolaire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722480" y="4866232"/>
            <a:ext cx="1170000" cy="27726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/>
              <a:t>Septembre</a:t>
            </a:r>
            <a:r>
              <a:rPr lang="fr-FR" sz="750" b="1" cap="all" dirty="0" smtClean="0"/>
              <a:t> 2025</a:t>
            </a:r>
            <a:endParaRPr lang="fr-FR" sz="750" b="1" cap="all" dirty="0"/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E1375199-D65C-4CDC-AE72-A0647E90B3A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2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68F2265-F3F3-4478-BA56-691A720A076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9552" y="981208"/>
            <a:ext cx="8496151" cy="539991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La sous-représentation des femmes dans les filières STIM est un phénomène ancien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BBE34F-6DC7-4388-B9C4-34198642281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57381" y="1586178"/>
            <a:ext cx="8462768" cy="409507"/>
          </a:xfrm>
        </p:spPr>
        <p:txBody>
          <a:bodyPr/>
          <a:lstStyle/>
          <a:p>
            <a:pPr indent="0" algn="ctr"/>
            <a:r>
              <a:rPr lang="fr-FR" sz="1200" dirty="0">
                <a:solidFill>
                  <a:schemeClr val="tx1"/>
                </a:solidFill>
              </a:rPr>
              <a:t>Évolution de la part de femmes dans les formations de l’enseignement supérieur depuis 2006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369CBD-5875-41C1-A763-5095F69A3C4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92245" y="4557357"/>
            <a:ext cx="435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Mission IGESR – IGF à partir des données RERS-DEPP.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D846BFD6-45F9-486E-B1A3-35C8357103C8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323999" y="1995685"/>
          <a:ext cx="8496150" cy="246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23848" y="4836848"/>
            <a:ext cx="5904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/>
              <a:t>Direction générale de l’enseignement scolaire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3B5C0446-65F1-435A-974B-71AF04700F3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722480" y="4870205"/>
            <a:ext cx="1170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 smtClean="0"/>
              <a:t>Septembre 2025</a:t>
            </a:r>
            <a:endParaRPr lang="fr-FR" sz="750" b="1" cap="all" dirty="0"/>
          </a:p>
        </p:txBody>
      </p:sp>
      <p:sp>
        <p:nvSpPr>
          <p:cNvPr id="16" name="Espace réservé du numéro de diapositive 3">
            <a:extLst>
              <a:ext uri="{FF2B5EF4-FFF2-40B4-BE49-F238E27FC236}">
                <a16:creationId xmlns:a16="http://schemas.microsoft.com/office/drawing/2014/main" id="{6B7D0234-E609-4205-B74C-14BDC0813B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5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E8468C8-9CA7-4FDE-A985-576C2125EEC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444208" y="4869687"/>
            <a:ext cx="1350000" cy="180975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5804817-D027-4A52-B7ED-F1B9716C793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1841" y="967709"/>
            <a:ext cx="8496151" cy="539991"/>
          </a:xfrm>
        </p:spPr>
        <p:txBody>
          <a:bodyPr>
            <a:noAutofit/>
          </a:bodyPr>
          <a:lstStyle/>
          <a:p>
            <a:r>
              <a:rPr lang="fr-FR" sz="1600" dirty="0">
                <a:solidFill>
                  <a:schemeClr val="tx1"/>
                </a:solidFill>
              </a:rPr>
              <a:t>Après la réforme du lycée, le nombre de femmes s’orientant en STIM est resté stable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73659FA-B66D-45C8-9EA1-8782A24324A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Chiffres bruts d’orientation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3F2A9DBF-D1C1-437D-8F34-563CD9000CAC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65278711"/>
              </p:ext>
            </p:extLst>
          </p:nvPr>
        </p:nvGraphicFramePr>
        <p:xfrm>
          <a:off x="46674" y="1604733"/>
          <a:ext cx="835260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558003C-CBAC-471F-8E8C-001D0572C77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357232" y="1423732"/>
            <a:ext cx="8462768" cy="409507"/>
          </a:xfrm>
          <a:prstGeom prst="rect">
            <a:avLst/>
          </a:prstGeom>
        </p:spPr>
        <p:txBody>
          <a:bodyPr anchor="ctr"/>
          <a:lstStyle>
            <a:lvl1pPr marL="0" indent="64292" algn="l" defTabSz="6857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242994" indent="-107997" algn="l" defTabSz="685784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SzPct val="100000"/>
              <a:buFont typeface="+mj-lt"/>
              <a:buAutoNum type="alphaLcPeriod"/>
              <a:defRPr sz="9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2pPr>
            <a:lvl3pPr marL="398578" indent="-128585" algn="l" defTabSz="685784" rtl="0" eaLnBrk="1" latinLnBrk="0" hangingPunct="1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buSzPct val="100000"/>
              <a:buFont typeface="Wingdings" pitchFamily="2" charset="2"/>
              <a:buChar char="§"/>
              <a:defRPr sz="75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3pPr>
            <a:lvl4pPr marL="533574" indent="-128585" algn="l" defTabSz="685784" rtl="0" eaLnBrk="1" latinLnBrk="0" hangingPunct="1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buSzPct val="100000"/>
              <a:buFont typeface="Arial" panose="020B0604020202020204" pitchFamily="34" charset="0"/>
              <a:buChar char="•"/>
              <a:defRPr sz="6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4pPr>
            <a:lvl5pPr marL="695570" indent="-128585" algn="l" defTabSz="685784" rtl="0" eaLnBrk="1" latinLnBrk="0" hangingPunct="1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buSzPct val="100000"/>
              <a:buFont typeface="Wingdings" pitchFamily="2" charset="2"/>
              <a:buChar char="§"/>
              <a:defRPr sz="525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5pPr>
            <a:lvl6pPr marL="1885903" indent="-171446" algn="l" defTabSz="685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4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fr-FR" sz="1200" dirty="0">
                <a:solidFill>
                  <a:schemeClr val="tx1"/>
                </a:solidFill>
              </a:rPr>
              <a:t>Nombre de filles en terminale et bac+1 STIM avant et après la réforme du lycée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60C85B-234A-40D1-AED9-E5034B3CC77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0194" y="4024104"/>
            <a:ext cx="8496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Marianne" panose="02000000000000000000" pitchFamily="2" charset="0"/>
              </a:rPr>
              <a:t>Le nombre de filles en terminale en STIM a diminué depuis la réforme du lycée, mais </a:t>
            </a:r>
            <a:r>
              <a:rPr lang="fr-FR" sz="1400" b="1" dirty="0">
                <a:solidFill>
                  <a:srgbClr val="096C41"/>
                </a:solidFill>
                <a:latin typeface="Marianne" panose="02000000000000000000" pitchFamily="2" charset="0"/>
              </a:rPr>
              <a:t>pas le nombre de filles inscrites en première année de STIM </a:t>
            </a:r>
            <a:r>
              <a:rPr lang="fr-FR" sz="1200" dirty="0">
                <a:solidFill>
                  <a:srgbClr val="000000"/>
                </a:solidFill>
                <a:latin typeface="Marianne" panose="02000000000000000000" pitchFamily="2" charset="0"/>
              </a:rPr>
              <a:t>(observation -3 ans +3ans : licences, BTS, BUT, CPGE, écoles d’ingénieurs…).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F4EF5D-3F66-4B9D-83AE-109E32E6B3D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23850" y="3921790"/>
            <a:ext cx="8496150" cy="810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400" dirty="0" err="1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D369CBD-5875-41C1-A763-5095F69A3C4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300192" y="3494639"/>
            <a:ext cx="269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Mission IGESR – IGF d’après BCP et </a:t>
            </a:r>
            <a:r>
              <a:rPr lang="fr-FR" sz="900" b="1" dirty="0" err="1">
                <a:solidFill>
                  <a:schemeClr val="tx2">
                    <a:lumMod val="50000"/>
                  </a:schemeClr>
                </a:solidFill>
              </a:rPr>
              <a:t>parcoursup</a:t>
            </a:r>
            <a:endParaRPr lang="fr-FR" sz="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7747992" y="4847629"/>
            <a:ext cx="1170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 smtClean="0"/>
              <a:t>Septembre 2025</a:t>
            </a:r>
            <a:endParaRPr lang="fr-FR" sz="750" b="1" cap="all" dirty="0"/>
          </a:p>
        </p:txBody>
      </p:sp>
      <p:sp>
        <p:nvSpPr>
          <p:cNvPr id="16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23848" y="4836848"/>
            <a:ext cx="5904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/>
              <a:t>Direction générale de l’enseignement scolaire</a:t>
            </a:r>
          </a:p>
        </p:txBody>
      </p:sp>
    </p:spTree>
    <p:extLst>
      <p:ext uri="{BB962C8B-B14F-4D97-AF65-F5344CB8AC3E}">
        <p14:creationId xmlns:p14="http://schemas.microsoft.com/office/powerpoint/2010/main" val="39067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65119E0-0D70-465B-9291-65E6EFC2AB1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308871" y="4843628"/>
            <a:ext cx="1350000" cy="180975"/>
          </a:xfrm>
        </p:spPr>
        <p:txBody>
          <a:bodyPr/>
          <a:lstStyle/>
          <a:p>
            <a:fld id="{733122C9-A0B9-462F-8757-0847AD287B63}" type="slidenum">
              <a:rPr lang="fr-FR" cap="all"/>
              <a:pPr/>
              <a:t>18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1AE5762-FE12-43E2-ABA0-5F97D50D7CD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9672" y="262713"/>
            <a:ext cx="8496151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« Les garçons sont brillants, les filles sont travailleuses »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0F5243-DF25-427B-90A5-C8ACBF740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558028" y="559753"/>
            <a:ext cx="8496150" cy="242951"/>
          </a:xfrm>
        </p:spPr>
        <p:txBody>
          <a:bodyPr/>
          <a:lstStyle/>
          <a:p>
            <a:r>
              <a:rPr lang="fr-FR" dirty="0"/>
              <a:t>Un exemple de stéréotypes observés dans les appréciations des bulletins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0CDA75-AC6B-4CCC-BEB4-AA79AFCB053A}"/>
              </a:ext>
            </a:extLst>
          </p:cNvPr>
          <p:cNvPicPr/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5566"/>
            <a:ext cx="6241877" cy="37764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0E69EDC-2543-4988-A31F-CC180452AD2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004048" y="4434666"/>
            <a:ext cx="395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Marion Monnet et Pauline </a:t>
            </a:r>
            <a:r>
              <a:rPr lang="fr-FR" sz="9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Charousset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PSE </a:t>
            </a:r>
            <a:r>
              <a:rPr lang="fr-FR" sz="9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n° 2022-19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658871" y="4843628"/>
            <a:ext cx="1170000" cy="17639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 smtClean="0"/>
              <a:t>Septembre 2025</a:t>
            </a:r>
            <a:endParaRPr lang="fr-FR" sz="750" b="1" cap="all" dirty="0"/>
          </a:p>
        </p:txBody>
      </p:sp>
    </p:spTree>
    <p:extLst>
      <p:ext uri="{BB962C8B-B14F-4D97-AF65-F5344CB8AC3E}">
        <p14:creationId xmlns:p14="http://schemas.microsoft.com/office/powerpoint/2010/main" val="10703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FE2407C-0127-404D-BC81-DC87DE290FD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00563" y="324363"/>
            <a:ext cx="7466306" cy="676348"/>
          </a:xfrm>
        </p:spPr>
        <p:txBody>
          <a:bodyPr>
            <a:noAutofit/>
          </a:bodyPr>
          <a:lstStyle/>
          <a:p>
            <a:r>
              <a:rPr lang="fr-FR" sz="1800" dirty="0"/>
              <a:t>Seules 25 000 femmes s’orientent vers les filières STEM à niveau bac +1, alors que plus de 130 000 font des STEM en 1</a:t>
            </a:r>
            <a:r>
              <a:rPr lang="fr-FR" sz="1800" baseline="30000" dirty="0"/>
              <a:t>ère</a:t>
            </a:r>
            <a:r>
              <a:rPr lang="fr-FR" sz="1800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2BEF00-BF5B-4E56-9D62-05DA0D9DDC1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1520" y="1097233"/>
            <a:ext cx="1399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Seconde GT 2020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08ED46-EF2F-4D3B-B8AC-AD8EC857383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43808" y="1084908"/>
            <a:ext cx="1152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Première</a:t>
            </a:r>
            <a:r>
              <a:rPr lang="fr-FR" sz="1100" dirty="0"/>
              <a:t> </a:t>
            </a:r>
            <a:r>
              <a:rPr lang="fr-FR" sz="1100" b="1" dirty="0"/>
              <a:t>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0197C5-F33E-4364-903C-383D8B91F2E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261540" y="1059582"/>
            <a:ext cx="1250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Terminale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4B5418-4244-44AD-9F9F-AE8AA36072F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862197" y="1072101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Bac + 1 2023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4BBFFC6-310D-43E1-9963-74AEEDC3C5A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9"/>
          <a:srcRect t="15350" b="10439"/>
          <a:stretch/>
        </p:blipFill>
        <p:spPr>
          <a:xfrm>
            <a:off x="0" y="1339117"/>
            <a:ext cx="9144000" cy="339287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83924BF-B9EC-47C4-82ED-F823906B259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299383" y="4257500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Bac + 1 STEM</a:t>
            </a:r>
          </a:p>
          <a:p>
            <a:pPr algn="r"/>
            <a:r>
              <a:rPr lang="fr-FR" sz="1100" b="1" dirty="0"/>
              <a:t>25 000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496B49-AE1C-4AA9-9D78-0FBBC0FFF60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012445" y="2380647"/>
            <a:ext cx="13660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Bac +1 hors STEM</a:t>
            </a:r>
          </a:p>
          <a:p>
            <a:pPr algn="r"/>
            <a:r>
              <a:rPr lang="fr-FR" sz="1100" dirty="0"/>
              <a:t>285 000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2365F35-D0E3-4CD7-B1E7-D60B609CA95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72544" y="2380647"/>
            <a:ext cx="1414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Autres doublettes</a:t>
            </a:r>
          </a:p>
          <a:p>
            <a:pPr algn="r"/>
            <a:r>
              <a:rPr lang="fr-FR" sz="1100" dirty="0"/>
              <a:t>220 000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5F08864-A991-4981-B5FB-00D7998170A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902675" y="2380647"/>
            <a:ext cx="1298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Autres triplettes</a:t>
            </a:r>
          </a:p>
          <a:p>
            <a:pPr algn="r"/>
            <a:r>
              <a:rPr lang="fr-FR" sz="1100" dirty="0"/>
              <a:t>180 000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E959B0-FDAE-42C8-84E1-2BCA5D110BD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466170" y="3274297"/>
            <a:ext cx="1734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1 STEM + autre science</a:t>
            </a:r>
          </a:p>
          <a:p>
            <a:pPr algn="r"/>
            <a:r>
              <a:rPr lang="fr-FR" sz="1100" dirty="0"/>
              <a:t>50 000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7AF3CAB-9CE1-475A-A7FA-9DD36ABE010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067944" y="3690560"/>
            <a:ext cx="1734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1 STEM + autre science</a:t>
            </a:r>
          </a:p>
          <a:p>
            <a:pPr algn="r"/>
            <a:r>
              <a:rPr lang="fr-FR" sz="1100" dirty="0"/>
              <a:t>60 000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A44B882-26DE-449C-AF15-4A4B4A63E8F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202926" y="408898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2 ou 3 STEM</a:t>
            </a:r>
          </a:p>
          <a:p>
            <a:pPr algn="r"/>
            <a:r>
              <a:rPr lang="fr-FR" sz="1100" dirty="0"/>
              <a:t>80 000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41B6688-25D0-480D-9F48-D178993AE79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079629" y="4282409"/>
            <a:ext cx="684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2 STEM</a:t>
            </a:r>
          </a:p>
          <a:p>
            <a:pPr algn="r"/>
            <a:r>
              <a:rPr lang="fr-FR" sz="1100" dirty="0"/>
              <a:t>30 000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D369CBD-5875-41C1-A763-5095F69A3C4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6235" y="4481388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Mission IGESR – IGF</a:t>
            </a:r>
          </a:p>
        </p:txBody>
      </p:sp>
      <p:sp>
        <p:nvSpPr>
          <p:cNvPr id="25" name="Espace réservé de la date 1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7724852" y="4876006"/>
            <a:ext cx="1170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 smtClean="0"/>
              <a:t>Septembre 2025</a:t>
            </a:r>
            <a:endParaRPr lang="fr-FR" sz="750" b="1" cap="all" dirty="0"/>
          </a:p>
        </p:txBody>
      </p:sp>
      <p:sp>
        <p:nvSpPr>
          <p:cNvPr id="26" name="Espace réservé du numéro de diapositive 3"/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6374852" y="4793874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69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57B4A2"/>
                </a:solidFill>
              </a:rPr>
              <a:t>Plan </a:t>
            </a:r>
            <a:r>
              <a:rPr lang="fr-FR" dirty="0">
                <a:solidFill>
                  <a:srgbClr val="57B4A2"/>
                </a:solidFill>
              </a:rPr>
              <a:t>filles et maths</a:t>
            </a:r>
          </a:p>
          <a:p>
            <a:pPr lvl="1">
              <a:lnSpc>
                <a:spcPct val="150000"/>
              </a:lnSpc>
            </a:pPr>
            <a:r>
              <a:rPr lang="fr-FR" sz="1800" b="1" dirty="0" smtClean="0">
                <a:latin typeface="Arial Black" panose="020B0A04020102020204" pitchFamily="34" charset="0"/>
              </a:rPr>
              <a:t>Ouvrir le champ des possibles : filles, mathématiques et sciences</a:t>
            </a:r>
          </a:p>
          <a:p>
            <a:pPr lvl="1">
              <a:lnSpc>
                <a:spcPct val="150000"/>
              </a:lnSpc>
            </a:pPr>
            <a:r>
              <a:rPr lang="fr-FR" b="1" dirty="0" smtClean="0">
                <a:solidFill>
                  <a:srgbClr val="F7C945"/>
                </a:solidFill>
                <a:latin typeface="Arial Black" panose="020B0A04020102020204" pitchFamily="34" charset="0"/>
              </a:rPr>
              <a:t>Ateliers </a:t>
            </a:r>
            <a:r>
              <a:rPr lang="fr-FR" b="1" dirty="0">
                <a:solidFill>
                  <a:srgbClr val="F7C945"/>
                </a:solidFill>
                <a:latin typeface="Arial Black" panose="020B0A04020102020204" pitchFamily="34" charset="0"/>
              </a:rPr>
              <a:t>de sensibilisation 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algn="r"/>
            <a:r>
              <a:rPr lang="fr-FR" cap="all" dirty="0" smtClean="0"/>
              <a:t>Septembre 2025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E0639D9-F3FA-4F7A-A0CC-477385C856B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130226" y="4862250"/>
            <a:ext cx="1350000" cy="157836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5243D8D-0A14-491D-BE72-E93041344DC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/>
          <a:srcRect l="4951" r="10637"/>
          <a:stretch/>
        </p:blipFill>
        <p:spPr>
          <a:xfrm>
            <a:off x="467544" y="866640"/>
            <a:ext cx="7942565" cy="3839467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1583BFAF-034B-4724-B8FD-5DF6A21AE8C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648937" y="349628"/>
            <a:ext cx="8496300" cy="539991"/>
          </a:xfrm>
        </p:spPr>
        <p:txBody>
          <a:bodyPr>
            <a:normAutofit/>
          </a:bodyPr>
          <a:lstStyle/>
          <a:p>
            <a:r>
              <a:rPr lang="fr-FR" sz="2000" dirty="0"/>
              <a:t>75 000 garçons s’orientent en bac+1 STEM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372EECF-66D0-4273-B707-3FC7487BF2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19930" y="1419622"/>
            <a:ext cx="1399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Seconde GT 2020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2E242B-D683-468F-8ECE-BBF335646BF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55776" y="1110524"/>
            <a:ext cx="1159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Première 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3ADB41-0782-469C-A704-661A29F146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58905" y="915566"/>
            <a:ext cx="1250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Terminale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905782-5175-41B7-9960-F4144B71316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411118" y="120359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Bac +1 2023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47DF72-59DE-4972-AEB9-B81E1D2FB7C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91680" y="1563638"/>
            <a:ext cx="1298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/>
              <a:t>Autres triplettes</a:t>
            </a:r>
          </a:p>
          <a:p>
            <a:pPr algn="r"/>
            <a:r>
              <a:rPr lang="fr-FR" sz="1100" dirty="0"/>
              <a:t>90 000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CCB76D9-88E2-42C2-9F04-485705682BD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25062" y="2427734"/>
            <a:ext cx="1734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/>
              <a:t>1 STEM + autre science</a:t>
            </a:r>
          </a:p>
          <a:p>
            <a:pPr algn="r"/>
            <a:r>
              <a:rPr lang="fr-FR" sz="1100" dirty="0"/>
              <a:t>40 000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48819E1-CD1B-4823-919C-DBAFD78FEA8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038399" y="3435846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/>
              <a:t>2 ou 3 STEM</a:t>
            </a:r>
          </a:p>
          <a:p>
            <a:pPr algn="r"/>
            <a:r>
              <a:rPr lang="fr-FR" sz="1100" dirty="0"/>
              <a:t>130 000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BF8FA15-7C3E-4F78-9CF3-BCB82FCBB05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716016" y="3723878"/>
            <a:ext cx="684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2 STEM</a:t>
            </a:r>
          </a:p>
          <a:p>
            <a:pPr algn="r"/>
            <a:r>
              <a:rPr lang="fr-FR" sz="1100" dirty="0"/>
              <a:t>85 000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0B5E48-B4DB-4985-A3C9-E163F5D81C8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707904" y="2643758"/>
            <a:ext cx="1734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1 STEM + autre science</a:t>
            </a:r>
          </a:p>
          <a:p>
            <a:pPr algn="r"/>
            <a:r>
              <a:rPr lang="fr-FR" sz="1100" dirty="0"/>
              <a:t>45 000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19578B-AB92-4A57-80D5-7CF157B33A5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995936" y="1563638"/>
            <a:ext cx="1414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Autres doublettes</a:t>
            </a:r>
          </a:p>
          <a:p>
            <a:pPr algn="r"/>
            <a:r>
              <a:rPr lang="fr-FR" sz="1100" dirty="0"/>
              <a:t>130 000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1C5670-86D5-4ADD-897D-91937F1C40B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805226" y="3723878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Bac + 1 STEM</a:t>
            </a:r>
          </a:p>
          <a:p>
            <a:pPr algn="r"/>
            <a:r>
              <a:rPr lang="fr-FR" sz="1100" b="1" dirty="0"/>
              <a:t>75 000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9E2103A-CB00-4E1B-A6C4-98C2461F4714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184132" y="2115492"/>
            <a:ext cx="726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/>
              <a:t>Autre</a:t>
            </a:r>
          </a:p>
          <a:p>
            <a:pPr algn="r"/>
            <a:r>
              <a:rPr lang="fr-FR" sz="1100" dirty="0"/>
              <a:t>185 000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D369CBD-5875-41C1-A763-5095F69A3C4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5452" y="4475275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Mission IGESR – IGF</a:t>
            </a:r>
          </a:p>
        </p:txBody>
      </p:sp>
      <p:sp>
        <p:nvSpPr>
          <p:cNvPr id="22" name="Espace réservé de la date 1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7740352" y="4840086"/>
            <a:ext cx="1170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smtClean="0"/>
              <a:t>Septembre 2025</a:t>
            </a:r>
            <a:endParaRPr lang="fr-FR" sz="750" b="1" cap="all" dirty="0"/>
          </a:p>
        </p:txBody>
      </p:sp>
    </p:spTree>
    <p:extLst>
      <p:ext uri="{BB962C8B-B14F-4D97-AF65-F5344CB8AC3E}">
        <p14:creationId xmlns:p14="http://schemas.microsoft.com/office/powerpoint/2010/main" val="21182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endParaRPr lang="fr-FR" sz="1600" dirty="0"/>
          </a:p>
          <a:p>
            <a:r>
              <a:rPr lang="fr-FR" sz="1600" i="1" dirty="0"/>
              <a:t>(les données de l’école ou de l’établissement sont à insérer après cette diapositive)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5904001" cy="720000"/>
          </a:xfrm>
          <a:solidFill>
            <a:srgbClr val="F7C945"/>
          </a:solidFill>
        </p:spPr>
        <p:txBody>
          <a:bodyPr anchor="ctr"/>
          <a:lstStyle/>
          <a:p>
            <a:r>
              <a:rPr lang="fr-FR" dirty="0"/>
              <a:t>B. Données école ou établissement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15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2319023" y="2763820"/>
            <a:ext cx="6207098" cy="204897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Image 3" descr="image00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5" y="932583"/>
            <a:ext cx="8492016" cy="393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6">
            <a:extLst>
              <a:ext uri="{FF2B5EF4-FFF2-40B4-BE49-F238E27FC236}">
                <a16:creationId xmlns:a16="http://schemas.microsoft.com/office/drawing/2014/main" id="{8370507D-A857-4745-B015-CEA846A8104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907704" y="496211"/>
            <a:ext cx="741588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Marianne" panose="02000000000000000000" pitchFamily="2" charset="0"/>
              </a:rPr>
              <a:t> Exemple d’une extraction Archipel (école) </a:t>
            </a:r>
          </a:p>
        </p:txBody>
      </p:sp>
    </p:spTree>
    <p:extLst>
      <p:ext uri="{BB962C8B-B14F-4D97-AF65-F5344CB8AC3E}">
        <p14:creationId xmlns:p14="http://schemas.microsoft.com/office/powerpoint/2010/main" val="38477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9" name="Titre 6">
            <a:extLst>
              <a:ext uri="{FF2B5EF4-FFF2-40B4-BE49-F238E27FC236}">
                <a16:creationId xmlns:a16="http://schemas.microsoft.com/office/drawing/2014/main" id="{8370507D-A857-4745-B015-CEA846A8104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899592" y="267494"/>
            <a:ext cx="8424000" cy="653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latin typeface="Marianne" panose="02000000000000000000" pitchFamily="2" charset="0"/>
              </a:rPr>
              <a:t> Exemple d’un extrait de restitution collège </a:t>
            </a:r>
          </a:p>
          <a:p>
            <a:pPr algn="ctr"/>
            <a:r>
              <a:rPr lang="fr-FR" sz="2400" dirty="0">
                <a:latin typeface="Marianne" panose="02000000000000000000" pitchFamily="2" charset="0"/>
              </a:rPr>
              <a:t>à destination des enseignants (Archipel)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2D85B0-3F5F-4242-8515-7E1FD78C290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8880" y="1203598"/>
            <a:ext cx="890624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endParaRPr lang="fr-FR" sz="1600" dirty="0"/>
          </a:p>
          <a:p>
            <a:pPr lvl="0"/>
            <a:r>
              <a:rPr lang="fr-FR" sz="1600" dirty="0"/>
              <a:t>Comparaison </a:t>
            </a:r>
            <a:r>
              <a:rPr lang="fr-FR" sz="1600" dirty="0" smtClean="0"/>
              <a:t>national/local </a:t>
            </a:r>
            <a:r>
              <a:rPr lang="fr-FR" sz="1600" dirty="0"/>
              <a:t>: </a:t>
            </a:r>
            <a:r>
              <a:rPr lang="fr-FR" sz="1600" b="1" dirty="0" smtClean="0"/>
              <a:t>« Que </a:t>
            </a:r>
            <a:r>
              <a:rPr lang="fr-FR" sz="1600" b="1" dirty="0"/>
              <a:t>nous disent ces données sur notre contexte </a:t>
            </a:r>
            <a:r>
              <a:rPr lang="fr-FR" sz="1600" b="1" dirty="0" smtClean="0"/>
              <a:t>? »</a:t>
            </a:r>
            <a:endParaRPr lang="fr-FR" sz="16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2555817" cy="720000"/>
          </a:xfrm>
          <a:solidFill>
            <a:srgbClr val="F7C945"/>
          </a:solidFill>
        </p:spPr>
        <p:txBody>
          <a:bodyPr anchor="ctr"/>
          <a:lstStyle/>
          <a:p>
            <a:r>
              <a:rPr lang="fr-FR" dirty="0"/>
              <a:t>C. Discussion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310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353729" y="1779582"/>
            <a:ext cx="8424000" cy="3003918"/>
          </a:xfrm>
        </p:spPr>
        <p:txBody>
          <a:bodyPr/>
          <a:lstStyle/>
          <a:p>
            <a:r>
              <a:rPr lang="fr-FR" sz="1600" dirty="0"/>
              <a:t> </a:t>
            </a:r>
            <a:r>
              <a:rPr lang="fr-FR" sz="1600" i="1" dirty="0"/>
              <a:t>(Une proposition à choisir parmi trois activités possibles)</a:t>
            </a:r>
          </a:p>
          <a:p>
            <a:endParaRPr lang="fr-FR" sz="1600" i="1" dirty="0" smtClean="0"/>
          </a:p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</a:t>
            </a:r>
            <a:r>
              <a:rPr lang="fr-FR" sz="1600" b="1" dirty="0">
                <a:solidFill>
                  <a:srgbClr val="57B4A2"/>
                </a:solidFill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solidFill>
                  <a:srgbClr val="57B4A2"/>
                </a:solidFill>
              </a:rPr>
              <a:t>Proposition 1</a:t>
            </a:r>
            <a:r>
              <a:rPr lang="fr-FR" sz="1600" dirty="0" smtClean="0"/>
              <a:t> : ouverture vers les leviers d’action </a:t>
            </a:r>
          </a:p>
          <a:p>
            <a:pPr marL="903288" lvl="1" indent="-285750">
              <a:buClr>
                <a:srgbClr val="57B4A2"/>
              </a:buClr>
              <a:buFont typeface="Wingdings" panose="05000000000000000000" pitchFamily="2" charset="2"/>
              <a:buChar char="§"/>
            </a:pPr>
            <a:r>
              <a:rPr lang="fr-FR" sz="1500" dirty="0" smtClean="0"/>
              <a:t>Quelles actions concrètes pourrions-nous mettre en place pour favoriser l’égalité des chances dans les orientations scientifiques ?</a:t>
            </a:r>
          </a:p>
          <a:p>
            <a:pPr>
              <a:spcAft>
                <a:spcPts val="1200"/>
              </a:spcAft>
            </a:pPr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b="1" dirty="0" smtClean="0">
                <a:solidFill>
                  <a:srgbClr val="57B4A2"/>
                </a:solidFill>
              </a:rPr>
              <a:t>Proposition 2</a:t>
            </a:r>
            <a:r>
              <a:rPr lang="fr-FR" sz="1600" dirty="0" smtClean="0">
                <a:solidFill>
                  <a:srgbClr val="57B4A2"/>
                </a:solidFill>
              </a:rPr>
              <a:t> </a:t>
            </a:r>
            <a:r>
              <a:rPr lang="fr-FR" sz="1600" dirty="0" smtClean="0"/>
              <a:t>:  questionner les stéréotypes selon différents axes d’observation afin d’engager des actions </a:t>
            </a:r>
          </a:p>
          <a:p>
            <a:pPr>
              <a:spcAft>
                <a:spcPts val="1200"/>
              </a:spcAft>
            </a:pPr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b="1" dirty="0" smtClean="0">
                <a:solidFill>
                  <a:srgbClr val="57B4A2"/>
                </a:solidFill>
              </a:rPr>
              <a:t>Proposition 3</a:t>
            </a:r>
            <a:r>
              <a:rPr lang="fr-FR" sz="1600" dirty="0" smtClean="0"/>
              <a:t> : appropriation de la fiche-action n° 5 du rapport de l’IGESR et projection vers des actions concrètes</a:t>
            </a:r>
          </a:p>
          <a:p>
            <a:endParaRPr lang="fr-FR" sz="16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5904001" cy="720000"/>
          </a:xfrm>
          <a:solidFill>
            <a:srgbClr val="57B4A2"/>
          </a:solidFill>
        </p:spPr>
        <p:txBody>
          <a:bodyPr anchor="ctr"/>
          <a:lstStyle/>
          <a:p>
            <a:r>
              <a:rPr lang="fr-FR" sz="2800" dirty="0">
                <a:solidFill>
                  <a:schemeClr val="bg1"/>
                </a:solidFill>
              </a:rPr>
              <a:t>Temps 2 : ateliers 1</a:t>
            </a:r>
            <a:r>
              <a:rPr lang="fr-FR" sz="2800" baseline="30000" dirty="0">
                <a:solidFill>
                  <a:schemeClr val="bg1"/>
                </a:solidFill>
              </a:rPr>
              <a:t>er</a:t>
            </a:r>
            <a:r>
              <a:rPr lang="fr-FR" sz="2800" dirty="0">
                <a:solidFill>
                  <a:schemeClr val="bg1"/>
                </a:solidFill>
              </a:rPr>
              <a:t> degré (</a:t>
            </a:r>
            <a:r>
              <a:rPr lang="fr-FR" sz="2800" dirty="0" smtClean="0">
                <a:solidFill>
                  <a:schemeClr val="bg1"/>
                </a:solidFill>
              </a:rPr>
              <a:t>1 h</a:t>
            </a:r>
            <a:r>
              <a:rPr lang="fr-FR" sz="28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99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359999" y="1813620"/>
            <a:ext cx="8424000" cy="2846362"/>
          </a:xfrm>
        </p:spPr>
        <p:txBody>
          <a:bodyPr/>
          <a:lstStyle/>
          <a:p>
            <a:r>
              <a:rPr lang="fr-FR" sz="1600" dirty="0"/>
              <a:t> </a:t>
            </a:r>
            <a:r>
              <a:rPr lang="fr-FR" sz="1600" i="1" dirty="0"/>
              <a:t>(Une proposition à choisir parmi trois activités possibles)</a:t>
            </a:r>
          </a:p>
          <a:p>
            <a:endParaRPr lang="fr-FR" sz="1600" i="1" dirty="0"/>
          </a:p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b="1" dirty="0" smtClean="0">
                <a:solidFill>
                  <a:srgbClr val="57B4A2"/>
                </a:solidFill>
              </a:rPr>
              <a:t>Proposition </a:t>
            </a:r>
            <a:r>
              <a:rPr lang="fr-FR" sz="1600" b="1" dirty="0">
                <a:solidFill>
                  <a:srgbClr val="57B4A2"/>
                </a:solidFill>
              </a:rPr>
              <a:t>1</a:t>
            </a:r>
            <a:r>
              <a:rPr lang="fr-FR" sz="1600" dirty="0"/>
              <a:t> : ouverture vers les leviers </a:t>
            </a:r>
            <a:r>
              <a:rPr lang="fr-FR" sz="1600" dirty="0" smtClean="0"/>
              <a:t>d’action. Quelles </a:t>
            </a:r>
            <a:r>
              <a:rPr lang="fr-FR" sz="1600" dirty="0"/>
              <a:t>actions concrètes pourrions-nous mettre en place pour favoriser l’égalité des chances dans les orientations scientifiques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b="1" dirty="0" smtClean="0">
                <a:solidFill>
                  <a:srgbClr val="57B4A2"/>
                </a:solidFill>
              </a:rPr>
              <a:t>Proposition </a:t>
            </a:r>
            <a:r>
              <a:rPr lang="fr-FR" sz="1600" b="1" dirty="0">
                <a:solidFill>
                  <a:srgbClr val="57B4A2"/>
                </a:solidFill>
              </a:rPr>
              <a:t>2</a:t>
            </a:r>
            <a:r>
              <a:rPr lang="fr-FR" sz="1600" dirty="0"/>
              <a:t> :  appropriation de la fiche-action n° 5 du rapport de l’IGESR et projection vers des actions concrètes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b="1" dirty="0" smtClean="0">
                <a:solidFill>
                  <a:srgbClr val="57B4A2"/>
                </a:solidFill>
              </a:rPr>
              <a:t>Proposition </a:t>
            </a:r>
            <a:r>
              <a:rPr lang="fr-FR" sz="1600" b="1" dirty="0">
                <a:solidFill>
                  <a:srgbClr val="57B4A2"/>
                </a:solidFill>
              </a:rPr>
              <a:t>3</a:t>
            </a:r>
            <a:r>
              <a:rPr lang="fr-FR" sz="1600" dirty="0"/>
              <a:t> : réflexions à partir d’un exemple concret, l’analyse </a:t>
            </a:r>
            <a:r>
              <a:rPr lang="fr-FR" sz="1600" dirty="0" smtClean="0"/>
              <a:t>des </a:t>
            </a:r>
            <a:r>
              <a:rPr lang="fr-FR" sz="1600" dirty="0"/>
              <a:t>bulletins scolaires </a:t>
            </a:r>
          </a:p>
          <a:p>
            <a:endParaRPr lang="fr-FR" sz="16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5652161" cy="720000"/>
          </a:xfrm>
          <a:solidFill>
            <a:srgbClr val="57B4A2"/>
          </a:solidFill>
        </p:spPr>
        <p:txBody>
          <a:bodyPr anchor="ctr"/>
          <a:lstStyle/>
          <a:p>
            <a:r>
              <a:rPr lang="fr-FR" sz="2800" dirty="0">
                <a:solidFill>
                  <a:schemeClr val="bg1"/>
                </a:solidFill>
              </a:rPr>
              <a:t>Temps 2 : ateliers 2</a:t>
            </a:r>
            <a:r>
              <a:rPr lang="fr-FR" sz="2800" baseline="30000" dirty="0">
                <a:solidFill>
                  <a:schemeClr val="bg1"/>
                </a:solidFill>
              </a:rPr>
              <a:t>nd</a:t>
            </a:r>
            <a:r>
              <a:rPr lang="fr-FR" sz="2800" dirty="0">
                <a:solidFill>
                  <a:schemeClr val="bg1"/>
                </a:solidFill>
              </a:rPr>
              <a:t> degré (</a:t>
            </a:r>
            <a:r>
              <a:rPr lang="fr-FR" sz="2800" dirty="0" smtClean="0">
                <a:solidFill>
                  <a:schemeClr val="bg1"/>
                </a:solidFill>
              </a:rPr>
              <a:t>1 h</a:t>
            </a:r>
            <a:r>
              <a:rPr lang="fr-FR" sz="28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86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56332" y="200566"/>
            <a:ext cx="5652161" cy="570984"/>
          </a:xfrm>
          <a:solidFill>
            <a:srgbClr val="57B4A2"/>
          </a:solidFill>
        </p:spPr>
        <p:txBody>
          <a:bodyPr anchor="ctr"/>
          <a:lstStyle/>
          <a:p>
            <a:pPr algn="ctr"/>
            <a:r>
              <a:rPr lang="fr-FR" sz="1800" i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Annexe : temps 2 - ateliers 2</a:t>
            </a:r>
            <a:r>
              <a:rPr lang="fr-FR" sz="1800" i="1" baseline="30000" dirty="0" smtClean="0">
                <a:solidFill>
                  <a:schemeClr val="bg1"/>
                </a:solidFill>
                <a:latin typeface="Marianne" panose="02000000000000000000" pitchFamily="2" charset="0"/>
              </a:rPr>
              <a:t>nd</a:t>
            </a:r>
            <a:r>
              <a:rPr lang="fr-FR" sz="1800" i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 degré</a:t>
            </a:r>
            <a:br>
              <a:rPr lang="fr-FR" sz="1800" i="1" dirty="0" smtClean="0">
                <a:solidFill>
                  <a:schemeClr val="bg1"/>
                </a:solidFill>
                <a:latin typeface="Marianne" panose="02000000000000000000" pitchFamily="2" charset="0"/>
              </a:rPr>
            </a:br>
            <a:r>
              <a:rPr lang="fr-FR" sz="1800" dirty="0" smtClean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800" i="1" dirty="0" smtClean="0">
                <a:solidFill>
                  <a:schemeClr val="bg1"/>
                </a:solidFill>
                <a:latin typeface="Marianne" panose="02000000000000000000" pitchFamily="2" charset="0"/>
                <a:sym typeface="Wingdings" panose="05000000000000000000" pitchFamily="2" charset="2"/>
              </a:rPr>
              <a:t>P</a:t>
            </a:r>
            <a:r>
              <a:rPr lang="fr-FR" sz="1800" i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roposition 3 (exemple pour susciter la réflexion)</a:t>
            </a:r>
            <a:endParaRPr lang="fr-FR" sz="1800" i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42" y="987574"/>
            <a:ext cx="7253474" cy="37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56332" y="200566"/>
            <a:ext cx="5652161" cy="570984"/>
          </a:xfrm>
          <a:solidFill>
            <a:srgbClr val="57B4A2"/>
          </a:solidFill>
        </p:spPr>
        <p:txBody>
          <a:bodyPr anchor="ctr"/>
          <a:lstStyle/>
          <a:p>
            <a:pPr algn="ctr"/>
            <a:r>
              <a:rPr lang="fr-FR" sz="1800" i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Annexe : temps 2 - ateliers 2</a:t>
            </a:r>
            <a:r>
              <a:rPr lang="fr-FR" sz="1800" i="1" baseline="30000" dirty="0" smtClean="0">
                <a:solidFill>
                  <a:schemeClr val="bg1"/>
                </a:solidFill>
                <a:latin typeface="Marianne" panose="02000000000000000000" pitchFamily="2" charset="0"/>
              </a:rPr>
              <a:t>nd</a:t>
            </a:r>
            <a:r>
              <a:rPr lang="fr-FR" sz="1800" i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 degré</a:t>
            </a:r>
            <a:br>
              <a:rPr lang="fr-FR" sz="1800" i="1" dirty="0" smtClean="0">
                <a:solidFill>
                  <a:schemeClr val="bg1"/>
                </a:solidFill>
                <a:latin typeface="Marianne" panose="02000000000000000000" pitchFamily="2" charset="0"/>
              </a:rPr>
            </a:br>
            <a:r>
              <a:rPr lang="fr-FR" sz="1800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800" i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Proposition 3 </a:t>
            </a:r>
            <a:r>
              <a:rPr lang="fr-FR" sz="1800" i="1" smtClean="0">
                <a:solidFill>
                  <a:schemeClr val="bg1"/>
                </a:solidFill>
                <a:latin typeface="Marianne" panose="02000000000000000000" pitchFamily="2" charset="0"/>
              </a:rPr>
              <a:t>(exemple </a:t>
            </a:r>
            <a:r>
              <a:rPr lang="fr-FR" sz="1800" i="1" dirty="0" smtClean="0">
                <a:solidFill>
                  <a:schemeClr val="bg1"/>
                </a:solidFill>
                <a:latin typeface="Marianne" panose="02000000000000000000" pitchFamily="2" charset="0"/>
              </a:rPr>
              <a:t>pour susciter la réflexion)</a:t>
            </a:r>
            <a:endParaRPr lang="fr-FR" sz="1800" i="1" dirty="0">
              <a:solidFill>
                <a:schemeClr val="bg1"/>
              </a:solidFill>
              <a:latin typeface="Marianne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7574"/>
            <a:ext cx="7344816" cy="375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60000" y="4793333"/>
            <a:ext cx="5904000" cy="360000"/>
          </a:xfrm>
        </p:spPr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pPr lvl="0">
              <a:lnSpc>
                <a:spcPct val="250000"/>
              </a:lnSpc>
            </a:pPr>
            <a:r>
              <a:rPr lang="fr-FR" sz="1600" b="1" dirty="0" smtClean="0">
                <a:solidFill>
                  <a:srgbClr val="F7C945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smtClean="0"/>
              <a:t> </a:t>
            </a:r>
            <a:r>
              <a:rPr lang="fr-FR" sz="1600" dirty="0"/>
              <a:t>Comprendre les inégalités persistantes d’orientation filles/garçons en sciences.</a:t>
            </a:r>
          </a:p>
          <a:p>
            <a:pPr lvl="0">
              <a:lnSpc>
                <a:spcPct val="250000"/>
              </a:lnSpc>
            </a:pPr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smtClean="0"/>
              <a:t> </a:t>
            </a:r>
            <a:r>
              <a:rPr lang="fr-FR" sz="1600" dirty="0"/>
              <a:t>Identifier les stéréotypes et freins potentiels, dans et hors de l’école.</a:t>
            </a:r>
          </a:p>
          <a:p>
            <a:pPr lvl="0">
              <a:lnSpc>
                <a:spcPct val="250000"/>
              </a:lnSpc>
            </a:pPr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smtClean="0"/>
              <a:t> </a:t>
            </a:r>
            <a:r>
              <a:rPr lang="fr-FR" sz="1600" dirty="0"/>
              <a:t>Prendre conscience des leviers d’action concrets dans les pratiques quotidiennes.</a:t>
            </a:r>
          </a:p>
          <a:p>
            <a:pPr lvl="0">
              <a:lnSpc>
                <a:spcPct val="250000"/>
              </a:lnSpc>
            </a:pPr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smtClean="0"/>
              <a:t> </a:t>
            </a:r>
            <a:r>
              <a:rPr lang="fr-FR" sz="1600" dirty="0"/>
              <a:t>Lancer une dynamique collective au sein de l’école ou de l’établissement.</a:t>
            </a:r>
          </a:p>
          <a:p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3347905" cy="504056"/>
          </a:xfrm>
          <a:solidFill>
            <a:srgbClr val="57B4A2"/>
          </a:solidFill>
        </p:spPr>
        <p:txBody>
          <a:bodyPr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Objectifs de l’atelier</a:t>
            </a:r>
          </a:p>
        </p:txBody>
      </p:sp>
    </p:spTree>
    <p:extLst>
      <p:ext uri="{BB962C8B-B14F-4D97-AF65-F5344CB8AC3E}">
        <p14:creationId xmlns:p14="http://schemas.microsoft.com/office/powerpoint/2010/main" val="880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64857" y="4749741"/>
            <a:ext cx="5904000" cy="360000"/>
          </a:xfrm>
        </p:spPr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 smtClean="0"/>
              <a:t>Temps </a:t>
            </a:r>
            <a:r>
              <a:rPr lang="fr-FR" sz="1600" dirty="0"/>
              <a:t>1 : échanges autour des faits (1h)</a:t>
            </a:r>
          </a:p>
          <a:p>
            <a:endParaRPr lang="fr-FR" sz="1600" dirty="0"/>
          </a:p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 smtClean="0"/>
              <a:t>Temps </a:t>
            </a:r>
            <a:r>
              <a:rPr lang="fr-FR" sz="1600" dirty="0"/>
              <a:t>2 : réflexions autour des pratiques et élaboration de pistes d’action (1h)</a:t>
            </a:r>
          </a:p>
          <a:p>
            <a:pPr lvl="0"/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1763729" cy="648072"/>
          </a:xfrm>
          <a:solidFill>
            <a:srgbClr val="57B4A2"/>
          </a:solidFill>
        </p:spPr>
        <p:txBody>
          <a:bodyPr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Déroulé </a:t>
            </a:r>
          </a:p>
        </p:txBody>
      </p:sp>
    </p:spTree>
    <p:extLst>
      <p:ext uri="{BB962C8B-B14F-4D97-AF65-F5344CB8AC3E}">
        <p14:creationId xmlns:p14="http://schemas.microsoft.com/office/powerpoint/2010/main" val="10998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 smtClean="0"/>
              <a:t>Introduction</a:t>
            </a:r>
            <a:endParaRPr lang="fr-FR" sz="1600" dirty="0"/>
          </a:p>
          <a:p>
            <a:endParaRPr lang="fr-FR" sz="1600" dirty="0"/>
          </a:p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 smtClean="0"/>
              <a:t>Vidéo </a:t>
            </a:r>
            <a:r>
              <a:rPr lang="fr-FR" sz="1600" dirty="0"/>
              <a:t>ministérielle (20 min)</a:t>
            </a:r>
          </a:p>
          <a:p>
            <a:pPr lvl="0"/>
            <a:endParaRPr lang="fr-FR" dirty="0"/>
          </a:p>
          <a:p>
            <a:pPr lvl="0"/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 smtClean="0"/>
              <a:t>Apports </a:t>
            </a:r>
            <a:r>
              <a:rPr lang="fr-FR" sz="1600" dirty="0"/>
              <a:t>factuels pour contextualiser (35 min)</a:t>
            </a:r>
          </a:p>
          <a:p>
            <a:pPr lvl="0"/>
            <a:r>
              <a:rPr lang="fr-FR" sz="1600" dirty="0" smtClean="0"/>
              <a:t>	</a:t>
            </a:r>
            <a:r>
              <a:rPr lang="fr-FR" sz="1600" b="1" dirty="0" smtClean="0">
                <a:solidFill>
                  <a:srgbClr val="57B4A2"/>
                </a:solidFill>
              </a:rPr>
              <a:t>A</a:t>
            </a:r>
            <a:r>
              <a:rPr lang="fr-FR" sz="1600" b="1" dirty="0">
                <a:solidFill>
                  <a:srgbClr val="57B4A2"/>
                </a:solidFill>
              </a:rPr>
              <a:t>.</a:t>
            </a:r>
            <a:r>
              <a:rPr lang="fr-FR" sz="1600" dirty="0"/>
              <a:t> Données nationales</a:t>
            </a:r>
          </a:p>
          <a:p>
            <a:pPr lvl="0"/>
            <a:r>
              <a:rPr lang="fr-FR" sz="1600" dirty="0" smtClean="0"/>
              <a:t>	</a:t>
            </a:r>
            <a:r>
              <a:rPr lang="fr-FR" sz="1600" b="1" dirty="0" smtClean="0">
                <a:solidFill>
                  <a:srgbClr val="57B4A2"/>
                </a:solidFill>
              </a:rPr>
              <a:t>B</a:t>
            </a:r>
            <a:r>
              <a:rPr lang="fr-FR" sz="1600" b="1" dirty="0">
                <a:solidFill>
                  <a:srgbClr val="57B4A2"/>
                </a:solidFill>
              </a:rPr>
              <a:t>.</a:t>
            </a:r>
            <a:r>
              <a:rPr lang="fr-FR" sz="1600" dirty="0"/>
              <a:t> Données école ou établissement</a:t>
            </a:r>
          </a:p>
          <a:p>
            <a:pPr lvl="0"/>
            <a:r>
              <a:rPr lang="fr-FR" sz="1600" dirty="0" smtClean="0"/>
              <a:t>	</a:t>
            </a:r>
            <a:r>
              <a:rPr lang="fr-FR" sz="1600" b="1" dirty="0" smtClean="0">
                <a:solidFill>
                  <a:srgbClr val="57B4A2"/>
                </a:solidFill>
              </a:rPr>
              <a:t>C</a:t>
            </a:r>
            <a:r>
              <a:rPr lang="fr-FR" sz="1600" b="1" dirty="0">
                <a:solidFill>
                  <a:srgbClr val="57B4A2"/>
                </a:solidFill>
              </a:rPr>
              <a:t>.</a:t>
            </a:r>
            <a:r>
              <a:rPr lang="fr-FR" sz="1600" dirty="0"/>
              <a:t> Discussion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7020313" cy="720000"/>
          </a:xfrm>
          <a:solidFill>
            <a:srgbClr val="57B4A2"/>
          </a:solidFill>
        </p:spPr>
        <p:txBody>
          <a:bodyPr anchor="ctr"/>
          <a:lstStyle/>
          <a:p>
            <a:r>
              <a:rPr lang="fr-FR" sz="2800" dirty="0">
                <a:solidFill>
                  <a:schemeClr val="bg1"/>
                </a:solidFill>
              </a:rPr>
              <a:t>Temps 1 : échanges autour des faits (</a:t>
            </a:r>
            <a:r>
              <a:rPr lang="fr-FR" sz="2800" dirty="0" smtClean="0">
                <a:solidFill>
                  <a:schemeClr val="bg1"/>
                </a:solidFill>
              </a:rPr>
              <a:t>1 h</a:t>
            </a:r>
            <a:r>
              <a:rPr lang="fr-FR" sz="28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11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59999" y="1059582"/>
            <a:ext cx="3707945" cy="720000"/>
          </a:xfrm>
          <a:solidFill>
            <a:srgbClr val="F7C945"/>
          </a:solidFill>
        </p:spPr>
        <p:txBody>
          <a:bodyPr anchor="ctr"/>
          <a:lstStyle/>
          <a:p>
            <a:r>
              <a:rPr lang="fr-FR" dirty="0"/>
              <a:t>A. Données nationales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78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7FC6F1-437D-EC49-BF9D-D6BBB565A90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BFBC0A2-D46D-4664-90D3-4F5527C50E2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691680" y="255651"/>
            <a:ext cx="7092320" cy="432048"/>
          </a:xfrm>
        </p:spPr>
        <p:txBody>
          <a:bodyPr/>
          <a:lstStyle/>
          <a:p>
            <a:r>
              <a:rPr lang="fr-FR" dirty="0"/>
              <a:t>En petite section de maternelle, des acquis plus solides pour les élèves nés en début d’année et pour les filles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41984" y="4280242"/>
            <a:ext cx="80500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/>
              <a:t>Source</a:t>
            </a:r>
            <a:r>
              <a:rPr lang="fr-FR" sz="900" b="1" dirty="0"/>
              <a:t> : Note d’information, n°25.03 DEPP </a:t>
            </a:r>
            <a:r>
              <a:rPr lang="fr-FR" sz="900" b="1" u="sng" dirty="0">
                <a:hlinkClick r:id="rId9" tooltip="En petite section de maternelle, des acquis plus solides pour les élèves nés en début d’année et pour les filles"/>
              </a:rPr>
              <a:t>En petite section de maternelle, des acquis plus solides pour les élèves nés en début d’année et pour les filles </a:t>
            </a:r>
            <a:r>
              <a:rPr lang="fr-FR" sz="900" dirty="0"/>
              <a:t/>
            </a:r>
            <a:br>
              <a:rPr lang="fr-FR" sz="900" dirty="0"/>
            </a:br>
            <a:endParaRPr lang="fr-FR" sz="900" b="1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03648" y="1311260"/>
            <a:ext cx="6433066" cy="15606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5" y="2902333"/>
            <a:ext cx="5884663" cy="1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7FC6F1-437D-EC49-BF9D-D6BBB565A90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BFBC0A2-D46D-4664-90D3-4F5527C50E2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691680" y="255651"/>
            <a:ext cx="7092320" cy="432048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Des différences de résultats scolaires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875E0CE-50AE-4DD5-83A6-6EB1866236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331640" y="687699"/>
            <a:ext cx="2664296" cy="39172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2DAC770-BDDD-4E8C-B285-6B5DECD082C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16016" y="826704"/>
            <a:ext cx="2664296" cy="360039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330561" y="3939902"/>
            <a:ext cx="17368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Données DEPP Filles et garçons sur le chemin de l’égalité</a:t>
            </a:r>
          </a:p>
          <a:p>
            <a:r>
              <a:rPr lang="fr-FR" sz="900" b="1" i="1" dirty="0">
                <a:solidFill>
                  <a:schemeClr val="tx2">
                    <a:lumMod val="50000"/>
                  </a:schemeClr>
                </a:solidFill>
              </a:rPr>
              <a:t>De l’école à l’enseignement </a:t>
            </a:r>
            <a:r>
              <a:rPr lang="fr-FR" sz="900" b="1" i="1" dirty="0" smtClean="0">
                <a:solidFill>
                  <a:schemeClr val="tx2">
                    <a:lumMod val="50000"/>
                  </a:schemeClr>
                </a:solidFill>
              </a:rPr>
              <a:t>supérieur </a:t>
            </a:r>
            <a:r>
              <a:rPr lang="fr-FR" sz="900" b="1" i="1" dirty="0">
                <a:solidFill>
                  <a:schemeClr val="tx2">
                    <a:lumMod val="50000"/>
                  </a:schemeClr>
                </a:solidFill>
              </a:rPr>
              <a:t>- 2025</a:t>
            </a:r>
            <a:endParaRPr lang="fr-FR" sz="9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3568" y="917256"/>
            <a:ext cx="7776864" cy="3742726"/>
          </a:xfrm>
          <a:prstGeom prst="rect">
            <a:avLst/>
          </a:prstGeom>
        </p:spPr>
      </p:pic>
      <p:sp>
        <p:nvSpPr>
          <p:cNvPr id="5" name="Espace réservé de la date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3387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GF 2">
    <a:dk1>
      <a:sysClr val="windowText" lastClr="000000"/>
    </a:dk1>
    <a:lt1>
      <a:sysClr val="window" lastClr="FFFFFF"/>
    </a:lt1>
    <a:dk2>
      <a:srgbClr val="A5A5A5"/>
    </a:dk2>
    <a:lt2>
      <a:srgbClr val="EEECE1"/>
    </a:lt2>
    <a:accent1>
      <a:srgbClr val="005472"/>
    </a:accent1>
    <a:accent2>
      <a:srgbClr val="CA002F"/>
    </a:accent2>
    <a:accent3>
      <a:srgbClr val="F07F0A"/>
    </a:accent3>
    <a:accent4>
      <a:srgbClr val="FEC000"/>
    </a:accent4>
    <a:accent5>
      <a:srgbClr val="BCAC16"/>
    </a:accent5>
    <a:accent6>
      <a:srgbClr val="008339"/>
    </a:accent6>
    <a:hlink>
      <a:srgbClr val="005A38"/>
    </a:hlink>
    <a:folHlink>
      <a:srgbClr val="005A38"/>
    </a:folHlink>
  </a:clrScheme>
  <a:fontScheme name="IGF 2">
    <a:majorFont>
      <a:latin typeface="Cambr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GF 2">
    <a:dk1>
      <a:sysClr val="windowText" lastClr="000000"/>
    </a:dk1>
    <a:lt1>
      <a:sysClr val="window" lastClr="FFFFFF"/>
    </a:lt1>
    <a:dk2>
      <a:srgbClr val="A5A5A5"/>
    </a:dk2>
    <a:lt2>
      <a:srgbClr val="EEECE1"/>
    </a:lt2>
    <a:accent1>
      <a:srgbClr val="005472"/>
    </a:accent1>
    <a:accent2>
      <a:srgbClr val="CA002F"/>
    </a:accent2>
    <a:accent3>
      <a:srgbClr val="F07F0A"/>
    </a:accent3>
    <a:accent4>
      <a:srgbClr val="FEC000"/>
    </a:accent4>
    <a:accent5>
      <a:srgbClr val="BCAC16"/>
    </a:accent5>
    <a:accent6>
      <a:srgbClr val="008339"/>
    </a:accent6>
    <a:hlink>
      <a:srgbClr val="005A38"/>
    </a:hlink>
    <a:folHlink>
      <a:srgbClr val="005A38"/>
    </a:folHlink>
  </a:clrScheme>
  <a:fontScheme name="IGF 2">
    <a:majorFont>
      <a:latin typeface="Cambr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GF 2">
    <a:dk1>
      <a:sysClr val="windowText" lastClr="000000"/>
    </a:dk1>
    <a:lt1>
      <a:sysClr val="window" lastClr="FFFFFF"/>
    </a:lt1>
    <a:dk2>
      <a:srgbClr val="A5A5A5"/>
    </a:dk2>
    <a:lt2>
      <a:srgbClr val="EEECE1"/>
    </a:lt2>
    <a:accent1>
      <a:srgbClr val="005472"/>
    </a:accent1>
    <a:accent2>
      <a:srgbClr val="CA002F"/>
    </a:accent2>
    <a:accent3>
      <a:srgbClr val="F07F0A"/>
    </a:accent3>
    <a:accent4>
      <a:srgbClr val="FEC000"/>
    </a:accent4>
    <a:accent5>
      <a:srgbClr val="BCAC16"/>
    </a:accent5>
    <a:accent6>
      <a:srgbClr val="008339"/>
    </a:accent6>
    <a:hlink>
      <a:srgbClr val="005A38"/>
    </a:hlink>
    <a:folHlink>
      <a:srgbClr val="005A38"/>
    </a:folHlink>
  </a:clrScheme>
  <a:fontScheme name="IGF 2">
    <a:majorFont>
      <a:latin typeface="Cambr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D9FF8951EFCA0948942EE59C0EFD8001" ma:contentTypeVersion="2" ma:contentTypeDescription="Crée un document." ma:contentTypeScope="" ma:versionID="4b77c7a54dff97919234773dfdd1a1f0">
  <xsd:schema xmlns:xsd="http://www.w3.org/2001/XMLSchema" xmlns:xs="http://www.w3.org/2001/XMLSchema" xmlns:p="http://schemas.microsoft.com/office/2006/metadata/properties" xmlns:ns2="A2F64780-A929-4AA1-B3E6-0816FE131A1C" targetNamespace="http://schemas.microsoft.com/office/2006/metadata/properties" ma:root="true" ma:fieldsID="2172cf27e926f8f7d0d97230d46b95e1" ns2:_="">
    <xsd:import namespace="A2F64780-A929-4AA1-B3E6-0816FE131A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64780-A929-4AA1-B3E6-0816FE131A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A2F64780-A929-4AA1-B3E6-0816FE131A1C">Gabarit powerpoint MENJS</Description0>
  </documentManagement>
</p:properties>
</file>

<file path=customXml/itemProps1.xml><?xml version="1.0" encoding="utf-8"?>
<ds:datastoreItem xmlns:ds="http://schemas.openxmlformats.org/officeDocument/2006/customXml" ds:itemID="{B1A2CB2C-671B-48B5-816D-C9C30BD722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F64780-A929-4AA1-B3E6-0816FE131A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2F64780-A929-4AA1-B3E6-0816FE131A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2003</TotalTime>
  <Words>1341</Words>
  <Application>Microsoft Office PowerPoint</Application>
  <PresentationFormat>Affichage à l'écran (16:9)</PresentationFormat>
  <Paragraphs>210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Marianne</vt:lpstr>
      <vt:lpstr>Times New Roman</vt:lpstr>
      <vt:lpstr>Wingdings</vt:lpstr>
      <vt:lpstr>MINISTÈRIEL</vt:lpstr>
      <vt:lpstr>Présentation PowerPoint</vt:lpstr>
      <vt:lpstr>Présentation PowerPoint</vt:lpstr>
      <vt:lpstr>Objectifs de l’atelier</vt:lpstr>
      <vt:lpstr>Déroulé </vt:lpstr>
      <vt:lpstr>Temps 1 : échanges autour des faits (1 h)</vt:lpstr>
      <vt:lpstr>A. Données nationales </vt:lpstr>
      <vt:lpstr>En petite section de maternelle, des acquis plus solides pour les élèves nés en début d’année et pour les filles</vt:lpstr>
      <vt:lpstr>Des différences de résultats scolaires</vt:lpstr>
      <vt:lpstr>Présentation PowerPoint</vt:lpstr>
      <vt:lpstr>Présentation PowerPoint</vt:lpstr>
      <vt:lpstr>Sentiment de réussite et confiance dans la performance</vt:lpstr>
      <vt:lpstr>Des choix d’orientation différenciés dans le système scolaire</vt:lpstr>
      <vt:lpstr>Une répartition sexuée des filières qui tend à diminuer et les aspirations professionnelles les plus courantes qui restent fortement marquées par le genre  </vt:lpstr>
      <vt:lpstr>Des différences d’orientation accentuées après les propositions d’orientation des conseils de classe </vt:lpstr>
      <vt:lpstr>Un phénomène d’évitement des STIM : le tuyau percé</vt:lpstr>
      <vt:lpstr>La sous-représentation des femmes dans les filières STIM est un phénomène ancien </vt:lpstr>
      <vt:lpstr>Après la réforme du lycée, le nombre de femmes s’orientant en STIM est resté stable</vt:lpstr>
      <vt:lpstr>« Les garçons sont brillants, les filles sont travailleuses »</vt:lpstr>
      <vt:lpstr>Seules 25 000 femmes s’orientent vers les filières STEM à niveau bac +1, alors que plus de 130 000 font des STEM en 1ère </vt:lpstr>
      <vt:lpstr>75 000 garçons s’orientent en bac+1 STEM</vt:lpstr>
      <vt:lpstr>B. Données école ou établissement </vt:lpstr>
      <vt:lpstr>Présentation PowerPoint</vt:lpstr>
      <vt:lpstr>Présentation PowerPoint</vt:lpstr>
      <vt:lpstr>C. Discussion</vt:lpstr>
      <vt:lpstr>Temps 2 : ateliers 1er degré (1 h)</vt:lpstr>
      <vt:lpstr>Temps 2 : ateliers 2nd degré (1 h)</vt:lpstr>
      <vt:lpstr>Annexe : temps 2 - ateliers 2nd degré  Proposition 3 (exemple pour susciter la réflexion)</vt:lpstr>
      <vt:lpstr>Annexe : temps 2 - ateliers 2nd degré  Proposition 3 (exemple pour susciter la réflexion)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JOSSELYN BELLICAUD</cp:lastModifiedBy>
  <cp:revision>62</cp:revision>
  <dcterms:created xsi:type="dcterms:W3CDTF">2020-03-05T15:21:24Z</dcterms:created>
  <dcterms:modified xsi:type="dcterms:W3CDTF">2025-08-20T15:06:35Z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0x010100873AB55E0CC5DA459F57F5A42893F46A005A087D358B12CA4E82A8A8BA9B8A8CF200D3544DBFAD4F664AA25DF68E6D1F0A9E00689F2856DFEDCE40890FDCED81A7DFC900D9FF8951EFCA0948942EE59C0EFD8001</vt:lpwstr>
  </property>
</Properties>
</file>