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6" r:id="rId2"/>
    <p:sldId id="445" r:id="rId3"/>
    <p:sldId id="449" r:id="rId4"/>
    <p:sldId id="454" r:id="rId5"/>
    <p:sldId id="455" r:id="rId6"/>
    <p:sldId id="456" r:id="rId7"/>
    <p:sldId id="457" r:id="rId8"/>
    <p:sldId id="458" r:id="rId9"/>
    <p:sldId id="459" r:id="rId10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71639" autoAdjust="0"/>
  </p:normalViewPr>
  <p:slideViewPr>
    <p:cSldViewPr>
      <p:cViewPr>
        <p:scale>
          <a:sx n="50" d="100"/>
          <a:sy n="50" d="100"/>
        </p:scale>
        <p:origin x="-1776" y="-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eeesssi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3761E-873E-4B19-982E-C20EA79BFF31}" type="datetimeFigureOut">
              <a:rPr lang="fr-FR" smtClean="0"/>
              <a:t>10/05/2016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Académie de Paris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A9031-3A64-461F-B978-40BBD10E67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819603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fr-FR" smtClean="0"/>
              <a:t>eeesssi</a:t>
            </a:r>
            <a:endParaRPr lang="fr-F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83FEDA9E-10B4-4CA5-B3B9-8EFBDC2EF8AC}" type="datetimeFigureOut">
              <a:rPr lang="fr-FR"/>
              <a:pPr>
                <a:defRPr/>
              </a:pPr>
              <a:t>10/05/2016</a:t>
            </a:fld>
            <a:endParaRPr 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fr-FR" smtClean="0"/>
              <a:t>Académie de Paris</a:t>
            </a:r>
            <a:endParaRPr lang="fr-FR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F5E493EA-CA8E-4CF1-B8B3-ECE6B8FD989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414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r-FR" baseline="0" dirty="0" smtClean="0"/>
              <a:t>.</a:t>
            </a:r>
          </a:p>
          <a:p>
            <a:pPr eaLnBrk="1" hangingPunct="1"/>
            <a:endParaRPr lang="fr-FR" baseline="0" dirty="0" smtClean="0"/>
          </a:p>
          <a:p>
            <a:pPr eaLnBrk="1" hangingPunct="1"/>
            <a:endParaRPr lang="fr-FR" baseline="0" dirty="0" smtClean="0"/>
          </a:p>
          <a:p>
            <a:pPr eaLnBrk="1" hangingPunct="1"/>
            <a:endParaRPr lang="fr-FR" dirty="0" smtClean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Paris</a:t>
            </a: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Paris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5E493EA-CA8E-4CF1-B8B3-ECE6B8FD9896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7697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Paris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5E493EA-CA8E-4CF1-B8B3-ECE6B8FD9896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548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Paris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5E493EA-CA8E-4CF1-B8B3-ECE6B8FD9896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0344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Paris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5E493EA-CA8E-4CF1-B8B3-ECE6B8FD9896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6438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Paris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5E493EA-CA8E-4CF1-B8B3-ECE6B8FD9896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076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Paris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5E493EA-CA8E-4CF1-B8B3-ECE6B8FD9896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1635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Paris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5E493EA-CA8E-4CF1-B8B3-ECE6B8FD9896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7830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Paris</a:t>
            </a: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908AF-B6AA-4633-B885-C8356DA838C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E1DFC-95F7-4D4D-9B20-8B11050D0CF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4E2C9-B994-42C4-982E-73AE2FA900A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7E159-ABB4-4903-8AC4-291DE79F230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EE5AB-8A69-4CB1-BD78-493572138D9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F6BEE-C863-47F2-8300-220CCF8E23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C84F7-F88C-4B39-AED6-3FE394B1078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BB68D-A1C8-426A-AD1F-830308A3DCE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DD051-50EB-477D-BBF9-E967CBADBF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CD088-D21D-4BDC-A665-0D5BF4FED2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C2823-3C99-42D6-86A7-03F9CD7D599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 smtClean="0"/>
              <a:t>Janvier 2016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 smtClean="0"/>
              <a:t>Nouveaux programmes de mathématiques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01E18C-AFC5-41A9-842A-C9DF662EB8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jpeg"/><Relationship Id="rId4" Type="http://schemas.openxmlformats.org/officeDocument/2006/relationships/hyperlink" Target="mailto:clarisse.fiol@ac-paris.f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jpeg"/><Relationship Id="rId4" Type="http://schemas.openxmlformats.org/officeDocument/2006/relationships/hyperlink" Target="mailto:clarisse.fiol@ac-paris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64" y="217235"/>
            <a:ext cx="4962104" cy="474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042180" y="5198268"/>
            <a:ext cx="75928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sz="2400" b="1" dirty="0">
                <a:latin typeface="+mj-lt"/>
              </a:rPr>
              <a:t>Clarisse FIOL       </a:t>
            </a:r>
            <a:r>
              <a:rPr lang="fr-FR" altLang="fr-FR" sz="2400" b="1" dirty="0">
                <a:latin typeface="+mj-lt"/>
                <a:hlinkClick r:id="rId4"/>
              </a:rPr>
              <a:t>clarisse.fiol@ac-paris.fr</a:t>
            </a:r>
            <a:r>
              <a:rPr lang="fr-FR" altLang="fr-FR" sz="2400" b="1" dirty="0">
                <a:latin typeface="+mj-lt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IA 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– IPR de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mathématiques 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de l’académie de Paris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04431" y="3162260"/>
            <a:ext cx="666249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b="1" dirty="0" smtClean="0">
                <a:latin typeface="Calibri" pitchFamily="34" charset="0"/>
              </a:rPr>
              <a:t>Les Enseignements Pratiques Interdisciplinaires (EPI)</a:t>
            </a:r>
            <a:endParaRPr lang="fr-FR" sz="4000" b="1" dirty="0">
              <a:latin typeface="Calibri" pitchFamily="34" charset="0"/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548571" y="6165304"/>
            <a:ext cx="4884269" cy="41215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Plan National de Formation – Lycée Balzac, Paris – 29 mars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BB68D-A1C8-426A-AD1F-830308A3DCE2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pic>
        <p:nvPicPr>
          <p:cNvPr id="15" name="Imag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80470"/>
            <a:ext cx="4214813" cy="2588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395536" y="444066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Calibri" pitchFamily="34" charset="0"/>
              </a:rPr>
              <a:t>PNF – Lycée </a:t>
            </a:r>
            <a:r>
              <a:rPr lang="fr-FR" sz="2800" b="1" dirty="0" smtClean="0">
                <a:latin typeface="Calibri" pitchFamily="34" charset="0"/>
              </a:rPr>
              <a:t>Balzac </a:t>
            </a:r>
            <a:r>
              <a:rPr lang="fr-FR" sz="2800" b="1" dirty="0">
                <a:latin typeface="Calibri" pitchFamily="34" charset="0"/>
              </a:rPr>
              <a:t>– </a:t>
            </a:r>
            <a:r>
              <a:rPr lang="fr-FR" sz="2800" b="1" dirty="0" smtClean="0">
                <a:latin typeface="Calibri" pitchFamily="34" charset="0"/>
              </a:rPr>
              <a:t> Paris,  </a:t>
            </a:r>
            <a:r>
              <a:rPr lang="fr-FR" sz="2800" b="1" dirty="0">
                <a:latin typeface="Calibri" pitchFamily="34" charset="0"/>
              </a:rPr>
              <a:t>Mardi 29 mars </a:t>
            </a:r>
            <a:r>
              <a:rPr lang="fr-FR" sz="2800" b="1" dirty="0" smtClean="0">
                <a:latin typeface="Calibri" pitchFamily="34" charset="0"/>
              </a:rPr>
              <a:t>2016</a:t>
            </a:r>
            <a:endParaRPr lang="fr-FR" sz="28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310438" cy="4545632"/>
          </a:xfrm>
        </p:spPr>
        <p:txBody>
          <a:bodyPr/>
          <a:lstStyle/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>- La </a:t>
            </a:r>
            <a:r>
              <a:rPr lang="fr-FR" b="1" dirty="0"/>
              <a:t>question des </a:t>
            </a:r>
            <a:r>
              <a:rPr lang="fr-FR" b="1" dirty="0" smtClean="0"/>
              <a:t>thématiques ;</a:t>
            </a:r>
            <a:br>
              <a:rPr lang="fr-FR" b="1" dirty="0" smtClean="0"/>
            </a:br>
            <a:r>
              <a:rPr lang="fr-FR" b="1" dirty="0" smtClean="0"/>
              <a:t>- La </a:t>
            </a:r>
            <a:r>
              <a:rPr lang="fr-FR" b="1" dirty="0"/>
              <a:t>question des </a:t>
            </a:r>
            <a:r>
              <a:rPr lang="fr-FR" b="1" dirty="0" smtClean="0"/>
              <a:t>objectifs ;</a:t>
            </a: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>- La </a:t>
            </a:r>
            <a:r>
              <a:rPr lang="fr-FR" b="1" dirty="0"/>
              <a:t>question des </a:t>
            </a:r>
            <a:r>
              <a:rPr lang="fr-FR" b="1" dirty="0" smtClean="0"/>
              <a:t>contenus ;</a:t>
            </a:r>
            <a:br>
              <a:rPr lang="fr-FR" b="1" dirty="0" smtClean="0"/>
            </a:br>
            <a:r>
              <a:rPr lang="fr-FR" b="1" dirty="0" smtClean="0"/>
              <a:t>- La </a:t>
            </a:r>
            <a:r>
              <a:rPr lang="fr-FR" b="1" dirty="0"/>
              <a:t>question de </a:t>
            </a:r>
            <a:r>
              <a:rPr lang="fr-FR" b="1" dirty="0" smtClean="0"/>
              <a:t>l’horaire ;</a:t>
            </a:r>
            <a:br>
              <a:rPr lang="fr-FR" b="1" dirty="0" smtClean="0"/>
            </a:br>
            <a:r>
              <a:rPr lang="fr-FR" b="1" dirty="0" smtClean="0"/>
              <a:t>- La </a:t>
            </a:r>
            <a:r>
              <a:rPr lang="fr-FR" b="1" dirty="0"/>
              <a:t>question de </a:t>
            </a:r>
            <a:r>
              <a:rPr lang="fr-FR" b="1" dirty="0" smtClean="0"/>
              <a:t>l’évaluation ;</a:t>
            </a:r>
            <a:br>
              <a:rPr lang="fr-FR" b="1" dirty="0" smtClean="0"/>
            </a:br>
            <a:r>
              <a:rPr lang="fr-FR" b="1" dirty="0" smtClean="0"/>
              <a:t>- Les </a:t>
            </a:r>
            <a:r>
              <a:rPr lang="fr-FR" b="1" dirty="0"/>
              <a:t>EPI dans </a:t>
            </a:r>
            <a:r>
              <a:rPr lang="fr-FR" b="1" dirty="0" smtClean="0"/>
              <a:t>l’organisation de </a:t>
            </a:r>
            <a:br>
              <a:rPr lang="fr-FR" b="1" dirty="0" smtClean="0"/>
            </a:br>
            <a:r>
              <a:rPr lang="fr-FR" b="1" dirty="0" smtClean="0"/>
              <a:t>l’établissement.</a:t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> </a:t>
            </a:r>
            <a:r>
              <a:rPr lang="fr-FR" b="1" dirty="0"/>
              <a:t/>
            </a:r>
            <a:br>
              <a:rPr lang="fr-FR" b="1" dirty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> </a:t>
            </a:r>
            <a:r>
              <a:rPr lang="fr-FR" b="1" dirty="0"/>
              <a:t/>
            </a:r>
            <a:br>
              <a:rPr lang="fr-FR" b="1" dirty="0"/>
            </a:br>
            <a:endParaRPr lang="fr-FR" b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7E159-ABB4-4903-8AC4-291DE79F2300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467544" y="476672"/>
            <a:ext cx="35766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Des questions </a:t>
            </a:r>
          </a:p>
        </p:txBody>
      </p:sp>
      <p:sp>
        <p:nvSpPr>
          <p:cNvPr id="16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548571" y="6165304"/>
            <a:ext cx="4884269" cy="41215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Plan National de Formation – Lycée Balzac, Paris – 29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571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050941"/>
            <a:ext cx="8229600" cy="1143000"/>
          </a:xfrm>
        </p:spPr>
        <p:txBody>
          <a:bodyPr/>
          <a:lstStyle/>
          <a:p>
            <a:pPr algn="l"/>
            <a:r>
              <a:rPr lang="fr-FR" b="1" dirty="0" smtClean="0">
                <a:solidFill>
                  <a:srgbClr val="0070C0"/>
                </a:solidFill>
              </a:rPr>
              <a:t>Un exemple parmi plusieurs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7E159-ABB4-4903-8AC4-291DE79F2300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357497" y="3206532"/>
            <a:ext cx="864096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400" b="1" dirty="0" smtClean="0">
                <a:latin typeface="+mj-lt"/>
                <a:ea typeface="+mj-ea"/>
                <a:cs typeface="+mj-cs"/>
              </a:rPr>
              <a:t>« Les </a:t>
            </a:r>
            <a:r>
              <a:rPr lang="fr-FR" sz="4400" b="1" dirty="0">
                <a:latin typeface="+mj-lt"/>
                <a:ea typeface="+mj-ea"/>
                <a:cs typeface="+mj-cs"/>
              </a:rPr>
              <a:t>problèmes d’arpentage : origine, but, instruments, construction …  </a:t>
            </a:r>
            <a:r>
              <a:rPr lang="fr-FR" sz="4400" b="1" dirty="0" smtClean="0">
                <a:latin typeface="+mj-lt"/>
                <a:ea typeface="+mj-ea"/>
                <a:cs typeface="+mj-cs"/>
              </a:rPr>
              <a:t>de </a:t>
            </a:r>
            <a:r>
              <a:rPr lang="fr-FR" sz="4400" b="1" dirty="0">
                <a:latin typeface="+mj-lt"/>
                <a:ea typeface="+mj-ea"/>
                <a:cs typeface="+mj-cs"/>
              </a:rPr>
              <a:t>l’Antiquité à nos </a:t>
            </a:r>
            <a:r>
              <a:rPr lang="fr-FR" sz="4400" b="1" dirty="0" smtClean="0">
                <a:latin typeface="+mj-lt"/>
                <a:ea typeface="+mj-ea"/>
                <a:cs typeface="+mj-cs"/>
              </a:rPr>
              <a:t>jours ».</a:t>
            </a:r>
            <a:endParaRPr lang="fr-FR" sz="4400" b="1" dirty="0">
              <a:latin typeface="+mj-lt"/>
              <a:ea typeface="+mj-ea"/>
              <a:cs typeface="+mj-cs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57497" y="363637"/>
            <a:ext cx="33073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Les réponses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5536" y="1174254"/>
            <a:ext cx="69127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400" b="1" dirty="0">
                <a:latin typeface="+mj-lt"/>
                <a:ea typeface="+mj-ea"/>
                <a:cs typeface="+mj-cs"/>
              </a:rPr>
              <a:t>BOEN n°27 du 2 juillet </a:t>
            </a:r>
            <a:r>
              <a:rPr lang="fr-FR" sz="4400" b="1" dirty="0" smtClean="0">
                <a:latin typeface="+mj-lt"/>
                <a:ea typeface="+mj-ea"/>
                <a:cs typeface="+mj-cs"/>
              </a:rPr>
              <a:t>2015.</a:t>
            </a:r>
            <a:endParaRPr lang="fr-FR" sz="4400" b="1" dirty="0">
              <a:latin typeface="+mj-lt"/>
              <a:ea typeface="+mj-ea"/>
              <a:cs typeface="+mj-cs"/>
            </a:endParaRPr>
          </a:p>
        </p:txBody>
      </p:sp>
      <p:sp>
        <p:nvSpPr>
          <p:cNvPr id="9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548571" y="6165304"/>
            <a:ext cx="4884269" cy="41215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Plan National de Formation – Lycée Balzac, Paris – 29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666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7E159-ABB4-4903-8AC4-291DE79F2300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341110" y="1193304"/>
            <a:ext cx="855137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400" b="1" i="1" dirty="0" smtClean="0">
                <a:latin typeface="+mj-lt"/>
                <a:ea typeface="+mj-ea"/>
                <a:cs typeface="+mj-cs"/>
              </a:rPr>
              <a:t>Thématiques</a:t>
            </a:r>
            <a:r>
              <a:rPr lang="fr-FR" sz="4400" b="1" dirty="0" smtClean="0">
                <a:latin typeface="+mj-lt"/>
                <a:ea typeface="+mj-ea"/>
                <a:cs typeface="+mj-cs"/>
              </a:rPr>
              <a:t> : </a:t>
            </a:r>
          </a:p>
          <a:p>
            <a:pPr marL="571500" indent="-571500">
              <a:buFontTx/>
              <a:buChar char="-"/>
            </a:pPr>
            <a:r>
              <a:rPr lang="fr-FR" sz="4400" dirty="0" smtClean="0">
                <a:latin typeface="+mj-lt"/>
                <a:ea typeface="+mj-ea"/>
                <a:cs typeface="+mj-cs"/>
              </a:rPr>
              <a:t>Langues et cultures de l’Antiquité.</a:t>
            </a:r>
          </a:p>
          <a:p>
            <a:pPr marL="571500" indent="-571500">
              <a:buFontTx/>
              <a:buChar char="-"/>
            </a:pPr>
            <a:r>
              <a:rPr lang="fr-FR" sz="4400" dirty="0" smtClean="0">
                <a:latin typeface="+mj-lt"/>
                <a:ea typeface="+mj-ea"/>
                <a:cs typeface="+mj-cs"/>
              </a:rPr>
              <a:t>Science, technologie et société.  </a:t>
            </a:r>
            <a:endParaRPr lang="fr-F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41110" y="363637"/>
            <a:ext cx="56102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Description de l’EPI (1) </a:t>
            </a:r>
            <a:endParaRPr lang="fr-FR" sz="44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41110" y="3316962"/>
            <a:ext cx="819133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4400" b="1" i="1" dirty="0">
                <a:latin typeface="+mj-lt"/>
                <a:ea typeface="+mj-ea"/>
                <a:cs typeface="+mj-cs"/>
              </a:rPr>
              <a:t>Problématique</a:t>
            </a:r>
            <a:r>
              <a:rPr lang="fr-FR" sz="4400" b="1" dirty="0">
                <a:latin typeface="+mj-lt"/>
                <a:ea typeface="+mj-ea"/>
                <a:cs typeface="+mj-cs"/>
              </a:rPr>
              <a:t> : </a:t>
            </a:r>
          </a:p>
          <a:p>
            <a:pPr algn="just"/>
            <a:r>
              <a:rPr lang="fr-FR" sz="4000" dirty="0" smtClean="0">
                <a:latin typeface="+mj-lt"/>
                <a:ea typeface="+mj-ea"/>
                <a:cs typeface="+mj-cs"/>
              </a:rPr>
              <a:t>Cet </a:t>
            </a:r>
            <a:r>
              <a:rPr lang="fr-FR" sz="4000" dirty="0">
                <a:latin typeface="+mj-lt"/>
                <a:ea typeface="+mj-ea"/>
                <a:cs typeface="+mj-cs"/>
              </a:rPr>
              <a:t>EPI a pour but d’étudier les problèmes d’arpentage qui ont intéressé les hommes depuis </a:t>
            </a:r>
            <a:r>
              <a:rPr lang="fr-FR" sz="4000" dirty="0" smtClean="0">
                <a:latin typeface="+mj-lt"/>
                <a:ea typeface="+mj-ea"/>
                <a:cs typeface="+mj-cs"/>
              </a:rPr>
              <a:t>l’Antiquité.</a:t>
            </a:r>
            <a:endParaRPr lang="fr-FR" sz="4000" dirty="0">
              <a:latin typeface="+mj-lt"/>
              <a:ea typeface="+mj-ea"/>
              <a:cs typeface="+mj-cs"/>
            </a:endParaRPr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555776" y="6342538"/>
            <a:ext cx="4884269" cy="41215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Plan National de Formation – Lycée Balzac, Paris – 29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955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7E159-ABB4-4903-8AC4-291DE79F2300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364157" y="1123156"/>
            <a:ext cx="85283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3600" b="1" i="1" dirty="0">
                <a:latin typeface="+mj-lt"/>
                <a:ea typeface="+mj-ea"/>
                <a:cs typeface="+mj-cs"/>
              </a:rPr>
              <a:t>Disciplines</a:t>
            </a:r>
            <a:r>
              <a:rPr lang="fr-FR" sz="3600" i="1" dirty="0">
                <a:latin typeface="+mj-lt"/>
                <a:ea typeface="+mj-ea"/>
                <a:cs typeface="+mj-cs"/>
              </a:rPr>
              <a:t> </a:t>
            </a:r>
            <a:r>
              <a:rPr lang="fr-FR" sz="3600" b="1" dirty="0">
                <a:latin typeface="+mj-lt"/>
                <a:ea typeface="+mj-ea"/>
                <a:cs typeface="+mj-cs"/>
              </a:rPr>
              <a:t> : </a:t>
            </a:r>
            <a:r>
              <a:rPr lang="fr-FR" sz="3600" dirty="0">
                <a:latin typeface="+mj-lt"/>
                <a:ea typeface="+mj-ea"/>
                <a:cs typeface="+mj-cs"/>
              </a:rPr>
              <a:t>m</a:t>
            </a:r>
            <a:r>
              <a:rPr lang="fr-FR" sz="3600" dirty="0" smtClean="0">
                <a:latin typeface="+mj-lt"/>
                <a:ea typeface="+mj-ea"/>
                <a:cs typeface="+mj-cs"/>
              </a:rPr>
              <a:t>athématiques, technologie</a:t>
            </a:r>
            <a:r>
              <a:rPr lang="fr-FR" sz="3600" dirty="0">
                <a:latin typeface="+mj-lt"/>
                <a:ea typeface="+mj-ea"/>
                <a:cs typeface="+mj-cs"/>
              </a:rPr>
              <a:t>, </a:t>
            </a:r>
            <a:r>
              <a:rPr lang="fr-FR" sz="3600" dirty="0" smtClean="0">
                <a:latin typeface="+mj-lt"/>
                <a:ea typeface="+mj-ea"/>
                <a:cs typeface="+mj-cs"/>
              </a:rPr>
              <a:t>langues </a:t>
            </a:r>
            <a:r>
              <a:rPr lang="fr-FR" sz="3600" dirty="0">
                <a:latin typeface="+mj-lt"/>
                <a:ea typeface="+mj-ea"/>
                <a:cs typeface="+mj-cs"/>
              </a:rPr>
              <a:t>et </a:t>
            </a:r>
            <a:r>
              <a:rPr lang="fr-FR" sz="3600" dirty="0" smtClean="0">
                <a:latin typeface="+mj-lt"/>
                <a:ea typeface="+mj-ea"/>
                <a:cs typeface="+mj-cs"/>
              </a:rPr>
              <a:t>cultures </a:t>
            </a:r>
            <a:r>
              <a:rPr lang="fr-FR" sz="3600" dirty="0">
                <a:latin typeface="+mj-lt"/>
                <a:ea typeface="+mj-ea"/>
                <a:cs typeface="+mj-cs"/>
              </a:rPr>
              <a:t>de </a:t>
            </a:r>
            <a:r>
              <a:rPr lang="fr-FR" sz="3600" dirty="0" smtClean="0">
                <a:latin typeface="+mj-lt"/>
                <a:ea typeface="+mj-ea"/>
                <a:cs typeface="+mj-cs"/>
              </a:rPr>
              <a:t>l’Antiquité.  </a:t>
            </a:r>
            <a:endParaRPr lang="fr-FR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41110" y="363637"/>
            <a:ext cx="56102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Description de l’EPI (2) </a:t>
            </a:r>
            <a:endParaRPr lang="fr-FR" sz="44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71866" y="4437112"/>
            <a:ext cx="84206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i="1" dirty="0">
                <a:latin typeface="+mj-lt"/>
                <a:ea typeface="+mj-ea"/>
                <a:cs typeface="+mj-cs"/>
              </a:rPr>
              <a:t>Mise en œuvre  </a:t>
            </a:r>
            <a:r>
              <a:rPr lang="fr-FR" sz="3600" b="1" dirty="0">
                <a:latin typeface="+mj-lt"/>
                <a:ea typeface="+mj-ea"/>
                <a:cs typeface="+mj-cs"/>
              </a:rPr>
              <a:t>: </a:t>
            </a:r>
          </a:p>
          <a:p>
            <a:r>
              <a:rPr lang="fr-FR" sz="3600" dirty="0">
                <a:latin typeface="+mj-lt"/>
                <a:ea typeface="+mj-ea"/>
                <a:cs typeface="+mj-cs"/>
              </a:rPr>
              <a:t>La nécessité de croiser les regards et d’avoir un échange en équipes </a:t>
            </a:r>
            <a:r>
              <a:rPr lang="fr-FR" sz="3600" dirty="0" smtClean="0">
                <a:latin typeface="+mj-lt"/>
                <a:ea typeface="+mj-ea"/>
                <a:cs typeface="+mj-cs"/>
              </a:rPr>
              <a:t>interdisciplinaires.</a:t>
            </a:r>
            <a:endParaRPr lang="fr-FR" sz="4000" dirty="0">
              <a:latin typeface="+mj-lt"/>
              <a:ea typeface="+mj-ea"/>
              <a:cs typeface="+mj-cs"/>
            </a:endParaRPr>
          </a:p>
        </p:txBody>
      </p:sp>
      <p:sp>
        <p:nvSpPr>
          <p:cNvPr id="8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548571" y="6165304"/>
            <a:ext cx="4884269" cy="41215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Plan National de Formation – Lycée Balzac, Paris – 29 mars 2016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998" y="2210633"/>
            <a:ext cx="845648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i="1" dirty="0" smtClean="0">
                <a:latin typeface="+mj-lt"/>
                <a:ea typeface="+mj-ea"/>
                <a:cs typeface="+mj-cs"/>
              </a:rPr>
              <a:t>Conception</a:t>
            </a:r>
            <a:r>
              <a:rPr lang="fr-FR" sz="3600" b="1" dirty="0" smtClean="0">
                <a:latin typeface="+mj-lt"/>
                <a:ea typeface="+mj-ea"/>
                <a:cs typeface="+mj-cs"/>
              </a:rPr>
              <a:t> : </a:t>
            </a:r>
            <a:endParaRPr lang="fr-FR" sz="3600" b="1" dirty="0">
              <a:latin typeface="+mj-lt"/>
              <a:ea typeface="+mj-ea"/>
              <a:cs typeface="+mj-cs"/>
            </a:endParaRPr>
          </a:p>
          <a:p>
            <a:r>
              <a:rPr lang="fr-FR" sz="3600" dirty="0" smtClean="0">
                <a:latin typeface="+mj-lt"/>
                <a:ea typeface="+mj-ea"/>
                <a:cs typeface="+mj-cs"/>
              </a:rPr>
              <a:t>- Clarisse FIOL, IA-IPR mathématiques </a:t>
            </a:r>
            <a:r>
              <a:rPr lang="fr-FR" sz="3600" dirty="0">
                <a:latin typeface="+mj-lt"/>
                <a:ea typeface="+mj-ea"/>
                <a:cs typeface="+mj-cs"/>
              </a:rPr>
              <a:t>(Paris)</a:t>
            </a:r>
          </a:p>
          <a:p>
            <a:r>
              <a:rPr lang="fr-FR" sz="3600" dirty="0" smtClean="0">
                <a:latin typeface="+mj-lt"/>
                <a:ea typeface="+mj-ea"/>
                <a:cs typeface="+mj-cs"/>
              </a:rPr>
              <a:t>- Marie BERTHELIER, </a:t>
            </a:r>
            <a:r>
              <a:rPr lang="fr-FR" sz="3600" dirty="0">
                <a:latin typeface="+mj-lt"/>
                <a:ea typeface="+mj-ea"/>
                <a:cs typeface="+mj-cs"/>
              </a:rPr>
              <a:t>IA-IPR</a:t>
            </a:r>
            <a:r>
              <a:rPr lang="fr-FR" sz="3600" dirty="0"/>
              <a:t> </a:t>
            </a:r>
            <a:r>
              <a:rPr lang="fr-FR" sz="3600" dirty="0" smtClean="0">
                <a:latin typeface="+mj-lt"/>
                <a:ea typeface="+mj-ea"/>
                <a:cs typeface="+mj-cs"/>
              </a:rPr>
              <a:t>lettres (Paris)</a:t>
            </a:r>
          </a:p>
          <a:p>
            <a:r>
              <a:rPr lang="fr-FR" sz="3600" dirty="0" smtClean="0">
                <a:latin typeface="+mj-lt"/>
                <a:ea typeface="+mj-ea"/>
                <a:cs typeface="+mj-cs"/>
              </a:rPr>
              <a:t>- Annie COLLOGNAT, professeur lettres CPGE</a:t>
            </a:r>
            <a:endParaRPr lang="fr-FR" sz="40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2806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7E159-ABB4-4903-8AC4-291DE79F2300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41110" y="363637"/>
            <a:ext cx="56102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Description de l’EPI (3) </a:t>
            </a:r>
            <a:endParaRPr lang="fr-FR" sz="44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130796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b="1" dirty="0" smtClean="0"/>
              <a:t>le </a:t>
            </a:r>
            <a:r>
              <a:rPr lang="fr-FR" sz="2400" b="1" dirty="0"/>
              <a:t>point de vue </a:t>
            </a:r>
            <a:r>
              <a:rPr lang="fr-FR" sz="2400" b="1" dirty="0" smtClean="0"/>
              <a:t>technologique</a:t>
            </a:r>
            <a:r>
              <a:rPr lang="fr-FR" sz="2400" dirty="0"/>
              <a:t> </a:t>
            </a:r>
            <a:r>
              <a:rPr lang="fr-FR" sz="2400" dirty="0" smtClean="0"/>
              <a:t>: on </a:t>
            </a:r>
            <a:r>
              <a:rPr lang="fr-FR" sz="2400" dirty="0"/>
              <a:t>peut s’intéresser aux différents instruments de mesure utilisés puis on peut procéder à leurs fabrications et à leur utilisation dans les levers de plans. </a:t>
            </a:r>
            <a:r>
              <a:rPr lang="fr-FR" sz="2400" dirty="0" smtClean="0"/>
              <a:t>(GPS </a:t>
            </a:r>
            <a:r>
              <a:rPr lang="fr-FR" sz="2400" dirty="0"/>
              <a:t>ou </a:t>
            </a:r>
            <a:r>
              <a:rPr lang="fr-FR" sz="2400" dirty="0" smtClean="0"/>
              <a:t>Laser aujourd’hui).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b="1" dirty="0" smtClean="0"/>
              <a:t>le </a:t>
            </a:r>
            <a:r>
              <a:rPr lang="fr-FR" sz="2400" b="1" dirty="0"/>
              <a:t>point de vue </a:t>
            </a:r>
            <a:r>
              <a:rPr lang="fr-FR" sz="2400" b="1" dirty="0" smtClean="0"/>
              <a:t>des sciences humaines</a:t>
            </a:r>
            <a:r>
              <a:rPr lang="fr-FR" sz="2400" dirty="0"/>
              <a:t> </a:t>
            </a:r>
            <a:r>
              <a:rPr lang="fr-FR" sz="2400" dirty="0" smtClean="0"/>
              <a:t>: le </a:t>
            </a:r>
            <a:r>
              <a:rPr lang="fr-FR" sz="2400" dirty="0"/>
              <a:t>professeur de français pourra étudier des textes historiques qui resituent le contexte l’arpentage et mettent en avant des constructions géométriques. </a:t>
            </a:r>
            <a:endParaRPr lang="fr-FR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b="1" dirty="0" smtClean="0"/>
              <a:t>le </a:t>
            </a:r>
            <a:r>
              <a:rPr lang="fr-FR" sz="2400" b="1" dirty="0"/>
              <a:t>point de vue </a:t>
            </a:r>
            <a:r>
              <a:rPr lang="fr-FR" sz="2400" b="1" dirty="0" smtClean="0"/>
              <a:t>mathématique</a:t>
            </a:r>
            <a:r>
              <a:rPr lang="fr-FR" sz="2400" dirty="0"/>
              <a:t> </a:t>
            </a:r>
            <a:r>
              <a:rPr lang="fr-FR" sz="2400" dirty="0" smtClean="0"/>
              <a:t>: on </a:t>
            </a:r>
            <a:r>
              <a:rPr lang="fr-FR" sz="2400" dirty="0"/>
              <a:t>fera étudier différentes situations de partage de segments, de terrain de différentes formes (triangles, quadrilatères, </a:t>
            </a:r>
            <a:r>
              <a:rPr lang="fr-FR" sz="2400" dirty="0" smtClean="0"/>
              <a:t>…). On </a:t>
            </a:r>
            <a:r>
              <a:rPr lang="fr-FR" sz="2400" dirty="0"/>
              <a:t>réalisera ces constructions </a:t>
            </a:r>
            <a:r>
              <a:rPr lang="fr-FR" sz="2400" dirty="0" smtClean="0"/>
              <a:t>géométriques et </a:t>
            </a:r>
            <a:r>
              <a:rPr lang="fr-FR" sz="2400" dirty="0"/>
              <a:t>on démontrera les résultats à l’aide des théorèmes de géométrie plane. On pourra utiliser un logiciel de géométrie dynamique.</a:t>
            </a:r>
          </a:p>
        </p:txBody>
      </p:sp>
      <p:sp>
        <p:nvSpPr>
          <p:cNvPr id="9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555776" y="6372021"/>
            <a:ext cx="4884269" cy="41215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Plan National de Formation – Lycée Balzac, Paris – 29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190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7E159-ABB4-4903-8AC4-291DE79F2300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41110" y="363637"/>
            <a:ext cx="56102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Description de l’EPI (4) </a:t>
            </a:r>
            <a:endParaRPr lang="fr-FR" sz="44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4742" y="1212354"/>
            <a:ext cx="855372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   La question de l’horaire :  il prend en compte la</a:t>
            </a:r>
          </a:p>
          <a:p>
            <a:r>
              <a:rPr lang="fr-FR" sz="2800" dirty="0" smtClean="0"/>
              <a:t>   démarche de projet dans son ensemble.</a:t>
            </a:r>
          </a:p>
          <a:p>
            <a:endParaRPr lang="fr-F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1h hebdomadaire au premier trimestre à répartir entre les différentes disciplines.</a:t>
            </a:r>
            <a:br>
              <a:rPr lang="fr-FR" sz="2800" dirty="0" smtClean="0"/>
            </a:br>
            <a:endParaRPr lang="fr-F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Tenir compte de la présentation de la thématique et de la recherche documentaire, des apports de connaissances (cours, exercices, travail à la maison, visite de musée), de l’élaboration de la production.</a:t>
            </a:r>
            <a:endParaRPr lang="fr-FR" sz="2400" dirty="0"/>
          </a:p>
        </p:txBody>
      </p:sp>
      <p:sp>
        <p:nvSpPr>
          <p:cNvPr id="9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548571" y="6165304"/>
            <a:ext cx="4884269" cy="41215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Plan National de Formation – Lycée Balzac, Paris – 29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821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7E159-ABB4-4903-8AC4-291DE79F2300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41110" y="363637"/>
            <a:ext cx="56102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Description de l’EPI (5) </a:t>
            </a:r>
            <a:endParaRPr lang="fr-FR" sz="44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1110" y="1412776"/>
            <a:ext cx="819133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/>
              <a:t>L’EPI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 smtClean="0"/>
              <a:t>ne se réalise pas en classe dans sa totalité ;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 smtClean="0"/>
              <a:t>met  en œuvre la différenciation pédagogique ;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 smtClean="0"/>
              <a:t>nécessite une documentation solide préparée en amont (bibliographie/</a:t>
            </a:r>
            <a:r>
              <a:rPr lang="fr-FR" sz="2800" dirty="0" err="1" smtClean="0"/>
              <a:t>sitographie</a:t>
            </a:r>
            <a:r>
              <a:rPr lang="fr-FR" sz="2800" dirty="0" smtClean="0"/>
              <a:t>) ;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 smtClean="0"/>
              <a:t>nécessite une concertation  interdisciplinaire en amont  (de préférence en juin).</a:t>
            </a:r>
            <a:endParaRPr lang="fr-FR" sz="2400" dirty="0"/>
          </a:p>
        </p:txBody>
      </p:sp>
      <p:sp>
        <p:nvSpPr>
          <p:cNvPr id="9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548571" y="6165304"/>
            <a:ext cx="4884269" cy="41215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Plan National de Formation – Lycée Balzac, Paris – 29 mars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876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2332"/>
            <a:ext cx="5615840" cy="4952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060880" y="5264335"/>
            <a:ext cx="75928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sz="2400" b="1" dirty="0"/>
              <a:t>Clarisse </a:t>
            </a:r>
            <a:r>
              <a:rPr lang="fr-FR" altLang="fr-FR" sz="2400" b="1" dirty="0" smtClean="0"/>
              <a:t>FIOL       </a:t>
            </a:r>
            <a:r>
              <a:rPr lang="fr-FR" altLang="fr-FR" sz="2400" b="1" dirty="0">
                <a:hlinkClick r:id="rId4"/>
              </a:rPr>
              <a:t>clarisse.fiol@ac-paris.fr</a:t>
            </a:r>
            <a:r>
              <a:rPr lang="fr-FR" altLang="fr-FR" sz="2400" b="1" dirty="0"/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IA 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– IPR de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mathématiques 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 l’académie de Paris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735488" y="3228209"/>
            <a:ext cx="61488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b="1" dirty="0" smtClean="0">
                <a:latin typeface="Calibri" pitchFamily="34" charset="0"/>
              </a:rPr>
              <a:t>Merci de votre attention.</a:t>
            </a:r>
            <a:endParaRPr lang="fr-FR" sz="4000" b="1" dirty="0">
              <a:latin typeface="Calibri" pitchFamily="34" charset="0"/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548571" y="6165304"/>
            <a:ext cx="4884269" cy="41215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Plan National de Formation – Lycée Balzac, Paris – 29 mars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BB68D-A1C8-426A-AD1F-830308A3DCE2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  <p:pic>
        <p:nvPicPr>
          <p:cNvPr id="15" name="Imag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2046" y="312332"/>
            <a:ext cx="4214813" cy="2588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1673472" y="3936095"/>
            <a:ext cx="691823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b="1" dirty="0" smtClean="0">
                <a:latin typeface="Calibri" pitchFamily="34" charset="0"/>
              </a:rPr>
              <a:t>À l’écoute de vos questions ...</a:t>
            </a:r>
            <a:endParaRPr lang="fr-FR" sz="40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2948</TotalTime>
  <Words>544</Words>
  <Application>Microsoft Office PowerPoint</Application>
  <PresentationFormat>Affichage à l'écran (4:3)</PresentationFormat>
  <Paragraphs>80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PowerPoint</vt:lpstr>
      <vt:lpstr>     - La question des thématiques ; - La question des objectifs ; - La question des contenus ; - La question de l’horaire ; - La question de l’évaluation ; - Les EPI dans l’organisation de  l’établissement.       </vt:lpstr>
      <vt:lpstr>Un exemple parmi plusieurs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</dc:title>
  <dc:creator>Clarisse Fiol</dc:creator>
  <cp:lastModifiedBy>Utilisateur</cp:lastModifiedBy>
  <cp:revision>569</cp:revision>
  <cp:lastPrinted>2016-04-03T16:06:45Z</cp:lastPrinted>
  <dcterms:created xsi:type="dcterms:W3CDTF">2014-10-05T14:52:44Z</dcterms:created>
  <dcterms:modified xsi:type="dcterms:W3CDTF">2016-05-10T14:38:07Z</dcterms:modified>
</cp:coreProperties>
</file>