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20"/>
  </p:notesMasterIdLst>
  <p:handoutMasterIdLst>
    <p:handoutMasterId r:id="rId21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-90" y="-12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7D02-BC88-488C-A09B-706AC1D53F81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4410-4A08-4357-86A7-25B96D2D0F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170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4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7016D05-75BB-4753-A19B-CDCBB5898706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277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37016D05-75BB-4753-A19B-CDCBB5898706}" type="slidenum">
              <a:rPr lang="fr-FR" sz="1400" strike="noStrike" smtClean="0">
                <a:solidFill>
                  <a:srgbClr val="000000"/>
                </a:solidFill>
                <a:latin typeface="Times New Roman"/>
                <a:ea typeface="Lucida Sans Unicode"/>
              </a:r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34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1C20925-19B5-445D-8A61-8ED8FBEFF318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2</a:t>
            </a:fld>
            <a:endParaRPr/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28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76D7C22-D14C-481A-A197-C1F42032569A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3</a:t>
            </a:fld>
            <a:endParaRPr/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45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38B1EAE-AAB3-436A-A676-69C57A91175E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4</a:t>
            </a:fld>
            <a:endParaRPr/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792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DF0E353-4F38-4568-9288-631AB9884C0D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5</a:t>
            </a:fld>
            <a:endParaRPr/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72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9CA42B8-F120-49A2-85E1-35F67FAF836C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6</a:t>
            </a:fld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24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ACA6257-088E-4077-8FF1-90F3C3A1547A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7</a:t>
            </a:fld>
            <a:endParaRPr/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6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3" name="Image 35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4" name="Image 35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3" name="Image 39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94" name="Image 39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2" name="Image 43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33" name="Image 43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1" name="Image 4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72" name="Image 47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Image 7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Image 11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6" name="Image 11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Image 15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55" name="Image 15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4" name="Image 19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95" name="Image 19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6" name="Image 2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37" name="Image 23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74" name="Image 27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75" name="Image 27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age 31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14" name="Image 31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  <a:p>
            <a:pPr lvl="1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833062D-52FF-4A19-8C4E-C9EBD8F75CE1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</p:spPr>
        <p:txBody>
          <a:bodyPr lIns="0" tIns="0" rIns="0" bIns="0" anchor="b" anchorCtr="1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1600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360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00AEDDA-E9AF-4789-B4D3-0296A7CB1B7D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  <a:p>
            <a:pPr lvl="1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399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C67CC62-3E7B-4D40-A413-3548C64A675E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7308720" y="301680"/>
            <a:ext cx="2266920" cy="6456240"/>
          </a:xfrm>
          <a:prstGeom prst="rect">
            <a:avLst/>
          </a:prstGeom>
        </p:spPr>
        <p:txBody>
          <a:bodyPr vert="vert"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503280" y="301680"/>
            <a:ext cx="6653160" cy="6456240"/>
          </a:xfrm>
          <a:prstGeom prst="rect">
            <a:avLst/>
          </a:prstGeom>
        </p:spPr>
        <p:txBody>
          <a:bodyPr vert="vert"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  <a:p>
            <a:pPr lvl="1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90000"/>
              </a:lnSpc>
              <a:buSzPct val="75000"/>
              <a:buFont typeface="Symbol" charset="2"/>
              <a:buChar char="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90000"/>
              </a:lnSpc>
              <a:buSzPct val="45000"/>
              <a:buFont typeface="Wingdings" charset="2"/>
              <a:buChar char=""/>
            </a:pPr>
            <a:r>
              <a:rPr lang="fr-FR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43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F089479-9977-40BF-A404-92175016272B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33A0-508B-4ED3-82E1-5F8A9C16B9B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C41D122-CE12-4F79-8F7B-869B7836AFA6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7240" y="1884240"/>
            <a:ext cx="8694720" cy="3144960"/>
          </a:xfrm>
          <a:prstGeom prst="rect">
            <a:avLst/>
          </a:prstGeom>
        </p:spPr>
        <p:txBody>
          <a:bodyPr lIns="0" tIns="0" rIns="0" bIns="0" anchor="b" anchorCtr="1"/>
          <a:lstStyle/>
          <a:p>
            <a:pPr algn="ctr">
              <a:lnSpc>
                <a:spcPct val="100000"/>
              </a:lnSpc>
            </a:pPr>
            <a:r>
              <a:rPr lang="fr-FR" sz="60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7240" y="5059440"/>
            <a:ext cx="8694720" cy="16527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2400" strike="noStrike">
                <a:solidFill>
                  <a:srgbClr val="898989"/>
                </a:solidFill>
                <a:latin typeface="Arial"/>
              </a:rPr>
              <a:t>Modifiez les styles du texte du masque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75D65CF-80E0-45A5-A4E5-5F61F3549D33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503280" y="1768320"/>
            <a:ext cx="4459320" cy="49896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title"/>
          </p:nvPr>
        </p:nvSpPr>
        <p:spPr>
          <a:xfrm>
            <a:off x="5114880" y="1768320"/>
            <a:ext cx="4460760" cy="49896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CFD1101-A41D-4785-A74E-FE38742917EE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93720" y="403200"/>
            <a:ext cx="8694720" cy="146052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93720" y="1852560"/>
            <a:ext cx="4265640" cy="9079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2400" b="1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title"/>
          </p:nvPr>
        </p:nvSpPr>
        <p:spPr>
          <a:xfrm>
            <a:off x="693720" y="2760840"/>
            <a:ext cx="4265640" cy="4062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103720" y="1852560"/>
            <a:ext cx="4284720" cy="9079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fr-FR" sz="2400" b="1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title"/>
          </p:nvPr>
        </p:nvSpPr>
        <p:spPr>
          <a:xfrm>
            <a:off x="5103720" y="2760840"/>
            <a:ext cx="4284720" cy="406224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201" name="PlaceHolder 6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7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203" name="PlaceHolder 8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3BC470F-7E80-4530-B9ED-640637BCCDAE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239" name="PlaceHolder 2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0" name="PlaceHolder 3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241" name="PlaceHolder 4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81A6A8F-10D5-42A2-8EFF-42AF39417325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F460E1B-EC86-4C55-AF45-26CA7C9E8ABF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93720" y="503280"/>
            <a:ext cx="3251160" cy="1765440"/>
          </a:xfrm>
          <a:prstGeom prst="rect">
            <a:avLst/>
          </a:prstGeom>
        </p:spPr>
        <p:txBody>
          <a:bodyPr lIns="0" tIns="0" rIns="0" bIns="0" anchor="b" anchorCtr="1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title"/>
          </p:nvPr>
        </p:nvSpPr>
        <p:spPr>
          <a:xfrm>
            <a:off x="4286160" y="1089000"/>
            <a:ext cx="5102280" cy="537228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</a:rPr>
              <a:t>Modifiez les styles du texte du masque
</a:t>
            </a:r>
            <a:r>
              <a:rPr lang="fr-FR" sz="2800" strike="noStrike">
                <a:solidFill>
                  <a:srgbClr val="000000"/>
                </a:solidFill>
                <a:latin typeface="Calibri"/>
              </a:rPr>
              <a:t>Deuxième niveau
</a:t>
            </a:r>
            <a:r>
              <a:rPr lang="fr-FR" sz="2400" strike="noStrike">
                <a:solidFill>
                  <a:srgbClr val="000000"/>
                </a:solidFill>
                <a:latin typeface="Calibri"/>
              </a:rPr>
              <a:t>Troisième niveau
</a:t>
            </a:r>
            <a:r>
              <a:rPr lang="fr-FR" sz="2000" strike="noStrike">
                <a:solidFill>
                  <a:srgbClr val="000000"/>
                </a:solidFill>
                <a:latin typeface="Calibri"/>
              </a:rPr>
              <a:t>Quatrième niveau
Cinquième niveau</a:t>
            </a:r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93720" y="2268360"/>
            <a:ext cx="3251160" cy="42004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1600" strike="noStrike">
                <a:solidFill>
                  <a:srgbClr val="000000"/>
                </a:solidFill>
                <a:latin typeface="Arial"/>
              </a:rPr>
              <a:t>Modifiez les styles du texte du masque</a:t>
            </a:r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/>
          </a:p>
        </p:txBody>
      </p:sp>
      <p:sp>
        <p:nvSpPr>
          <p:cNvPr id="320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F0918F9-3A1B-4D1A-BA2E-5E4910FC304F}" type="slidenum">
              <a:rPr lang="fr-FR" sz="1400" strike="noStrike">
                <a:solidFill>
                  <a:srgbClr val="000000"/>
                </a:solidFill>
                <a:latin typeface="Times New Roman"/>
                <a:ea typeface="Lucida Sans Unicode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989280" y="2098800"/>
            <a:ext cx="8304480" cy="830880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>
              <a:lnSpc>
                <a:spcPct val="100000"/>
              </a:lnSpc>
            </a:pPr>
            <a:r>
              <a:rPr lang="fr-FR" sz="4800" b="1" strike="noStrike">
                <a:solidFill>
                  <a:srgbClr val="C00000"/>
                </a:solidFill>
                <a:latin typeface="Calibri"/>
              </a:rPr>
              <a:t>Bio-mimétisme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487080" y="5262664"/>
            <a:ext cx="9308880" cy="86264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b="1" strike="noStrike" dirty="0" smtClean="0">
                <a:solidFill>
                  <a:srgbClr val="000000"/>
                </a:solidFill>
                <a:latin typeface="Calibri"/>
              </a:rPr>
              <a:t>Production d’un binôme d’élèves, Younes et Medhi, d’une </a:t>
            </a:r>
            <a:r>
              <a:rPr lang="fr-FR" sz="2400" b="1" strike="noStrike" dirty="0">
                <a:solidFill>
                  <a:srgbClr val="000000"/>
                </a:solidFill>
                <a:latin typeface="Calibri"/>
              </a:rPr>
              <a:t>classe de </a:t>
            </a:r>
            <a:r>
              <a:rPr lang="fr-FR" sz="2400" b="1" strike="noStrike" dirty="0" smtClean="0">
                <a:solidFill>
                  <a:srgbClr val="000000"/>
                </a:solidFill>
                <a:latin typeface="Calibri"/>
              </a:rPr>
              <a:t>6</a:t>
            </a:r>
            <a:r>
              <a:rPr lang="fr-FR" sz="2400" b="1" strike="noStrike" baseline="30000" dirty="0" smtClean="0">
                <a:solidFill>
                  <a:srgbClr val="000000"/>
                </a:solidFill>
                <a:latin typeface="Calibri"/>
              </a:rPr>
              <a:t>ème</a:t>
            </a:r>
          </a:p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Collège Pierre Valdo </a:t>
            </a:r>
            <a:r>
              <a:rPr lang="fr-FR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fr-FR" sz="2400" b="1" smtClean="0">
                <a:solidFill>
                  <a:srgbClr val="000000"/>
                </a:solidFill>
                <a:latin typeface="Calibri" panose="020F0502020204030204" pitchFamily="34" charset="0"/>
              </a:rPr>
              <a:t>Vaulx 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</a:t>
            </a:r>
            <a:r>
              <a:rPr lang="fr-FR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Velin</a:t>
            </a:r>
            <a:r>
              <a:rPr lang="fr-FR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académie de Lyon</a:t>
            </a:r>
            <a:endParaRPr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680937" y="5557680"/>
            <a:ext cx="8317150" cy="106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Bio-mimétisme</a:t>
            </a:r>
            <a:r>
              <a:rPr lang="fr-FR" sz="2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 désigne le transfert et l'application de matériaux, de formes, de processus et de propriétés remarquables </a:t>
            </a:r>
            <a:r>
              <a:rPr lang="fr-FR" sz="2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observés </a:t>
            </a:r>
            <a:r>
              <a:rPr lang="fr-FR" sz="2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à différentes échelles du vivant, vers des activités humaines</a:t>
            </a:r>
            <a:endParaRPr dirty="0"/>
          </a:p>
        </p:txBody>
      </p:sp>
      <p:pic>
        <p:nvPicPr>
          <p:cNvPr id="481" name="Image 2"/>
          <p:cNvPicPr/>
          <p:nvPr/>
        </p:nvPicPr>
        <p:blipFill>
          <a:blip r:embed="rId3"/>
          <a:stretch/>
        </p:blipFill>
        <p:spPr>
          <a:xfrm>
            <a:off x="311975" y="738360"/>
            <a:ext cx="6480000" cy="4047840"/>
          </a:xfrm>
          <a:prstGeom prst="rect">
            <a:avLst/>
          </a:prstGeom>
          <a:ln w="12600">
            <a:noFill/>
          </a:ln>
        </p:spPr>
      </p:pic>
      <p:pic>
        <p:nvPicPr>
          <p:cNvPr id="482" name="Image 3"/>
          <p:cNvPicPr/>
          <p:nvPr/>
        </p:nvPicPr>
        <p:blipFill>
          <a:blip r:embed="rId4"/>
          <a:stretch/>
        </p:blipFill>
        <p:spPr>
          <a:xfrm>
            <a:off x="6838920" y="1922400"/>
            <a:ext cx="2971440" cy="12600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 1"/>
          <p:cNvPicPr/>
          <p:nvPr/>
        </p:nvPicPr>
        <p:blipFill>
          <a:blip r:embed="rId3"/>
          <a:stretch/>
        </p:blipFill>
        <p:spPr>
          <a:xfrm>
            <a:off x="2517519" y="1729625"/>
            <a:ext cx="4914305" cy="2535641"/>
          </a:xfrm>
          <a:prstGeom prst="rect">
            <a:avLst/>
          </a:prstGeom>
          <a:ln w="12600">
            <a:noFill/>
          </a:ln>
        </p:spPr>
      </p:pic>
      <p:sp>
        <p:nvSpPr>
          <p:cNvPr id="484" name="TextShape 1"/>
          <p:cNvSpPr txBox="1"/>
          <p:nvPr/>
        </p:nvSpPr>
        <p:spPr>
          <a:xfrm>
            <a:off x="4320000" y="720000"/>
            <a:ext cx="409320" cy="318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Bookshelf Symbol 7"/>
                <a:ea typeface="Lucida Sans Unicode"/>
              </a:rPr>
              <a:t>l</a:t>
            </a:r>
            <a:endParaRPr/>
          </a:p>
        </p:txBody>
      </p:sp>
      <p:sp>
        <p:nvSpPr>
          <p:cNvPr id="485" name="TextShape 2"/>
          <p:cNvSpPr txBox="1"/>
          <p:nvPr/>
        </p:nvSpPr>
        <p:spPr>
          <a:xfrm>
            <a:off x="2369712" y="5185800"/>
            <a:ext cx="520992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Le train a la forme de l'aigle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 1"/>
          <p:cNvPicPr/>
          <p:nvPr/>
        </p:nvPicPr>
        <p:blipFill>
          <a:blip r:embed="rId3"/>
          <a:stretch/>
        </p:blipFill>
        <p:spPr>
          <a:xfrm>
            <a:off x="966943" y="1966742"/>
            <a:ext cx="4331519" cy="2882126"/>
          </a:xfrm>
          <a:prstGeom prst="rect">
            <a:avLst/>
          </a:prstGeom>
          <a:ln w="12600">
            <a:noFill/>
          </a:ln>
        </p:spPr>
      </p:pic>
      <p:pic>
        <p:nvPicPr>
          <p:cNvPr id="487" name="Image 2"/>
          <p:cNvPicPr/>
          <p:nvPr/>
        </p:nvPicPr>
        <p:blipFill>
          <a:blip r:embed="rId4"/>
          <a:stretch/>
        </p:blipFill>
        <p:spPr>
          <a:xfrm>
            <a:off x="5421585" y="670788"/>
            <a:ext cx="3543970" cy="3543598"/>
          </a:xfrm>
          <a:prstGeom prst="rect">
            <a:avLst/>
          </a:prstGeom>
          <a:ln w="12600">
            <a:noFill/>
          </a:ln>
        </p:spPr>
      </p:pic>
      <p:sp>
        <p:nvSpPr>
          <p:cNvPr id="488" name="TextShape 1"/>
          <p:cNvSpPr txBox="1"/>
          <p:nvPr/>
        </p:nvSpPr>
        <p:spPr>
          <a:xfrm>
            <a:off x="868679" y="5040000"/>
            <a:ext cx="8096875" cy="15845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/>
          <a:lstStyle/>
          <a:p>
            <a:pPr>
              <a:lnSpc>
                <a:spcPct val="100000"/>
              </a:lnSpc>
            </a:pP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Le train a la forme d'un oiseau car les oiseaux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ont un </a:t>
            </a: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long bec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Image 1"/>
          <p:cNvPicPr/>
          <p:nvPr/>
        </p:nvPicPr>
        <p:blipFill>
          <a:blip r:embed="rId3"/>
          <a:stretch/>
        </p:blipFill>
        <p:spPr>
          <a:xfrm>
            <a:off x="2758966" y="1313233"/>
            <a:ext cx="4725293" cy="2645886"/>
          </a:xfrm>
          <a:prstGeom prst="rect">
            <a:avLst/>
          </a:prstGeom>
          <a:ln w="12600">
            <a:noFill/>
          </a:ln>
        </p:spPr>
      </p:pic>
      <p:sp>
        <p:nvSpPr>
          <p:cNvPr id="490" name="TextShape 1"/>
          <p:cNvSpPr txBox="1"/>
          <p:nvPr/>
        </p:nvSpPr>
        <p:spPr>
          <a:xfrm>
            <a:off x="2198450" y="4436034"/>
            <a:ext cx="5846324" cy="16632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strike="noStrike" dirty="0">
                <a:solidFill>
                  <a:srgbClr val="000000"/>
                </a:solidFill>
                <a:ea typeface="Lucida Sans Unicode"/>
              </a:rPr>
              <a:t>Ce véhicule est fait pour se déplacer sous l'eau grâce </a:t>
            </a:r>
            <a:r>
              <a:rPr lang="fr-FR" sz="3200" strike="noStrike" dirty="0" smtClean="0">
                <a:solidFill>
                  <a:srgbClr val="000000"/>
                </a:solidFill>
                <a:ea typeface="Lucida Sans Unicode"/>
              </a:rPr>
              <a:t>à </a:t>
            </a:r>
            <a:r>
              <a:rPr lang="fr-FR" sz="3200" strike="noStrike" dirty="0">
                <a:solidFill>
                  <a:srgbClr val="000000"/>
                </a:solidFill>
                <a:ea typeface="Lucida Sans Unicode"/>
              </a:rPr>
              <a:t>ses </a:t>
            </a:r>
            <a:r>
              <a:rPr lang="fr-FR" sz="3200" strike="noStrike" dirty="0" smtClean="0">
                <a:solidFill>
                  <a:srgbClr val="000000"/>
                </a:solidFill>
                <a:ea typeface="Lucida Sans Unicode"/>
              </a:rPr>
              <a:t>tentacules </a:t>
            </a:r>
            <a:r>
              <a:rPr lang="fr-FR" sz="3200" strike="noStrike" dirty="0">
                <a:solidFill>
                  <a:srgbClr val="000000"/>
                </a:solidFill>
                <a:ea typeface="Lucida Sans Unicode"/>
              </a:rPr>
              <a:t>et </a:t>
            </a:r>
            <a:r>
              <a:rPr lang="fr-FR" sz="3200" strike="noStrike" dirty="0" smtClean="0">
                <a:solidFill>
                  <a:srgbClr val="000000"/>
                </a:solidFill>
                <a:ea typeface="Lucida Sans Unicode"/>
              </a:rPr>
              <a:t>à </a:t>
            </a:r>
            <a:r>
              <a:rPr lang="fr-FR" sz="3200" strike="noStrike" dirty="0">
                <a:solidFill>
                  <a:srgbClr val="000000"/>
                </a:solidFill>
                <a:ea typeface="Lucida Sans Unicode"/>
              </a:rPr>
              <a:t>ses pattes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 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Shape 1"/>
          <p:cNvSpPr txBox="1"/>
          <p:nvPr/>
        </p:nvSpPr>
        <p:spPr>
          <a:xfrm>
            <a:off x="5566320" y="5760000"/>
            <a:ext cx="180720" cy="433440"/>
          </a:xfrm>
          <a:prstGeom prst="rect">
            <a:avLst/>
          </a:prstGeom>
          <a:noFill/>
          <a:ln>
            <a:noFill/>
          </a:ln>
        </p:spPr>
      </p:sp>
      <p:pic>
        <p:nvPicPr>
          <p:cNvPr id="492" name="Image 2"/>
          <p:cNvPicPr/>
          <p:nvPr/>
        </p:nvPicPr>
        <p:blipFill>
          <a:blip r:embed="rId3"/>
          <a:stretch/>
        </p:blipFill>
        <p:spPr>
          <a:xfrm>
            <a:off x="986381" y="1080000"/>
            <a:ext cx="3060000" cy="3060000"/>
          </a:xfrm>
          <a:prstGeom prst="rect">
            <a:avLst/>
          </a:prstGeom>
          <a:ln w="12600">
            <a:noFill/>
          </a:ln>
        </p:spPr>
      </p:pic>
      <p:pic>
        <p:nvPicPr>
          <p:cNvPr id="493" name="Image 3"/>
          <p:cNvPicPr/>
          <p:nvPr/>
        </p:nvPicPr>
        <p:blipFill>
          <a:blip r:embed="rId4"/>
          <a:stretch/>
        </p:blipFill>
        <p:spPr>
          <a:xfrm>
            <a:off x="5656680" y="1041480"/>
            <a:ext cx="3240000" cy="3137040"/>
          </a:xfrm>
          <a:prstGeom prst="rect">
            <a:avLst/>
          </a:prstGeom>
          <a:ln w="12600">
            <a:noFill/>
          </a:ln>
        </p:spPr>
      </p:pic>
      <p:sp>
        <p:nvSpPr>
          <p:cNvPr id="494" name="TextShape 2"/>
          <p:cNvSpPr txBox="1"/>
          <p:nvPr/>
        </p:nvSpPr>
        <p:spPr>
          <a:xfrm>
            <a:off x="540000" y="4680000"/>
            <a:ext cx="9000000" cy="19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5" name="TextShape 3"/>
          <p:cNvSpPr txBox="1"/>
          <p:nvPr/>
        </p:nvSpPr>
        <p:spPr>
          <a:xfrm>
            <a:off x="828747" y="360000"/>
            <a:ext cx="3856902" cy="79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Objet naturel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créé </a:t>
            </a: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par la nature</a:t>
            </a:r>
            <a:endParaRPr b="1" dirty="0"/>
          </a:p>
        </p:txBody>
      </p:sp>
      <p:sp>
        <p:nvSpPr>
          <p:cNvPr id="496" name="TextShape 4"/>
          <p:cNvSpPr txBox="1"/>
          <p:nvPr/>
        </p:nvSpPr>
        <p:spPr>
          <a:xfrm>
            <a:off x="5973020" y="408420"/>
            <a:ext cx="306622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Objet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créé </a:t>
            </a: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par l'Homme</a:t>
            </a:r>
            <a:endParaRPr b="1" dirty="0"/>
          </a:p>
        </p:txBody>
      </p:sp>
      <p:sp>
        <p:nvSpPr>
          <p:cNvPr id="497" name="TextShape 5"/>
          <p:cNvSpPr txBox="1"/>
          <p:nvPr/>
        </p:nvSpPr>
        <p:spPr>
          <a:xfrm>
            <a:off x="1712067" y="4680000"/>
            <a:ext cx="6371618" cy="198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</a:pP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Les scientifiques ont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visualisé </a:t>
            </a: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la toile d'araignée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pour </a:t>
            </a: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fabriquer une matière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appelée </a:t>
            </a: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le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Kevlar, </a:t>
            </a:r>
            <a:r>
              <a:rPr lang="fr-FR" sz="3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une matière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très </a:t>
            </a:r>
            <a:r>
              <a:rPr lang="fr-FR" sz="3200" strike="noStrike" dirty="0" err="1" smtClean="0">
                <a:solidFill>
                  <a:srgbClr val="000000"/>
                </a:solidFill>
                <a:latin typeface="Arial"/>
                <a:ea typeface="Lucida Sans Unicode"/>
              </a:rPr>
              <a:t>très</a:t>
            </a:r>
            <a:r>
              <a:rPr lang="fr-FR" sz="3200" dirty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lang="fr-FR" sz="3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solide.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535021" y="4135478"/>
            <a:ext cx="8998085" cy="301435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La bande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auto-</a:t>
            </a:r>
            <a:r>
              <a:rPr lang="fr-FR" b="1" strike="noStrike" dirty="0" err="1" smtClean="0">
                <a:solidFill>
                  <a:srgbClr val="000000"/>
                </a:solidFill>
                <a:latin typeface="Arial"/>
                <a:ea typeface="Lucida Sans Unicode"/>
              </a:rPr>
              <a:t>agrippante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a été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inventée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en 1941 par George de </a:t>
            </a:r>
            <a:r>
              <a:rPr lang="fr-FR" strike="noStrike" dirty="0" err="1">
                <a:solidFill>
                  <a:srgbClr val="000000"/>
                </a:solidFill>
                <a:latin typeface="Arial"/>
                <a:ea typeface="Lucida Sans Unicode"/>
              </a:rPr>
              <a:t>Mestral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endParaRPr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L'idée lui est venue lorsqu'en revenant d'une promenade à la campagne, il remarqua qu'il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était difficile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d'enlever les fleurs de grande bardane accrochées à son pantalon et à la fourrure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de son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chien. Il les examina et découvrit la possibilité de faire adhérer deux matériaux de façon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simple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et réversible. Il développa rapidement la bande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auto-</a:t>
            </a:r>
            <a:r>
              <a:rPr lang="fr-FR" strike="noStrike" dirty="0" err="1" smtClean="0">
                <a:solidFill>
                  <a:srgbClr val="000000"/>
                </a:solidFill>
                <a:latin typeface="Arial"/>
                <a:ea typeface="Lucida Sans Unicode"/>
              </a:rPr>
              <a:t>agrippante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et breveta son idée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en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1951. </a:t>
            </a:r>
            <a:endParaRPr lang="fr-FR" strike="noStrike" dirty="0" smtClean="0">
              <a:solidFill>
                <a:srgbClr val="000000"/>
              </a:solidFill>
              <a:latin typeface="Arial"/>
              <a:ea typeface="Lucida Sans Unicode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De </a:t>
            </a:r>
            <a:r>
              <a:rPr lang="fr-FR" strike="noStrike" dirty="0" err="1">
                <a:solidFill>
                  <a:srgbClr val="000000"/>
                </a:solidFill>
                <a:latin typeface="Arial"/>
                <a:ea typeface="Lucida Sans Unicode"/>
              </a:rPr>
              <a:t>Mestral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 nomma son invention « Velcro » qui est un mot-valise pour velours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(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aussi appelé Astrakan) et crochets. De nos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jours,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les applications de ce système sont très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nombreuses 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et le mot « velcro » est devenu un terme générique pour tous les types </a:t>
            </a:r>
            <a:r>
              <a:rPr lang="fr-FR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de bande auto-</a:t>
            </a:r>
            <a:r>
              <a:rPr lang="fr-FR" strike="noStrike" dirty="0" err="1" smtClean="0">
                <a:solidFill>
                  <a:srgbClr val="000000"/>
                </a:solidFill>
                <a:latin typeface="Arial"/>
                <a:ea typeface="Lucida Sans Unicode"/>
              </a:rPr>
              <a:t>agrippante</a:t>
            </a: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endParaRPr dirty="0"/>
          </a:p>
        </p:txBody>
      </p:sp>
      <p:pic>
        <p:nvPicPr>
          <p:cNvPr id="499" name="Image 2"/>
          <p:cNvPicPr/>
          <p:nvPr/>
        </p:nvPicPr>
        <p:blipFill>
          <a:blip r:embed="rId3"/>
          <a:stretch/>
        </p:blipFill>
        <p:spPr>
          <a:xfrm>
            <a:off x="5580000" y="709020"/>
            <a:ext cx="3420000" cy="2831400"/>
          </a:xfrm>
          <a:prstGeom prst="rect">
            <a:avLst/>
          </a:prstGeom>
          <a:ln w="12600">
            <a:noFill/>
          </a:ln>
        </p:spPr>
      </p:pic>
      <p:pic>
        <p:nvPicPr>
          <p:cNvPr id="500" name="Image 3"/>
          <p:cNvPicPr/>
          <p:nvPr/>
        </p:nvPicPr>
        <p:blipFill>
          <a:blip r:embed="rId4"/>
          <a:stretch/>
        </p:blipFill>
        <p:spPr>
          <a:xfrm>
            <a:off x="923040" y="684720"/>
            <a:ext cx="2984760" cy="2880000"/>
          </a:xfrm>
          <a:prstGeom prst="rect">
            <a:avLst/>
          </a:prstGeom>
          <a:ln w="12600">
            <a:noFill/>
          </a:ln>
        </p:spPr>
      </p:pic>
      <p:sp>
        <p:nvSpPr>
          <p:cNvPr id="501" name="TextShape 2"/>
          <p:cNvSpPr txBox="1"/>
          <p:nvPr/>
        </p:nvSpPr>
        <p:spPr>
          <a:xfrm>
            <a:off x="1027440" y="225360"/>
            <a:ext cx="277596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Objet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créé </a:t>
            </a: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par l'Homme   </a:t>
            </a:r>
            <a:endParaRPr b="1" dirty="0"/>
          </a:p>
        </p:txBody>
      </p:sp>
      <p:sp>
        <p:nvSpPr>
          <p:cNvPr id="502" name="TextShape 3"/>
          <p:cNvSpPr txBox="1"/>
          <p:nvPr/>
        </p:nvSpPr>
        <p:spPr>
          <a:xfrm>
            <a:off x="5760000" y="214445"/>
            <a:ext cx="3060000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Objet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créé </a:t>
            </a:r>
            <a:r>
              <a:rPr lang="fr-FR" b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par la nature</a:t>
            </a:r>
            <a:endParaRPr b="1" dirty="0"/>
          </a:p>
        </p:txBody>
      </p:sp>
      <p:sp>
        <p:nvSpPr>
          <p:cNvPr id="503" name="TextShape 4"/>
          <p:cNvSpPr txBox="1"/>
          <p:nvPr/>
        </p:nvSpPr>
        <p:spPr>
          <a:xfrm>
            <a:off x="5580000" y="3564720"/>
            <a:ext cx="3420000" cy="57075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Petits crochets sur un fruit </a:t>
            </a:r>
            <a:r>
              <a:rPr lang="fr-FR" sz="1200" strike="noStrike" dirty="0" smtClean="0">
                <a:solidFill>
                  <a:srgbClr val="000000"/>
                </a:solidFill>
                <a:latin typeface="Arial"/>
                <a:ea typeface="Lucida Sans Unicode"/>
              </a:rPr>
              <a:t>de  </a:t>
            </a:r>
            <a:r>
              <a:rPr lang="fr-FR" sz="1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grande bardane (</a:t>
            </a:r>
            <a:r>
              <a:rPr lang="fr-FR" sz="1200" i="1" strike="noStrike" dirty="0" err="1">
                <a:solidFill>
                  <a:srgbClr val="000000"/>
                </a:solidFill>
                <a:latin typeface="Arial"/>
                <a:ea typeface="Lucida Sans Unicode"/>
              </a:rPr>
              <a:t>Arctium</a:t>
            </a:r>
            <a:r>
              <a:rPr lang="fr-FR" sz="1200" i="1" strike="noStrike" dirty="0">
                <a:solidFill>
                  <a:srgbClr val="000000"/>
                </a:solidFill>
                <a:latin typeface="Arial"/>
                <a:ea typeface="Lucida Sans Unicode"/>
              </a:rPr>
              <a:t> </a:t>
            </a:r>
            <a:r>
              <a:rPr lang="fr-FR" sz="1200" i="1" strike="noStrike" dirty="0" err="1">
                <a:solidFill>
                  <a:srgbClr val="000000"/>
                </a:solidFill>
                <a:latin typeface="Arial"/>
                <a:ea typeface="Lucida Sans Unicode"/>
              </a:rPr>
              <a:t>lappa</a:t>
            </a:r>
            <a:r>
              <a:rPr lang="fr-FR" sz="1200" strike="noStrike" dirty="0">
                <a:solidFill>
                  <a:srgbClr val="000000"/>
                </a:solidFill>
                <a:latin typeface="Arial"/>
                <a:ea typeface="Lucida Sans Unicode"/>
              </a:rPr>
              <a:t>).</a:t>
            </a:r>
            <a:endParaRPr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287</Words>
  <Application>Microsoft Office PowerPoint</Application>
  <PresentationFormat>Personnalisé</PresentationFormat>
  <Paragraphs>28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Office Theme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ALD</dc:creator>
  <cp:lastModifiedBy>Utilisateur</cp:lastModifiedBy>
  <cp:revision>14</cp:revision>
  <dcterms:created xsi:type="dcterms:W3CDTF">2014-09-11T15:07:00Z</dcterms:created>
  <dcterms:modified xsi:type="dcterms:W3CDTF">2016-06-07T13:41:00Z</dcterms:modified>
  <dc:language>fr-FR</dc:language>
</cp:coreProperties>
</file>