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72" r:id="rId2"/>
    <p:sldId id="282" r:id="rId3"/>
    <p:sldId id="281" r:id="rId4"/>
    <p:sldId id="280" r:id="rId5"/>
    <p:sldId id="268" r:id="rId6"/>
    <p:sldId id="278" r:id="rId7"/>
    <p:sldId id="269" r:id="rId8"/>
    <p:sldId id="276" r:id="rId9"/>
    <p:sldId id="277" r:id="rId10"/>
  </p:sldIdLst>
  <p:sldSz cx="10080625" cy="567055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LINA SNIEG" initials="MS" lastIdx="18" clrIdx="0">
    <p:extLst>
      <p:ext uri="{19B8F6BF-5375-455C-9EA6-DF929625EA0E}">
        <p15:presenceInfo xmlns:p15="http://schemas.microsoft.com/office/powerpoint/2012/main" userId="S-1-5-21-1616320312-2655828719-4280963109-27461" providerId="AD"/>
      </p:ext>
    </p:extLst>
  </p:cmAuthor>
  <p:cmAuthor id="2" name="JEAN-PIERRE FELIX" initials="JF" lastIdx="1" clrIdx="1">
    <p:extLst>
      <p:ext uri="{19B8F6BF-5375-455C-9EA6-DF929625EA0E}">
        <p15:presenceInfo xmlns:p15="http://schemas.microsoft.com/office/powerpoint/2012/main" userId="S-1-5-21-1616320312-2655828719-4280963109-824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B09D"/>
    <a:srgbClr val="292475"/>
    <a:srgbClr val="2337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34" autoAdjust="0"/>
    <p:restoredTop sz="83986" autoAdjust="0"/>
  </p:normalViewPr>
  <p:slideViewPr>
    <p:cSldViewPr snapToGrid="0">
      <p:cViewPr varScale="1">
        <p:scale>
          <a:sx n="107" d="100"/>
          <a:sy n="107" d="100"/>
        </p:scale>
        <p:origin x="136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 cap="none">
              <a:ln>
                <a:noFill/>
              </a:ln>
              <a:latin typeface="Carlito" pitchFamily="18"/>
              <a:ea typeface="Noto Sans SC Regular" pitchFamily="2"/>
              <a:cs typeface="Noto Sans Devanagari" pitchFamily="2"/>
            </a:endParaRPr>
          </a:p>
        </p:txBody>
      </p:sp>
      <p:sp>
        <p:nvSpPr>
          <p:cNvPr id="3" name="Espace réservé de la date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 cap="none">
              <a:ln>
                <a:noFill/>
              </a:ln>
              <a:latin typeface="Carlito" pitchFamily="18"/>
              <a:ea typeface="Noto Sans SC Regular" pitchFamily="2"/>
              <a:cs typeface="Noto Sans Devanagari" pitchFamily="2"/>
            </a:endParaRPr>
          </a:p>
        </p:txBody>
      </p:sp>
      <p:sp>
        <p:nvSpPr>
          <p:cNvPr id="4" name="Espace réservé du pied de page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 cap="none">
              <a:ln>
                <a:noFill/>
              </a:ln>
              <a:latin typeface="Carlito" pitchFamily="18"/>
              <a:ea typeface="Noto Sans SC Regular" pitchFamily="2"/>
              <a:cs typeface="Noto Sans Devanagari" pitchFamily="2"/>
            </a:endParaRPr>
          </a:p>
        </p:txBody>
      </p:sp>
      <p:sp>
        <p:nvSpPr>
          <p:cNvPr id="5" name="Espace réservé du numéro de diapositive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1F863069-F5E1-4E3B-A0DE-DF73BA7DA2CF}" type="slidenum">
              <a:t>‹N°›</a:t>
            </a:fld>
            <a:endParaRPr lang="fr-FR" sz="1400" b="0" i="0" u="none" strike="noStrike" kern="1200" cap="none">
              <a:ln>
                <a:noFill/>
              </a:ln>
              <a:latin typeface="Carlito" pitchFamily="18"/>
              <a:ea typeface="Noto Sans SC Regular" pitchFamily="2"/>
              <a:cs typeface="Noto Sans Devanagar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3597168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79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notes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Espace réservé de l'en-tête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Carlito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Carlito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Carlito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Carlito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BBCDF3C9-65E2-4DD6-B644-206E84252CD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501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fr-FR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Carlito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4DCFEEA-C5BB-45A0-805A-A5BC2031BF50}" type="slidenum">
              <a:t>2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985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4DCFEEA-C5BB-45A0-805A-A5BC2031BF50}" type="slidenum">
              <a:t>3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0607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186C49E3-9CA3-4DAC-AD6A-C22953DD70B2}" type="slidenum">
              <a:t>4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5829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BBCDF3C9-65E2-4DD6-B644-206E84252CD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9196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BBCDF3C9-65E2-4DD6-B644-206E84252CD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3880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3FA9816-D8DC-4EA0-A212-197E0977C23E}" type="slidenum">
              <a:t>8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905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BBCDF3C9-65E2-4DD6-B644-206E84252CD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012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5472106"/>
            <a:ext cx="198438" cy="198444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1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93750" y="4321566"/>
            <a:ext cx="3571875" cy="992222"/>
          </a:xfrm>
        </p:spPr>
        <p:txBody>
          <a:bodyPr anchor="b" anchorCtr="0"/>
          <a:lstStyle>
            <a:lvl1pPr>
              <a:defRPr sz="1268"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5472106"/>
            <a:ext cx="198438" cy="198444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1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fld id="{9086CBD2-D940-4439-8DB0-30E4A5D212AB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98438" cy="198444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1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89" y="0"/>
            <a:ext cx="5822176" cy="425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32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98438" cy="198444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1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 lvl="0"/>
            <a:fld id="{9086CBD2-D940-4439-8DB0-30E4A5D212AB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6875" y="2586443"/>
            <a:ext cx="9286875" cy="229004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583" b="1" cap="all" baseline="0">
                <a:solidFill>
                  <a:srgbClr val="0EB09D"/>
                </a:solidFill>
              </a:defRPr>
            </a:lvl1pPr>
            <a:lvl2pPr marL="0" indent="0">
              <a:spcBef>
                <a:spcPts val="551"/>
              </a:spcBef>
              <a:spcAft>
                <a:spcPts val="0"/>
              </a:spcAft>
              <a:buNone/>
              <a:defRPr sz="2039">
                <a:solidFill>
                  <a:srgbClr val="2D2C6F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/>
          <p:nvPr/>
        </p:nvCxnSpPr>
        <p:spPr bwMode="gray">
          <a:xfrm>
            <a:off x="396875" y="5274653"/>
            <a:ext cx="9286875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 bwMode="gray">
          <a:xfrm>
            <a:off x="396875" y="5274653"/>
            <a:ext cx="9286875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64" y="198444"/>
            <a:ext cx="2306970" cy="168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609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96874" y="992222"/>
            <a:ext cx="9286875" cy="793778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 lvl="0"/>
            <a:fld id="{9086CBD2-D940-4439-8DB0-30E4A5D212AB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6873" y="2085836"/>
            <a:ext cx="2778125" cy="2790129"/>
          </a:xfrm>
        </p:spPr>
        <p:txBody>
          <a:bodyPr/>
          <a:lstStyle>
            <a:lvl1pPr marL="158746" indent="-158746">
              <a:spcBef>
                <a:spcPts val="441"/>
              </a:spcBef>
              <a:spcAft>
                <a:spcPts val="882"/>
              </a:spcAft>
              <a:buFont typeface="+mj-lt"/>
              <a:buAutoNum type="arabicPeriod"/>
              <a:defRPr b="1">
                <a:solidFill>
                  <a:srgbClr val="0EB09D"/>
                </a:solidFill>
              </a:defRPr>
            </a:lvl1pPr>
            <a:lvl2pPr marL="357178" indent="-158746">
              <a:spcBef>
                <a:spcPts val="661"/>
              </a:spcBef>
              <a:spcAft>
                <a:spcPts val="882"/>
              </a:spcAft>
              <a:buFont typeface="+mj-lt"/>
              <a:buAutoNum type="alphaLcPeriod"/>
              <a:defRPr b="1">
                <a:solidFill>
                  <a:srgbClr val="090400"/>
                </a:solidFill>
              </a:defRPr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51250" y="2087636"/>
            <a:ext cx="2778125" cy="2790129"/>
          </a:xfrm>
        </p:spPr>
        <p:txBody>
          <a:bodyPr/>
          <a:lstStyle>
            <a:lvl1pPr marL="158746" indent="-158746">
              <a:spcBef>
                <a:spcPts val="441"/>
              </a:spcBef>
              <a:spcAft>
                <a:spcPts val="882"/>
              </a:spcAft>
              <a:buFont typeface="+mj-lt"/>
              <a:buAutoNum type="arabicPeriod"/>
              <a:defRPr b="1">
                <a:solidFill>
                  <a:srgbClr val="0EB09D"/>
                </a:solidFill>
              </a:defRPr>
            </a:lvl1pPr>
            <a:lvl2pPr marL="357178" indent="-158746">
              <a:spcBef>
                <a:spcPts val="661"/>
              </a:spcBef>
              <a:spcAft>
                <a:spcPts val="882"/>
              </a:spcAft>
              <a:buFont typeface="+mj-lt"/>
              <a:buAutoNum type="alphaLcPeriod"/>
              <a:defRPr b="1">
                <a:solidFill>
                  <a:srgbClr val="090400"/>
                </a:solidFill>
              </a:defRPr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905624" y="2087636"/>
            <a:ext cx="2778125" cy="2790129"/>
          </a:xfrm>
        </p:spPr>
        <p:txBody>
          <a:bodyPr/>
          <a:lstStyle>
            <a:lvl1pPr marL="158746" indent="-158746">
              <a:spcBef>
                <a:spcPts val="441"/>
              </a:spcBef>
              <a:spcAft>
                <a:spcPts val="882"/>
              </a:spcAft>
              <a:buFont typeface="+mj-lt"/>
              <a:buAutoNum type="arabicPeriod"/>
              <a:defRPr b="1">
                <a:solidFill>
                  <a:srgbClr val="0EB09D"/>
                </a:solidFill>
              </a:defRPr>
            </a:lvl1pPr>
            <a:lvl2pPr marL="357178" indent="-158746">
              <a:spcBef>
                <a:spcPts val="661"/>
              </a:spcBef>
              <a:spcAft>
                <a:spcPts val="882"/>
              </a:spcAft>
              <a:buFont typeface="+mj-lt"/>
              <a:buAutoNum type="alphaLcPeriod"/>
              <a:defRPr b="1">
                <a:solidFill>
                  <a:srgbClr val="090400"/>
                </a:solidFill>
              </a:defRPr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446660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1168156"/>
            <a:ext cx="10080625" cy="4515780"/>
          </a:xfrm>
          <a:solidFill>
            <a:srgbClr val="F0EEEE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rgbClr val="090400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96874" y="813622"/>
            <a:ext cx="9286875" cy="4461031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436550" indent="-436550">
              <a:buFont typeface="+mj-lt"/>
              <a:buAutoNum type="arabicPeriod"/>
              <a:defRPr sz="3583"/>
            </a:lvl1pPr>
          </a:lstStyle>
          <a:p>
            <a:r>
              <a:rPr lang="fr-FR" dirty="0"/>
              <a:t>Titre de partie</a:t>
            </a: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5"/>
          </p:nvPr>
        </p:nvSpPr>
        <p:spPr>
          <a:xfrm>
            <a:off x="396875" y="5273661"/>
            <a:ext cx="5691691" cy="396889"/>
          </a:xfrm>
        </p:spPr>
        <p:txBody>
          <a:bodyPr/>
          <a:lstStyle/>
          <a:p>
            <a:pPr lvl="0"/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lvl="0"/>
            <a:fld id="{9086CBD2-D940-4439-8DB0-30E4A5D212A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437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96874" y="992222"/>
            <a:ext cx="9286875" cy="793778"/>
          </a:xfrm>
        </p:spPr>
        <p:txBody>
          <a:bodyPr/>
          <a:lstStyle>
            <a:lvl1pPr>
              <a:defRPr>
                <a:solidFill>
                  <a:srgbClr val="0EB09D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 lvl="0"/>
            <a:fld id="{9086CBD2-D940-4439-8DB0-30E4A5D212AB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51250" y="198444"/>
            <a:ext cx="6032500" cy="396889"/>
          </a:xfrm>
        </p:spPr>
        <p:txBody>
          <a:bodyPr/>
          <a:lstStyle>
            <a:lvl1pPr marL="119059" indent="-119059" algn="r">
              <a:spcAft>
                <a:spcPts val="0"/>
              </a:spcAft>
              <a:buFont typeface="+mj-lt"/>
              <a:buAutoNum type="arabicPeriod"/>
              <a:defRPr sz="827" b="1"/>
            </a:lvl1pPr>
            <a:lvl2pPr marL="119059" indent="-119059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82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6874" y="2024133"/>
            <a:ext cx="2778125" cy="2837756"/>
          </a:xfrm>
        </p:spPr>
        <p:txBody>
          <a:bodyPr/>
          <a:lstStyle>
            <a:lvl1pPr>
              <a:defRPr/>
            </a:lvl1pPr>
            <a:lvl2pPr>
              <a:buClr>
                <a:srgbClr val="0EB09D"/>
              </a:buClr>
              <a:defRPr/>
            </a:lvl2pPr>
            <a:lvl3pPr>
              <a:buClr>
                <a:srgbClr val="F1EE00"/>
              </a:buCl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651250" y="2024133"/>
            <a:ext cx="2778125" cy="2837756"/>
          </a:xfrm>
        </p:spPr>
        <p:txBody>
          <a:bodyPr/>
          <a:lstStyle>
            <a:lvl1pPr>
              <a:defRPr/>
            </a:lvl1pPr>
            <a:lvl2pPr>
              <a:buClr>
                <a:srgbClr val="FFEA07"/>
              </a:buClr>
              <a:defRPr/>
            </a:lvl2pPr>
            <a:lvl3pPr>
              <a:buClr>
                <a:srgbClr val="FFEA07"/>
              </a:buCl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905625" y="2024133"/>
            <a:ext cx="2778125" cy="2837756"/>
          </a:xfrm>
        </p:spPr>
        <p:txBody>
          <a:bodyPr/>
          <a:lstStyle>
            <a:lvl1pPr>
              <a:defRPr/>
            </a:lvl1pPr>
            <a:lvl2pPr>
              <a:buClr>
                <a:srgbClr val="FFEA07"/>
              </a:buClr>
              <a:defRPr/>
            </a:lvl2pPr>
            <a:lvl3pPr>
              <a:buClr>
                <a:srgbClr val="FFEA07"/>
              </a:buCl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2361038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 bwMode="gray">
          <a:xfrm>
            <a:off x="396874" y="992222"/>
            <a:ext cx="9286875" cy="793778"/>
          </a:xfrm>
        </p:spPr>
        <p:txBody>
          <a:bodyPr/>
          <a:lstStyle>
            <a:lvl1pPr>
              <a:defRPr>
                <a:solidFill>
                  <a:srgbClr val="0EB09D"/>
                </a:solidFill>
              </a:defRPr>
            </a:lvl1pPr>
          </a:lstStyle>
          <a:p>
            <a:r>
              <a:rPr lang="fr-FR" noProof="0" dirty="0"/>
              <a:t>Titre</a:t>
            </a:r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 lvl="0"/>
            <a:fld id="{9086CBD2-D940-4439-8DB0-30E4A5D212AB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4" hasCustomPrompt="1"/>
          </p:nvPr>
        </p:nvSpPr>
        <p:spPr bwMode="gray">
          <a:xfrm>
            <a:off x="396873" y="2024133"/>
            <a:ext cx="9286875" cy="283775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51250" y="198444"/>
            <a:ext cx="6032500" cy="396889"/>
          </a:xfrm>
        </p:spPr>
        <p:txBody>
          <a:bodyPr/>
          <a:lstStyle>
            <a:lvl1pPr marL="119059" indent="-119059" algn="r">
              <a:spcAft>
                <a:spcPts val="0"/>
              </a:spcAft>
              <a:buFont typeface="+mj-lt"/>
              <a:buAutoNum type="arabicPeriod"/>
              <a:defRPr sz="827" b="1"/>
            </a:lvl1pPr>
            <a:lvl2pPr marL="119059" indent="-119059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82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968853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98438" cy="198444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1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727974B-BC70-C885-41F7-FAC154849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154" y="2226216"/>
            <a:ext cx="5124318" cy="121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21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086CBD2-D940-4439-8DB0-30E4A5D212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3738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 bwMode="auto">
          <a:xfrm>
            <a:off x="1260078" y="2978352"/>
            <a:ext cx="7560469" cy="1369070"/>
          </a:xfrm>
        </p:spPr>
        <p:txBody>
          <a:bodyPr/>
          <a:lstStyle>
            <a:lvl1pPr marL="0" indent="0" algn="ctr">
              <a:buNone/>
              <a:defRPr sz="1984"/>
            </a:lvl1pPr>
            <a:lvl2pPr marL="378013" indent="0" algn="ctr">
              <a:buNone/>
              <a:defRPr sz="1654"/>
            </a:lvl2pPr>
            <a:lvl3pPr marL="756026" indent="0" algn="ctr">
              <a:buNone/>
              <a:defRPr sz="1488"/>
            </a:lvl3pPr>
            <a:lvl4pPr marL="1134039" indent="0" algn="ctr">
              <a:buNone/>
              <a:defRPr sz="1323"/>
            </a:lvl4pPr>
            <a:lvl5pPr marL="1512052" indent="0" algn="ctr">
              <a:buNone/>
              <a:defRPr sz="1323"/>
            </a:lvl5pPr>
            <a:lvl6pPr marL="1890065" indent="0" algn="ctr">
              <a:buNone/>
              <a:defRPr sz="1323"/>
            </a:lvl6pPr>
            <a:lvl7pPr marL="2268078" indent="0" algn="ctr">
              <a:buNone/>
              <a:defRPr sz="1323"/>
            </a:lvl7pPr>
            <a:lvl8pPr marL="2646091" indent="0" algn="ctr">
              <a:buNone/>
              <a:defRPr sz="1323"/>
            </a:lvl8pPr>
            <a:lvl9pPr marL="3024104" indent="0" algn="ctr">
              <a:buNone/>
              <a:defRPr sz="1323"/>
            </a:lvl9pPr>
          </a:lstStyle>
          <a:p>
            <a:pPr>
              <a:defRPr/>
            </a:pPr>
            <a:r>
              <a:rPr lang="fr-FR"/>
              <a:t>Modifier le style des sous-titres du masque</a:t>
            </a: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0080625" cy="798077"/>
          </a:xfrm>
          <a:prstGeom prst="rect">
            <a:avLst/>
          </a:prstGeom>
        </p:spPr>
      </p:pic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4346AB-C01C-4DF0-B8FE-5607D0575E11}" type="datetimeFigureOut">
              <a:rPr lang="fr-FR" smtClean="0"/>
              <a:t>30/10/2025</a:t>
            </a:fld>
            <a:endParaRPr lang="fr-FR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A55DD7-5DF8-4DB9-AAF1-5C50BEFA47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785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96875" y="5301694"/>
            <a:ext cx="6508750" cy="396889"/>
          </a:xfrm>
        </p:spPr>
        <p:txBody>
          <a:bodyPr/>
          <a:lstStyle/>
          <a:p>
            <a:pPr lv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95D5E5F-C837-4BF3-8F96-B07AE8FF6AA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006742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96874" y="992222"/>
            <a:ext cx="9286875" cy="79377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96874" y="2024133"/>
            <a:ext cx="9286875" cy="2837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8393906" y="5273661"/>
            <a:ext cx="1289844" cy="39688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827" b="1">
                <a:solidFill>
                  <a:schemeClr val="tx1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96875" y="5273661"/>
            <a:ext cx="6508750" cy="39688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827" b="1">
                <a:solidFill>
                  <a:schemeClr val="tx1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6905625" y="5273661"/>
            <a:ext cx="1488281" cy="39688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827" b="1">
                <a:solidFill>
                  <a:schemeClr val="tx1"/>
                </a:solidFill>
              </a:defRPr>
            </a:lvl1pPr>
          </a:lstStyle>
          <a:p>
            <a:pPr lvl="0"/>
            <a:fld id="{9086CBD2-D940-4439-8DB0-30E4A5D212AB}" type="slidenum">
              <a:rPr lang="fr-FR" smtClean="0"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72" y="141249"/>
            <a:ext cx="2228577" cy="51147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14" y="52608"/>
            <a:ext cx="1284536" cy="93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455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71" r:id="rId9"/>
    <p:sldLayoutId id="2147483684" r:id="rId10"/>
  </p:sldLayoutIdLst>
  <p:txStyles>
    <p:titleStyle>
      <a:lvl1pPr algn="l" defTabSz="1008035" rtl="0" eaLnBrk="1" latinLnBrk="0" hangingPunct="1">
        <a:lnSpc>
          <a:spcPct val="90000"/>
        </a:lnSpc>
        <a:spcBef>
          <a:spcPct val="0"/>
        </a:spcBef>
        <a:buNone/>
        <a:defRPr sz="2811" b="1" kern="1200">
          <a:solidFill>
            <a:srgbClr val="0EB09D"/>
          </a:solidFill>
          <a:latin typeface="+mj-lt"/>
          <a:ea typeface="+mj-ea"/>
          <a:cs typeface="+mj-cs"/>
        </a:defRPr>
      </a:lvl1pPr>
    </p:titleStyle>
    <p:bodyStyle>
      <a:lvl1pPr marL="0" indent="0" algn="l" defTabSz="1008035" rtl="0" eaLnBrk="1" latinLnBrk="0" hangingPunct="1">
        <a:lnSpc>
          <a:spcPct val="100000"/>
        </a:lnSpc>
        <a:spcBef>
          <a:spcPts val="0"/>
        </a:spcBef>
        <a:spcAft>
          <a:spcPts val="551"/>
        </a:spcAft>
        <a:buFont typeface="Arial" pitchFamily="34" charset="0"/>
        <a:buNone/>
        <a:defRPr sz="1158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77805" indent="-79373" algn="l" defTabSz="1008035" rtl="0" eaLnBrk="1" latinLnBrk="0" hangingPunct="1">
        <a:lnSpc>
          <a:spcPct val="100000"/>
        </a:lnSpc>
        <a:spcBef>
          <a:spcPts val="661"/>
        </a:spcBef>
        <a:spcAft>
          <a:spcPts val="661"/>
        </a:spcAft>
        <a:buClr>
          <a:srgbClr val="0EB09D"/>
        </a:buClr>
        <a:buFont typeface="Arial" pitchFamily="34" charset="0"/>
        <a:buChar char="•"/>
        <a:defRPr sz="1047" b="1" kern="1200">
          <a:solidFill>
            <a:srgbClr val="0EB09D"/>
          </a:solidFill>
          <a:latin typeface="+mn-lt"/>
          <a:ea typeface="+mn-ea"/>
          <a:cs typeface="+mn-cs"/>
        </a:defRPr>
      </a:lvl2pPr>
      <a:lvl3pPr marL="476237" indent="-79373" algn="l" defTabSz="1008035" rtl="0" eaLnBrk="1" latinLnBrk="0" hangingPunct="1">
        <a:lnSpc>
          <a:spcPct val="100000"/>
        </a:lnSpc>
        <a:spcBef>
          <a:spcPts val="110"/>
        </a:spcBef>
        <a:spcAft>
          <a:spcPts val="110"/>
        </a:spcAft>
        <a:buClr>
          <a:srgbClr val="FFEA07"/>
        </a:buClr>
        <a:buSzPct val="100000"/>
        <a:buFont typeface="Arial" pitchFamily="34" charset="0"/>
        <a:buChar char="•"/>
        <a:defRPr sz="937" kern="1200">
          <a:solidFill>
            <a:schemeClr val="tx1"/>
          </a:solidFill>
          <a:latin typeface="+mn-lt"/>
          <a:ea typeface="+mn-ea"/>
          <a:cs typeface="+mn-cs"/>
        </a:defRPr>
      </a:lvl3pPr>
      <a:lvl4pPr marL="674669" indent="-79373" algn="l" defTabSz="1008035" rtl="0" eaLnBrk="1" latinLnBrk="0" hangingPunct="1">
        <a:lnSpc>
          <a:spcPct val="100000"/>
        </a:lnSpc>
        <a:spcBef>
          <a:spcPts val="110"/>
        </a:spcBef>
        <a:spcAft>
          <a:spcPts val="110"/>
        </a:spcAft>
        <a:buSzPct val="100000"/>
        <a:buFont typeface="Arial" pitchFamily="34" charset="0"/>
        <a:buChar char="•"/>
        <a:defRPr sz="827" kern="1200">
          <a:solidFill>
            <a:schemeClr val="tx1"/>
          </a:solidFill>
          <a:latin typeface="+mn-lt"/>
          <a:ea typeface="+mn-ea"/>
          <a:cs typeface="+mn-cs"/>
        </a:defRPr>
      </a:lvl4pPr>
      <a:lvl5pPr marL="912787" indent="-79373" algn="l" defTabSz="1008035" rtl="0" eaLnBrk="1" latinLnBrk="0" hangingPunct="1">
        <a:lnSpc>
          <a:spcPct val="100000"/>
        </a:lnSpc>
        <a:spcBef>
          <a:spcPts val="110"/>
        </a:spcBef>
        <a:spcAft>
          <a:spcPts val="110"/>
        </a:spcAft>
        <a:buSzPct val="100000"/>
        <a:buFont typeface="Arial" pitchFamily="34" charset="0"/>
        <a:buChar char="•"/>
        <a:defRPr sz="772" kern="1200">
          <a:solidFill>
            <a:schemeClr val="tx1"/>
          </a:solidFill>
          <a:latin typeface="+mn-lt"/>
          <a:ea typeface="+mn-ea"/>
          <a:cs typeface="+mn-cs"/>
        </a:defRPr>
      </a:lvl5pPr>
      <a:lvl6pPr marL="2772095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6112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80130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4147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4017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8035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2052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6069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20086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4104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8121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2138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h-familles.cned.fr/" TargetMode="Externa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D557BFBF-A67C-40A0-B15E-164954562B49}" type="datetime1">
              <a:rPr lang="fr-FR" cap="all" smtClean="0"/>
              <a:t>30/10/2025</a:t>
            </a:fld>
            <a:endParaRPr lang="fr-FR" cap="all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Direction générale de l'enseignement scolaire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</a:t>
            </a:fld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144117D-4B83-5B98-14B1-3C9EB324CA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64212" y="5309603"/>
            <a:ext cx="1613302" cy="3834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69A47C-DF4B-F74B-B7D6-40A1798E31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528"/>
          <a:stretch/>
        </p:blipFill>
        <p:spPr>
          <a:xfrm>
            <a:off x="6001236" y="2000795"/>
            <a:ext cx="3524851" cy="2950968"/>
          </a:xfrm>
          <a:prstGeom prst="rect">
            <a:avLst/>
          </a:prstGeom>
        </p:spPr>
      </p:pic>
      <p:sp>
        <p:nvSpPr>
          <p:cNvPr id="11" name="Titre 2"/>
          <p:cNvSpPr txBox="1">
            <a:spLocks/>
          </p:cNvSpPr>
          <p:nvPr/>
        </p:nvSpPr>
        <p:spPr bwMode="gray">
          <a:xfrm>
            <a:off x="396875" y="2598179"/>
            <a:ext cx="5659611" cy="1030934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" b="1" kern="1200">
                <a:solidFill>
                  <a:schemeClr val="tx1">
                    <a:alpha val="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r-FR" sz="2400" dirty="0">
                <a:solidFill>
                  <a:srgbClr val="000000"/>
                </a:solidFill>
                <a:latin typeface="Marianne" panose="02000000000000000000" pitchFamily="2" charset="0"/>
                <a:ea typeface="+mn-ea"/>
                <a:cs typeface="+mn-cs"/>
              </a:rPr>
              <a:t>La lutte contre le harcèlement </a:t>
            </a:r>
            <a:r>
              <a:rPr lang="fr-FR" sz="2400" dirty="0">
                <a:solidFill>
                  <a:srgbClr val="0070C0"/>
                </a:solidFill>
                <a:latin typeface="Marianne" panose="02000000000000000000" pitchFamily="2" charset="0"/>
                <a:ea typeface="+mn-ea"/>
                <a:cs typeface="+mn-cs"/>
              </a:rPr>
              <a:t>au collège (lycée) XXX</a:t>
            </a:r>
          </a:p>
          <a:p>
            <a:r>
              <a:rPr lang="fr-FR" sz="3528" b="0" dirty="0">
                <a:solidFill>
                  <a:schemeClr val="tx1"/>
                </a:solidFill>
                <a:latin typeface="Arial" panose="020B0604020202020204" pitchFamily="34" charset="0"/>
              </a:rPr>
              <a:t/>
            </a:r>
            <a:br>
              <a:rPr lang="fr-FR" sz="3528" b="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fr-FR" sz="2646" dirty="0"/>
              <a:t/>
            </a:r>
            <a:br>
              <a:rPr lang="fr-FR" sz="2646" dirty="0"/>
            </a:br>
            <a:r>
              <a:rPr lang="fr-FR" sz="2646" b="0" dirty="0"/>
              <a:t>Sous-directeur de l’action éducative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9" y="3476279"/>
            <a:ext cx="581025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403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 vert="horz" anchor="t"/>
          <a:lstStyle/>
          <a:p>
            <a:pPr lvl="0"/>
            <a:r>
              <a:rPr lang="fr-FR" sz="2400" dirty="0">
                <a:solidFill>
                  <a:srgbClr val="292475"/>
                </a:solidFill>
                <a:latin typeface="Marianne ExtraBold" panose="02000000000000000000" pitchFamily="2" charset="0"/>
              </a:rPr>
              <a:t>Qu’est-ce que le harcèlement entre élèves ?</a:t>
            </a:r>
          </a:p>
          <a:p>
            <a:pPr lvl="0"/>
            <a:endParaRPr lang="fr-FR" sz="2800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5"/>
          </p:nvPr>
        </p:nvSpPr>
        <p:spPr>
          <a:xfrm>
            <a:off x="3619378" y="1599541"/>
            <a:ext cx="2778125" cy="3075889"/>
          </a:xfrm>
        </p:spPr>
        <p:txBody>
          <a:bodyPr/>
          <a:lstStyle/>
          <a:p>
            <a:pPr lvl="0"/>
            <a:r>
              <a:rPr lang="fr-FR" sz="1400">
                <a:solidFill>
                  <a:srgbClr val="000000"/>
                </a:solidFill>
                <a:latin typeface="Marianne ExtraBold" panose="02000000000000000000" pitchFamily="2" charset="0"/>
                <a:cs typeface="Arial" pitchFamily="2"/>
              </a:rPr>
              <a:t>Les 3 </a:t>
            </a:r>
            <a:r>
              <a:rPr lang="fr-FR" sz="1400" dirty="0">
                <a:solidFill>
                  <a:srgbClr val="000000"/>
                </a:solidFill>
                <a:latin typeface="Marianne ExtraBold" panose="02000000000000000000" pitchFamily="2" charset="0"/>
                <a:cs typeface="Arial" pitchFamily="2"/>
              </a:rPr>
              <a:t>caractéristiques du harcèlement en milieu scolaire :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La violence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La répétitivité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L’isolement de la victime </a:t>
            </a:r>
          </a:p>
          <a:p>
            <a:r>
              <a:rPr lang="fr-FR" sz="1400" dirty="0">
                <a:latin typeface="Marianne" panose="02000000000000000000" pitchFamily="2" charset="0"/>
              </a:rPr>
              <a:t>Le harcèlement se fonde généralement sur </a:t>
            </a:r>
            <a:r>
              <a:rPr lang="fr-FR" sz="1400" b="1" dirty="0">
                <a:latin typeface="Marianne" panose="02000000000000000000" pitchFamily="2" charset="0"/>
              </a:rPr>
              <a:t>le rejet de la différence et sur la stigmatisation </a:t>
            </a:r>
            <a:r>
              <a:rPr lang="fr-FR" sz="1400" dirty="0">
                <a:latin typeface="Marianne" panose="02000000000000000000" pitchFamily="2" charset="0"/>
              </a:rPr>
              <a:t>de certaines caractéristiques (l’apparence physique, le sexe, l’identité de genre</a:t>
            </a:r>
            <a:r>
              <a:rPr lang="fr-FR" sz="1400">
                <a:latin typeface="Marianne" panose="02000000000000000000" pitchFamily="2" charset="0"/>
              </a:rPr>
              <a:t>, le handicap </a:t>
            </a:r>
            <a:r>
              <a:rPr lang="fr-FR" sz="1400" dirty="0">
                <a:latin typeface="Marianne" panose="02000000000000000000" pitchFamily="2" charset="0"/>
              </a:rPr>
              <a:t>etc.) 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6"/>
          </p:nvPr>
        </p:nvSpPr>
        <p:spPr>
          <a:xfrm>
            <a:off x="6905624" y="1603633"/>
            <a:ext cx="2900984" cy="2998558"/>
          </a:xfrm>
        </p:spPr>
        <p:txBody>
          <a:bodyPr/>
          <a:lstStyle/>
          <a:p>
            <a:r>
              <a:rPr lang="fr-FR" sz="1400" dirty="0">
                <a:solidFill>
                  <a:srgbClr val="000000"/>
                </a:solidFill>
                <a:latin typeface="Marianne ExtraBold" panose="02000000000000000000" pitchFamily="2" charset="0"/>
                <a:cs typeface="Arial" pitchFamily="2"/>
              </a:rPr>
              <a:t>Que dit la loi ? </a:t>
            </a:r>
          </a:p>
          <a:p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Le code de l’éducation prévoit qu’aucun élève ne doit </a:t>
            </a:r>
            <a:r>
              <a:rPr lang="fr-FR" sz="140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subir de harcèlement (art. L. 111-6).</a:t>
            </a:r>
            <a:endParaRPr lang="fr-FR" sz="1400" dirty="0">
              <a:solidFill>
                <a:srgbClr val="000000"/>
              </a:solidFill>
              <a:latin typeface="Marianne" panose="02000000000000000000" pitchFamily="2" charset="0"/>
              <a:cs typeface="Arial" pitchFamily="2"/>
            </a:endParaRPr>
          </a:p>
          <a:p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Le harcèlement scolaire est un </a:t>
            </a:r>
            <a:r>
              <a:rPr lang="fr-FR" sz="140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délit pénal.</a:t>
            </a:r>
          </a:p>
          <a:p>
            <a:r>
              <a:rPr lang="fr-FR" sz="140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Les 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peines de prison vont </a:t>
            </a:r>
            <a:r>
              <a:rPr lang="fr-FR" sz="1400" b="1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de 3 à 10 ans d’emprisonnement 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et de </a:t>
            </a:r>
            <a:r>
              <a:rPr lang="fr-FR" sz="1400" b="1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45 000 € </a:t>
            </a:r>
            <a:r>
              <a:rPr lang="fr-FR" sz="1400" b="1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à </a:t>
            </a:r>
            <a:r>
              <a:rPr lang="fr-FR" sz="1400" b="1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150 000 € </a:t>
            </a:r>
            <a:r>
              <a:rPr lang="fr-FR" sz="1400" b="1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d’amende 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selon la gravité des faits </a:t>
            </a:r>
            <a:r>
              <a:rPr lang="fr-FR" sz="140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(art. 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222-33-2-3 du code pénal). </a:t>
            </a:r>
          </a:p>
          <a:p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99143" y="4597965"/>
            <a:ext cx="98185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dirty="0">
                <a:solidFill>
                  <a:srgbClr val="0EB09D"/>
                </a:solidFill>
                <a:latin typeface="Marianne ExtraBold" panose="02000000000000000000" pitchFamily="2" charset="0"/>
                <a:cs typeface="Arial" pitchFamily="2"/>
              </a:rPr>
              <a:t>En luttant contre harcèlement à l’école et toute forme de violence, </a:t>
            </a:r>
          </a:p>
          <a:p>
            <a:pPr lvl="0" algn="ctr"/>
            <a:r>
              <a:rPr lang="fr-FR" dirty="0">
                <a:solidFill>
                  <a:srgbClr val="0EB09D"/>
                </a:solidFill>
                <a:latin typeface="Marianne ExtraBold" panose="02000000000000000000" pitchFamily="2" charset="0"/>
                <a:cs typeface="Arial" pitchFamily="2"/>
              </a:rPr>
              <a:t>on agit sur le climat scolaire et le bien-être des élèves, </a:t>
            </a:r>
          </a:p>
          <a:p>
            <a:pPr lvl="0" algn="ctr"/>
            <a:r>
              <a:rPr lang="fr-FR" dirty="0">
                <a:solidFill>
                  <a:srgbClr val="0EB09D"/>
                </a:solidFill>
                <a:latin typeface="Marianne ExtraBold" panose="02000000000000000000" pitchFamily="2" charset="0"/>
                <a:cs typeface="Arial" pitchFamily="2"/>
              </a:rPr>
              <a:t>conditions indispensables pour la réussite de tous.</a:t>
            </a:r>
            <a:endParaRPr lang="fr-FR" b="1" dirty="0">
              <a:solidFill>
                <a:srgbClr val="0EB09D"/>
              </a:solidFill>
              <a:latin typeface="Marianne ExtraBold" panose="02000000000000000000" pitchFamily="2" charset="0"/>
              <a:cs typeface="Arial" pitchFamily="2"/>
            </a:endParaRPr>
          </a:p>
        </p:txBody>
      </p:sp>
      <p:sp>
        <p:nvSpPr>
          <p:cNvPr id="13" name="Sous-titre 2"/>
          <p:cNvSpPr txBox="1">
            <a:spLocks/>
          </p:cNvSpPr>
          <p:nvPr/>
        </p:nvSpPr>
        <p:spPr bwMode="gray">
          <a:xfrm rot="10800000" flipV="1">
            <a:off x="5978105" y="2777706"/>
            <a:ext cx="3197523" cy="134572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100803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Font typeface="Arial" pitchFamily="34" charset="0"/>
              <a:buNone/>
              <a:defRPr sz="1158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7805" indent="-79373" algn="l" defTabSz="1008035" rtl="0" eaLnBrk="1" latinLnBrk="0" hangingPunct="1">
              <a:lnSpc>
                <a:spcPct val="100000"/>
              </a:lnSpc>
              <a:spcBef>
                <a:spcPts val="661"/>
              </a:spcBef>
              <a:spcAft>
                <a:spcPts val="661"/>
              </a:spcAft>
              <a:buClr>
                <a:srgbClr val="0EB09D"/>
              </a:buClr>
              <a:buFont typeface="Arial" pitchFamily="34" charset="0"/>
              <a:buChar char="•"/>
              <a:defRPr sz="1047" b="1" kern="1200">
                <a:solidFill>
                  <a:srgbClr val="0EB09D"/>
                </a:solidFill>
                <a:latin typeface="+mn-lt"/>
                <a:ea typeface="+mn-ea"/>
                <a:cs typeface="+mn-cs"/>
              </a:defRPr>
            </a:lvl2pPr>
            <a:lvl3pPr marL="476237" indent="-79373" algn="l" defTabSz="1008035" rtl="0" eaLnBrk="1" latinLnBrk="0" hangingPunct="1">
              <a:lnSpc>
                <a:spcPct val="100000"/>
              </a:lnSpc>
              <a:spcBef>
                <a:spcPts val="110"/>
              </a:spcBef>
              <a:spcAft>
                <a:spcPts val="110"/>
              </a:spcAft>
              <a:buClr>
                <a:srgbClr val="FFEA07"/>
              </a:buClr>
              <a:buSzPct val="100000"/>
              <a:buFont typeface="Arial" pitchFamily="34" charset="0"/>
              <a:buChar char="•"/>
              <a:defRPr sz="9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4669" indent="-79373" algn="l" defTabSz="1008035" rtl="0" eaLnBrk="1" latinLnBrk="0" hangingPunct="1">
              <a:lnSpc>
                <a:spcPct val="100000"/>
              </a:lnSpc>
              <a:spcBef>
                <a:spcPts val="110"/>
              </a:spcBef>
              <a:spcAft>
                <a:spcPts val="110"/>
              </a:spcAft>
              <a:buSzPct val="100000"/>
              <a:buFont typeface="Arial" pitchFamily="34" charset="0"/>
              <a:buChar char="•"/>
              <a:defRPr sz="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2787" indent="-79373" algn="l" defTabSz="1008035" rtl="0" eaLnBrk="1" latinLnBrk="0" hangingPunct="1">
              <a:lnSpc>
                <a:spcPct val="100000"/>
              </a:lnSpc>
              <a:spcBef>
                <a:spcPts val="110"/>
              </a:spcBef>
              <a:spcAft>
                <a:spcPts val="110"/>
              </a:spcAft>
              <a:buSzPct val="100000"/>
              <a:buFont typeface="Arial" pitchFamily="34" charset="0"/>
              <a:buChar char="•"/>
              <a:defRPr sz="7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2095" indent="-252009" algn="l" defTabSz="10080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6112" indent="-252009" algn="l" defTabSz="10080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80130" indent="-252009" algn="l" defTabSz="10080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4147" indent="-252009" algn="l" defTabSz="10080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endParaRPr lang="fr-FR" sz="1500" dirty="0">
              <a:solidFill>
                <a:srgbClr val="000000"/>
              </a:solidFill>
              <a:latin typeface="Marianne ExtraBold" panose="02000000000000000000" pitchFamily="2" charset="0"/>
              <a:cs typeface="Arial" pitchFamily="2"/>
            </a:endParaRPr>
          </a:p>
        </p:txBody>
      </p:sp>
      <p:sp>
        <p:nvSpPr>
          <p:cNvPr id="18" name="Sous-titre 2"/>
          <p:cNvSpPr txBox="1">
            <a:spLocks noGrp="1"/>
          </p:cNvSpPr>
          <p:nvPr>
            <p:ph type="body" sz="quarter" idx="14"/>
          </p:nvPr>
        </p:nvSpPr>
        <p:spPr>
          <a:xfrm>
            <a:off x="396872" y="1603166"/>
            <a:ext cx="2778125" cy="2845520"/>
          </a:xfrm>
        </p:spPr>
        <p:txBody>
          <a:bodyPr vert="horz" anchor="ctr">
            <a:normAutofit/>
          </a:bodyPr>
          <a:lstStyle/>
          <a:p>
            <a:pPr lvl="0"/>
            <a:r>
              <a:rPr lang="fr-FR" sz="1400" b="1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En milieu scolaire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, le harcèlement est le fait, pour un élève ou un groupe d'élèves, </a:t>
            </a:r>
            <a:r>
              <a:rPr lang="fr-FR" sz="1400" b="1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de faire subir de manière répétée 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à un camarade des propos ou des comportements négatifs voire violents</a:t>
            </a:r>
            <a:r>
              <a:rPr lang="fr-FR" sz="140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. </a:t>
            </a:r>
          </a:p>
          <a:p>
            <a:pPr lvl="0"/>
            <a:r>
              <a:rPr lang="fr-FR" sz="140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Le 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harcèlement porte atteinte </a:t>
            </a:r>
            <a:r>
              <a:rPr lang="fr-FR" sz="1400" b="1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à la dignité 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de l’élève, </a:t>
            </a:r>
            <a:r>
              <a:rPr lang="fr-FR" sz="1400" b="1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altère 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sa santé mentale ou physique et </a:t>
            </a:r>
            <a:r>
              <a:rPr lang="fr-FR" sz="1400" b="1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dégrade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 ses conditions d’apprentissage</a:t>
            </a:r>
            <a:r>
              <a:rPr lang="fr-FR" sz="140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.  </a:t>
            </a:r>
            <a:endParaRPr lang="fr-FR" sz="1400" dirty="0">
              <a:solidFill>
                <a:srgbClr val="000000"/>
              </a:solidFill>
              <a:latin typeface="Marianne" panose="02000000000000000000" pitchFamily="2" charset="0"/>
              <a:cs typeface="Ari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748509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417493" y="1040490"/>
            <a:ext cx="9072563" cy="535582"/>
          </a:xfrm>
        </p:spPr>
        <p:txBody>
          <a:bodyPr vert="horz" anchor="t"/>
          <a:lstStyle/>
          <a:p>
            <a:pPr lvl="0"/>
            <a:r>
              <a:rPr lang="fr-FR" sz="2400" dirty="0">
                <a:solidFill>
                  <a:srgbClr val="292475"/>
                </a:solidFill>
                <a:latin typeface="Marianne ExtraBold" panose="02000000000000000000" pitchFamily="2" charset="0"/>
              </a:rPr>
              <a:t>Qui est concerné ?</a:t>
            </a:r>
          </a:p>
          <a:p>
            <a:pPr lvl="0"/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417493" y="1576072"/>
            <a:ext cx="51744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Une enquête statistique nationale a été menée en novembre </a:t>
            </a:r>
            <a:r>
              <a:rPr lang="fr-FR" sz="1400" dirty="0" smtClean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2024 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auprès d’un échantillon de </a:t>
            </a:r>
            <a:r>
              <a:rPr lang="fr-FR" sz="1400" dirty="0" smtClean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36 000 élèves 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du CE2 à la terminale.</a:t>
            </a:r>
          </a:p>
          <a:p>
            <a:pPr algn="just"/>
            <a:endParaRPr lang="fr-FR" sz="1400" dirty="0">
              <a:solidFill>
                <a:srgbClr val="000000"/>
              </a:solidFill>
              <a:latin typeface="Marianne" panose="02000000000000000000" pitchFamily="2" charset="0"/>
              <a:cs typeface="Arial" pitchFamily="2"/>
            </a:endParaRPr>
          </a:p>
          <a:p>
            <a:pPr algn="just"/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Elle a permis de mesurer </a:t>
            </a:r>
            <a:r>
              <a:rPr lang="fr-FR" sz="1400" b="1" dirty="0">
                <a:latin typeface="Marianne" panose="02000000000000000000" pitchFamily="2" charset="0"/>
                <a:cs typeface="Arial" pitchFamily="2"/>
              </a:rPr>
              <a:t>l’ampleur du harcèlement 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subi par les élèves.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7493" y="3074622"/>
            <a:ext cx="5038725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b="1" dirty="0">
                <a:latin typeface="Marianne" panose="02000000000000000000" pitchFamily="2" charset="0"/>
              </a:rPr>
              <a:t>D’après cette enquête, le harcèlement touche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rgbClr val="0EB09D"/>
                </a:solidFill>
                <a:latin typeface="Marianne ExtraBold" panose="02000000000000000000" pitchFamily="2" charset="0"/>
              </a:rPr>
              <a:t>3 </a:t>
            </a:r>
            <a:r>
              <a:rPr lang="fr-FR" sz="1400" dirty="0">
                <a:solidFill>
                  <a:srgbClr val="0EB09D"/>
                </a:solidFill>
                <a:latin typeface="Marianne ExtraBold" panose="02000000000000000000" pitchFamily="2" charset="0"/>
              </a:rPr>
              <a:t>% des écoliers du CE2 au CM2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rgbClr val="0EB09D"/>
                </a:solidFill>
                <a:latin typeface="Marianne ExtraBold" panose="02000000000000000000" pitchFamily="2" charset="0"/>
              </a:rPr>
              <a:t>5 </a:t>
            </a:r>
            <a:r>
              <a:rPr lang="fr-FR" sz="1400" dirty="0">
                <a:solidFill>
                  <a:srgbClr val="0EB09D"/>
                </a:solidFill>
                <a:latin typeface="Marianne ExtraBold" panose="02000000000000000000" pitchFamily="2" charset="0"/>
              </a:rPr>
              <a:t>% des collégiens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rgbClr val="0EB09D"/>
                </a:solidFill>
                <a:latin typeface="Marianne ExtraBold" panose="02000000000000000000" pitchFamily="2" charset="0"/>
              </a:rPr>
              <a:t>3 </a:t>
            </a:r>
            <a:r>
              <a:rPr lang="fr-FR" sz="1400" dirty="0">
                <a:solidFill>
                  <a:srgbClr val="0EB09D"/>
                </a:solidFill>
                <a:latin typeface="Marianne ExtraBold" panose="02000000000000000000" pitchFamily="2" charset="0"/>
              </a:rPr>
              <a:t>% des lycéens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23203" y="3072674"/>
            <a:ext cx="395671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latin typeface="Marianne" panose="02000000000000000000" pitchFamily="2" charset="0"/>
              </a:rPr>
              <a:t>Par ailleurs, des situations préoccupantes liées à la qualité de vie à l’école ou bien à des atteintes subies à l’école nécessitent une vigilance accrue des adultes, sans pour autant constituer du harcèlement. </a:t>
            </a:r>
          </a:p>
          <a:p>
            <a:endParaRPr lang="fr-FR" sz="1400" dirty="0">
              <a:latin typeface="Marianne" panose="02000000000000000000" pitchFamily="2" charset="0"/>
            </a:endParaRPr>
          </a:p>
          <a:p>
            <a:r>
              <a:rPr lang="fr-FR" sz="1400" dirty="0">
                <a:latin typeface="Marianne" panose="02000000000000000000" pitchFamily="2" charset="0"/>
              </a:rPr>
              <a:t>Ces situations « </a:t>
            </a:r>
            <a:r>
              <a:rPr lang="fr-FR" sz="1400" b="1" dirty="0">
                <a:latin typeface="Marianne" panose="02000000000000000000" pitchFamily="2" charset="0"/>
              </a:rPr>
              <a:t>à surveiller </a:t>
            </a:r>
            <a:r>
              <a:rPr lang="fr-FR" sz="1400" dirty="0">
                <a:latin typeface="Marianne" panose="02000000000000000000" pitchFamily="2" charset="0"/>
              </a:rPr>
              <a:t>» concernent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rgbClr val="0EB09D"/>
                </a:solidFill>
                <a:latin typeface="Marianne ExtraBold" panose="02000000000000000000" pitchFamily="2" charset="0"/>
              </a:rPr>
              <a:t>18 </a:t>
            </a:r>
            <a:r>
              <a:rPr lang="fr-FR" sz="1400" dirty="0">
                <a:solidFill>
                  <a:srgbClr val="0EB09D"/>
                </a:solidFill>
                <a:latin typeface="Marianne ExtraBold" panose="02000000000000000000" pitchFamily="2" charset="0"/>
              </a:rPr>
              <a:t>% des écoliers du CE2 au CM2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rgbClr val="0EB09D"/>
                </a:solidFill>
                <a:latin typeface="Marianne ExtraBold" panose="02000000000000000000" pitchFamily="2" charset="0"/>
              </a:rPr>
              <a:t>7 </a:t>
            </a:r>
            <a:r>
              <a:rPr lang="fr-FR" sz="1400" dirty="0">
                <a:solidFill>
                  <a:srgbClr val="0EB09D"/>
                </a:solidFill>
                <a:latin typeface="Marianne ExtraBold" panose="02000000000000000000" pitchFamily="2" charset="0"/>
              </a:rPr>
              <a:t>% des collégiens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EB09D"/>
                </a:solidFill>
                <a:latin typeface="Marianne ExtraBold" panose="02000000000000000000" pitchFamily="2" charset="0"/>
              </a:rPr>
              <a:t>5 % des lycéens</a:t>
            </a:r>
          </a:p>
        </p:txBody>
      </p:sp>
      <p:pic>
        <p:nvPicPr>
          <p:cNvPr id="19" name="Image 1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999" y="976299"/>
            <a:ext cx="2478405" cy="1653540"/>
          </a:xfrm>
          <a:prstGeom prst="rect">
            <a:avLst/>
          </a:prstGeom>
          <a:noFill/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20169">
            <a:off x="989009" y="3790107"/>
            <a:ext cx="4407790" cy="329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34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298766" y="977390"/>
            <a:ext cx="9072563" cy="560388"/>
          </a:xfrm>
        </p:spPr>
        <p:txBody>
          <a:bodyPr vert="horz" anchor="t"/>
          <a:lstStyle/>
          <a:p>
            <a:r>
              <a:rPr lang="fr-FR" sz="2400" b="1" dirty="0">
                <a:solidFill>
                  <a:srgbClr val="292475"/>
                </a:solidFill>
                <a:latin typeface="Marianne ExtraBold" panose="02000000000000000000" pitchFamily="2" charset="0"/>
              </a:rPr>
              <a:t>Le cyberharcèlement</a:t>
            </a:r>
            <a:r>
              <a:rPr lang="fr-FR" sz="2800" b="1" dirty="0">
                <a:solidFill>
                  <a:srgbClr val="292475"/>
                </a:solidFill>
                <a:latin typeface="Marianne ExtraBold" panose="02000000000000000000" pitchFamily="2" charset="0"/>
              </a:rPr>
              <a:t>, </a:t>
            </a:r>
            <a:r>
              <a:rPr lang="fr-FR" sz="2400" b="1" dirty="0">
                <a:solidFill>
                  <a:srgbClr val="292475"/>
                </a:solidFill>
                <a:latin typeface="Marianne ExtraBold" panose="02000000000000000000" pitchFamily="2" charset="0"/>
              </a:rPr>
              <a:t>un prolongement possible </a:t>
            </a:r>
            <a:br>
              <a:rPr lang="fr-FR" sz="2400" b="1" dirty="0">
                <a:solidFill>
                  <a:srgbClr val="292475"/>
                </a:solidFill>
                <a:latin typeface="Marianne ExtraBold" panose="02000000000000000000" pitchFamily="2" charset="0"/>
              </a:rPr>
            </a:br>
            <a:r>
              <a:rPr lang="fr-FR" sz="2400" b="1" dirty="0">
                <a:solidFill>
                  <a:srgbClr val="292475"/>
                </a:solidFill>
                <a:latin typeface="Marianne ExtraBold" panose="02000000000000000000" pitchFamily="2" charset="0"/>
              </a:rPr>
              <a:t>du harcè</a:t>
            </a:r>
            <a:r>
              <a:rPr lang="fr-FR" sz="2400" dirty="0">
                <a:solidFill>
                  <a:srgbClr val="292475"/>
                </a:solidFill>
                <a:latin typeface="Marianne ExtraBold" panose="02000000000000000000" pitchFamily="2" charset="0"/>
              </a:rPr>
              <a:t>lement à l’école</a:t>
            </a:r>
            <a:r>
              <a:rPr lang="fr-FR" sz="2400" b="1" dirty="0">
                <a:solidFill>
                  <a:srgbClr val="292475"/>
                </a:solidFill>
                <a:latin typeface="Marianne ExtraBold" panose="02000000000000000000" pitchFamily="2" charset="0"/>
              </a:rPr>
              <a:t> </a:t>
            </a:r>
            <a:endParaRPr lang="fr-FR" sz="2400" dirty="0">
              <a:solidFill>
                <a:srgbClr val="292475"/>
              </a:solidFill>
              <a:latin typeface="Marianne ExtraBold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01450" y="2035686"/>
            <a:ext cx="3318095" cy="3170099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fr-FR" sz="1400" b="1" dirty="0">
                <a:latin typeface="Marianne" panose="02000000000000000000" pitchFamily="2" charset="0"/>
              </a:rPr>
              <a:t>Le cyberharcèlement est avant tout une forme de harcèlement. Il est généralement le prolongement d’une situation de harcèlement.</a:t>
            </a:r>
          </a:p>
          <a:p>
            <a:endParaRPr lang="fr-FR" sz="1200" b="1" dirty="0">
              <a:latin typeface="Marianne" panose="02000000000000000000" pitchFamily="2" charset="0"/>
            </a:endParaRPr>
          </a:p>
          <a:p>
            <a:r>
              <a:rPr lang="fr-FR" sz="1200" dirty="0">
                <a:latin typeface="Marianne" panose="02000000000000000000" pitchFamily="2" charset="0"/>
              </a:rPr>
              <a:t>Il est défini comme « un acte agressif, intentionnel perpétré par un individu ou un groupe d’individus au moyen de formes de communication électroniques, de façon répétée à l’encontre d’une victime qui ne peut facilement se défendre seule.</a:t>
            </a:r>
            <a:r>
              <a:rPr lang="fr-FR" sz="1200" i="1" dirty="0">
                <a:latin typeface="Marianne" panose="02000000000000000000" pitchFamily="2" charset="0"/>
              </a:rPr>
              <a:t> </a:t>
            </a:r>
            <a:r>
              <a:rPr lang="fr-FR" sz="1200" dirty="0">
                <a:latin typeface="Marianne" panose="02000000000000000000" pitchFamily="2" charset="0"/>
              </a:rPr>
              <a:t>» </a:t>
            </a:r>
          </a:p>
          <a:p>
            <a:endParaRPr lang="fr-FR" sz="1200" b="1" dirty="0">
              <a:latin typeface="Marianne" panose="02000000000000000000" pitchFamily="2" charset="0"/>
            </a:endParaRPr>
          </a:p>
          <a:p>
            <a:r>
              <a:rPr lang="fr-FR" sz="1200" dirty="0">
                <a:latin typeface="Marianne" panose="02000000000000000000" pitchFamily="2" charset="0"/>
              </a:rPr>
              <a:t>Il se pratique via les téléphones portables, messageries, jeux en ligne, courriers électroniques, réseaux sociaux, etc.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64188" y="1537778"/>
            <a:ext cx="28418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latin typeface="Marianne" panose="02000000000000000000" pitchFamily="2" charset="0"/>
              </a:rPr>
              <a:t>L'exposition à Internet et aux réseaux sociaux des plus jeunes peut avoir plusieurs conséquences : addiction aux écrans, problèmes de sommeil, risque de </a:t>
            </a:r>
            <a:r>
              <a:rPr lang="fr-FR" sz="1200" dirty="0" err="1" smtClean="0">
                <a:latin typeface="Marianne" panose="02000000000000000000" pitchFamily="2" charset="0"/>
              </a:rPr>
              <a:t>cyberharcèlement</a:t>
            </a:r>
            <a:r>
              <a:rPr lang="fr-FR" sz="1200" dirty="0">
                <a:latin typeface="Marianne" panose="02000000000000000000" pitchFamily="2" charset="0"/>
              </a:rPr>
              <a:t>, etc. </a:t>
            </a:r>
          </a:p>
          <a:p>
            <a:endParaRPr lang="fr-FR" sz="1200" dirty="0">
              <a:solidFill>
                <a:srgbClr val="0EB09D"/>
              </a:solidFill>
              <a:latin typeface="Marianne" panose="02000000000000000000" pitchFamily="2" charset="0"/>
            </a:endParaRPr>
          </a:p>
          <a:p>
            <a: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  <a:t>Si votre enfant est victime ou témoin de cyberharcèlement, </a:t>
            </a:r>
            <a:b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</a:br>
            <a: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  <a:t>prévenez immédiatement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 smtClean="0">
                <a:solidFill>
                  <a:srgbClr val="0EB09D"/>
                </a:solidFill>
                <a:latin typeface="Marianne" panose="02000000000000000000" pitchFamily="2" charset="0"/>
              </a:rPr>
              <a:t>l’école;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  <a:t>le 3018 pour demander le retrait des contenus </a:t>
            </a:r>
            <a:r>
              <a:rPr lang="fr-FR" sz="1400" b="1" dirty="0" smtClean="0">
                <a:solidFill>
                  <a:srgbClr val="0EB09D"/>
                </a:solidFill>
                <a:latin typeface="Marianne" panose="02000000000000000000" pitchFamily="2" charset="0"/>
              </a:rPr>
              <a:t>  </a:t>
            </a:r>
            <a:endParaRPr lang="fr-FR" sz="1400" b="1" dirty="0">
              <a:solidFill>
                <a:srgbClr val="0EB09D"/>
              </a:solidFill>
              <a:latin typeface="Marianne" panose="02000000000000000000" pitchFamily="2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607904" y="2033361"/>
            <a:ext cx="3294920" cy="287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Marianne" panose="02000000000000000000" pitchFamily="2" charset="0"/>
              </a:rPr>
              <a:t>Le saviez-vous ? </a:t>
            </a:r>
          </a:p>
          <a:p>
            <a:endParaRPr lang="fr-FR" sz="1200" dirty="0">
              <a:latin typeface="Marianne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>
                <a:latin typeface="Marianne" panose="02000000000000000000" pitchFamily="2" charset="0"/>
              </a:rPr>
              <a:t>En moyenne, </a:t>
            </a:r>
            <a:r>
              <a:rPr lang="fr-FR" sz="1200" b="1" dirty="0">
                <a:latin typeface="Marianne" panose="02000000000000000000" pitchFamily="2" charset="0"/>
              </a:rPr>
              <a:t>le 1er enregistrement </a:t>
            </a:r>
            <a:r>
              <a:rPr lang="fr-FR" sz="1200" dirty="0">
                <a:latin typeface="Marianne" panose="02000000000000000000" pitchFamily="2" charset="0"/>
              </a:rPr>
              <a:t>sur un réseau social surviendrait autour </a:t>
            </a:r>
            <a:r>
              <a:rPr lang="fr-FR" sz="1200" b="1" dirty="0">
                <a:latin typeface="Marianne" panose="02000000000000000000" pitchFamily="2" charset="0"/>
              </a:rPr>
              <a:t>des 8 ans et demi </a:t>
            </a:r>
            <a:r>
              <a:rPr lang="fr-FR" sz="1200" dirty="0">
                <a:latin typeface="Marianne" panose="02000000000000000000" pitchFamily="2" charset="0"/>
              </a:rPr>
              <a:t>selon la Cnil. </a:t>
            </a:r>
          </a:p>
          <a:p>
            <a:endParaRPr lang="fr-FR" sz="1200" dirty="0">
              <a:latin typeface="Marianne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>
                <a:latin typeface="Marianne" panose="02000000000000000000" pitchFamily="2" charset="0"/>
              </a:rPr>
              <a:t>Depuis juillet 2023, la loi prévoit que </a:t>
            </a:r>
            <a:r>
              <a:rPr lang="fr-FR" sz="1200" b="1" dirty="0">
                <a:latin typeface="Marianne" panose="02000000000000000000" pitchFamily="2" charset="0"/>
              </a:rPr>
              <a:t>la majorité numérique </a:t>
            </a:r>
            <a:r>
              <a:rPr lang="fr-FR" sz="1200" dirty="0">
                <a:latin typeface="Marianne" panose="02000000000000000000" pitchFamily="2" charset="0"/>
              </a:rPr>
              <a:t>pour s’inscrire sur les réseaux sociaux est </a:t>
            </a:r>
            <a:r>
              <a:rPr lang="fr-FR" sz="1200" b="1" dirty="0">
                <a:latin typeface="Marianne" panose="02000000000000000000" pitchFamily="2" charset="0"/>
              </a:rPr>
              <a:t>de 15 ans</a:t>
            </a:r>
            <a:r>
              <a:rPr lang="fr-FR" sz="1200" dirty="0">
                <a:latin typeface="Marianne" panose="02000000000000000000" pitchFamily="2" charset="0"/>
              </a:rPr>
              <a:t>. </a:t>
            </a:r>
          </a:p>
          <a:p>
            <a:endParaRPr lang="fr-FR" sz="1200" dirty="0">
              <a:latin typeface="Marianne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>
                <a:latin typeface="Marianne" panose="02000000000000000000" pitchFamily="2" charset="0"/>
              </a:rPr>
              <a:t>En deçà de 15 ans, l’enfant doit </a:t>
            </a:r>
            <a:r>
              <a:rPr lang="fr-FR" sz="1200" b="1" dirty="0">
                <a:latin typeface="Marianne" panose="02000000000000000000" pitchFamily="2" charset="0"/>
              </a:rPr>
              <a:t>obtenir l’autorisation </a:t>
            </a:r>
            <a:r>
              <a:rPr lang="fr-FR" sz="1200" dirty="0">
                <a:latin typeface="Marianne" panose="02000000000000000000" pitchFamily="2" charset="0"/>
              </a:rPr>
              <a:t>d’un de ses deux parents. </a:t>
            </a:r>
          </a:p>
          <a:p>
            <a:endParaRPr lang="fr-FR" sz="1200" i="1" dirty="0">
              <a:latin typeface="Marianne" panose="02000000000000000000" pitchFamily="2" charset="0"/>
            </a:endParaRPr>
          </a:p>
          <a:p>
            <a:endParaRPr lang="fr-FR" sz="105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61"/>
          <a:stretch/>
        </p:blipFill>
        <p:spPr>
          <a:xfrm>
            <a:off x="7525238" y="4380695"/>
            <a:ext cx="1973498" cy="104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67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2389" y="979576"/>
            <a:ext cx="9415831" cy="793778"/>
          </a:xfrm>
        </p:spPr>
        <p:txBody>
          <a:bodyPr/>
          <a:lstStyle/>
          <a:p>
            <a:r>
              <a:rPr lang="fr-FR" sz="2400" dirty="0">
                <a:solidFill>
                  <a:srgbClr val="002060"/>
                </a:solidFill>
                <a:latin typeface="Marianne ExtraBold" panose="02000000000000000000" pitchFamily="2" charset="0"/>
              </a:rPr>
              <a:t>Comment agissons-nous pour prévenir et lutter contre le harcèlement dans notre établissement ?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4"/>
          </p:nvPr>
        </p:nvSpPr>
        <p:spPr>
          <a:xfrm>
            <a:off x="396875" y="1816744"/>
            <a:ext cx="9286875" cy="3853806"/>
          </a:xfrm>
        </p:spPr>
        <p:txBody>
          <a:bodyPr/>
          <a:lstStyle/>
          <a:p>
            <a:r>
              <a:rPr lang="fr-FR" sz="1400" dirty="0">
                <a:latin typeface="Marianne" panose="02000000000000000000" pitchFamily="2" charset="0"/>
              </a:rPr>
              <a:t>Nous organisons la prévention du harcèlement en déployant le programme de lutte contre le harcèlement à l’école Phare. Ce programme est doté d’un plan de prévention et de lutte contre le harcèlement.</a:t>
            </a:r>
          </a:p>
          <a:p>
            <a:r>
              <a:rPr lang="fr-FR" sz="1400" b="1" dirty="0">
                <a:latin typeface="Marianne" panose="02000000000000000000" pitchFamily="2" charset="0"/>
              </a:rPr>
              <a:t>Qui est en charge de l’application de ce programme dans notre établissement  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>
                <a:latin typeface="Marianne" panose="02000000000000000000" pitchFamily="2" charset="0"/>
              </a:rPr>
              <a:t>le chef d’établissement</a:t>
            </a:r>
            <a:r>
              <a:rPr lang="fr-FR" sz="1400" dirty="0">
                <a:latin typeface="Marianne" panose="02000000000000000000" pitchFamily="2" charset="0"/>
              </a:rPr>
              <a:t> </a:t>
            </a:r>
            <a:r>
              <a:rPr lang="fr-FR" sz="1400" b="1" dirty="0">
                <a:latin typeface="Marianne" panose="02000000000000000000" pitchFamily="2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>
                <a:latin typeface="Marianne" panose="02000000000000000000" pitchFamily="2" charset="0"/>
              </a:rPr>
              <a:t>un coordonnateur </a:t>
            </a:r>
            <a:r>
              <a:rPr lang="fr-FR" sz="1400" dirty="0">
                <a:latin typeface="Marianne" panose="02000000000000000000" pitchFamily="2" charset="0"/>
              </a:rPr>
              <a:t>chargé d’appuyer le chef d’établissement dans la mise en œuvre du plan de prévention et de lutte contre le harcèlement, il s’agit de </a:t>
            </a:r>
            <a:r>
              <a:rPr lang="fr-FR" sz="1400" b="1" dirty="0">
                <a:solidFill>
                  <a:srgbClr val="0070C0"/>
                </a:solidFill>
                <a:latin typeface="Marianne" panose="02000000000000000000" pitchFamily="2" charset="0"/>
              </a:rPr>
              <a:t>madame/monsieur XXXX</a:t>
            </a:r>
            <a:r>
              <a:rPr lang="fr-FR" sz="1400" dirty="0">
                <a:latin typeface="Marianne" panose="02000000000000000000" pitchFamily="2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>
                <a:latin typeface="Marianne" panose="02000000000000000000" pitchFamily="2" charset="0"/>
              </a:rPr>
              <a:t>une équipe ressource </a:t>
            </a:r>
            <a:r>
              <a:rPr lang="fr-FR" sz="1400" dirty="0">
                <a:latin typeface="Marianne" panose="02000000000000000000" pitchFamily="2" charset="0"/>
              </a:rPr>
              <a:t>(5 personnes minimum de l’équipe éducative et </a:t>
            </a:r>
            <a:r>
              <a:rPr lang="fr-FR" sz="1400" dirty="0" err="1">
                <a:latin typeface="Marianne" panose="02000000000000000000" pitchFamily="2" charset="0"/>
              </a:rPr>
              <a:t>pédagogioque</a:t>
            </a:r>
            <a:r>
              <a:rPr lang="fr-FR" sz="1400" dirty="0">
                <a:latin typeface="Marianne" panose="02000000000000000000" pitchFamily="2" charset="0"/>
              </a:rPr>
              <a:t>). Toutes ces personnes </a:t>
            </a:r>
            <a:r>
              <a:rPr lang="fr-FR" sz="1400" b="1" dirty="0">
                <a:latin typeface="Marianne" panose="02000000000000000000" pitchFamily="2" charset="0"/>
              </a:rPr>
              <a:t>sont formées </a:t>
            </a:r>
            <a:r>
              <a:rPr lang="fr-FR" sz="1400" dirty="0">
                <a:latin typeface="Marianne" panose="02000000000000000000" pitchFamily="2" charset="0"/>
              </a:rPr>
              <a:t>pour prendre en charge des </a:t>
            </a:r>
            <a:r>
              <a:rPr lang="fr-FR" sz="1400" b="1" dirty="0">
                <a:latin typeface="Marianne" panose="02000000000000000000" pitchFamily="2" charset="0"/>
              </a:rPr>
              <a:t>situations de harcèlement et</a:t>
            </a:r>
            <a:r>
              <a:rPr lang="fr-FR" sz="1400" dirty="0">
                <a:latin typeface="Marianne" panose="02000000000000000000" pitchFamily="2" charset="0"/>
              </a:rPr>
              <a:t> mener des actions de sensibilisation/de formation au sein de l’établissement.</a:t>
            </a:r>
            <a:endParaRPr lang="fr-FR" dirty="0">
              <a:latin typeface="Marianne" panose="02000000000000000000" pitchFamily="2" charset="0"/>
            </a:endParaRPr>
          </a:p>
          <a:p>
            <a:r>
              <a:rPr lang="fr-FR" sz="1400" b="1" dirty="0">
                <a:latin typeface="Marianne" panose="02000000000000000000" pitchFamily="2" charset="0"/>
              </a:rPr>
              <a:t>Le dispositif Phare </a:t>
            </a:r>
            <a:r>
              <a:rPr lang="fr-FR" sz="1400" dirty="0">
                <a:latin typeface="Marianne" panose="02000000000000000000" pitchFamily="2" charset="0"/>
              </a:rPr>
              <a:t>prévoit plusieurs actions que nous mettons en place au sein de notre établissement (sensibilisation des parents, 10h d’apprentissage, la formation des équipes ambassadeurs, participation à des temps forts : Journée non au harcèlement, Prix non au harcèlement, </a:t>
            </a:r>
            <a:r>
              <a:rPr lang="fr-FR" sz="1400" dirty="0" err="1">
                <a:latin typeface="Marianne" panose="02000000000000000000" pitchFamily="2" charset="0"/>
              </a:rPr>
              <a:t>Safer</a:t>
            </a:r>
            <a:r>
              <a:rPr lang="fr-FR" sz="1400" dirty="0">
                <a:latin typeface="Marianne" panose="02000000000000000000" pitchFamily="2" charset="0"/>
              </a:rPr>
              <a:t> internet Day, etc.). </a:t>
            </a:r>
          </a:p>
          <a:p>
            <a:r>
              <a:rPr lang="fr-FR" sz="1400" b="1" dirty="0">
                <a:latin typeface="Marianne" panose="02000000000000000000" pitchFamily="2" charset="0"/>
              </a:rPr>
              <a:t>Les actions sont effectuées tout au long de l’année</a:t>
            </a:r>
            <a:r>
              <a:rPr lang="fr-FR" sz="1400" dirty="0">
                <a:latin typeface="Marianne" panose="02000000000000000000" pitchFamily="2" charset="0"/>
              </a:rPr>
              <a:t> et donnent lieu à l’obtention d’un label. </a:t>
            </a:r>
          </a:p>
          <a:p>
            <a:r>
              <a:rPr lang="fr-FR" sz="1400" dirty="0">
                <a:latin typeface="Marianne" panose="02000000000000000000" pitchFamily="2" charset="0"/>
              </a:rPr>
              <a:t>Ainsi, notre établissement est labellisé </a:t>
            </a:r>
            <a:r>
              <a:rPr lang="fr-FR" sz="1400" b="1" dirty="0">
                <a:solidFill>
                  <a:srgbClr val="0070C0"/>
                </a:solidFill>
                <a:latin typeface="Marianne" panose="02000000000000000000" pitchFamily="2" charset="0"/>
              </a:rPr>
              <a:t>au niveau XXXX</a:t>
            </a:r>
            <a:r>
              <a:rPr lang="fr-FR" sz="1400" dirty="0">
                <a:latin typeface="Marianne" panose="02000000000000000000" pitchFamily="2" charset="0"/>
              </a:rPr>
              <a:t>.</a:t>
            </a:r>
          </a:p>
          <a:p>
            <a:endParaRPr lang="fr-FR" sz="1400" dirty="0">
              <a:latin typeface="Marianne" panose="02000000000000000000" pitchFamily="2" charset="0"/>
            </a:endParaRPr>
          </a:p>
          <a:p>
            <a:endParaRPr lang="fr-FR" sz="1800" b="1" dirty="0">
              <a:solidFill>
                <a:srgbClr val="0EB09D"/>
              </a:solidFill>
              <a:latin typeface="Marianne ExtraBold" panose="02000000000000000000" pitchFamily="2" charset="0"/>
              <a:cs typeface="Arial" pitchFamily="2"/>
            </a:endParaRPr>
          </a:p>
          <a:p>
            <a:endParaRPr lang="fr-FR" dirty="0"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181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4460" y="1071682"/>
            <a:ext cx="9415831" cy="793778"/>
          </a:xfrm>
        </p:spPr>
        <p:txBody>
          <a:bodyPr/>
          <a:lstStyle/>
          <a:p>
            <a:r>
              <a:rPr lang="fr-FR" sz="2400" dirty="0">
                <a:solidFill>
                  <a:srgbClr val="002060"/>
                </a:solidFill>
                <a:latin typeface="Marianne ExtraBold" panose="02000000000000000000" pitchFamily="2" charset="0"/>
              </a:rPr>
              <a:t>Comment agissons-nous pour prévenir et lutter contre le harcèlement dans notre établissement ?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4"/>
          </p:nvPr>
        </p:nvSpPr>
        <p:spPr>
          <a:xfrm>
            <a:off x="384460" y="1865460"/>
            <a:ext cx="9286875" cy="3853806"/>
          </a:xfrm>
        </p:spPr>
        <p:txBody>
          <a:bodyPr/>
          <a:lstStyle/>
          <a:p>
            <a:r>
              <a:rPr lang="fr-FR" sz="1400" b="1" dirty="0">
                <a:latin typeface="Marianne" panose="02000000000000000000" pitchFamily="2" charset="0"/>
              </a:rPr>
              <a:t>Que faisons-nous dans le cas d’une situation de harcèlement dans notre établissement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>
                <a:latin typeface="Marianne" panose="02000000000000000000" pitchFamily="2" charset="0"/>
              </a:rPr>
              <a:t>Dès que nous en avons connaissance, nous prenons en charge toutes les situations de harcèlement </a:t>
            </a:r>
            <a:r>
              <a:rPr lang="fr-FR" sz="1400" dirty="0">
                <a:latin typeface="Marianne" panose="02000000000000000000" pitchFamily="2" charset="0"/>
              </a:rPr>
              <a:t>et nous les suivons jusqu’à leur résolution. À cette fin, nous mettons en œuvre le protocole national de prise en charge des situations.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latin typeface="Marianne" panose="02000000000000000000" pitchFamily="2" charset="0"/>
              </a:rPr>
              <a:t>Dans certaines situations, nous avons la possibilité de </a:t>
            </a:r>
            <a:r>
              <a:rPr lang="fr-FR" sz="1400" b="1" dirty="0">
                <a:latin typeface="Marianne" panose="02000000000000000000" pitchFamily="2" charset="0"/>
              </a:rPr>
              <a:t>faire appel au responsable départemental ou académique de la lutte contre le harcèlement</a:t>
            </a:r>
            <a:r>
              <a:rPr lang="fr-FR" sz="1200" b="1" dirty="0">
                <a:latin typeface="Marianne" panose="02000000000000000000" pitchFamily="2" charset="0"/>
              </a:rPr>
              <a:t>. </a:t>
            </a:r>
          </a:p>
          <a:p>
            <a:endParaRPr lang="fr-FR" sz="1400" b="1" dirty="0">
              <a:latin typeface="Marianne" panose="02000000000000000000" pitchFamily="2" charset="0"/>
            </a:endParaRPr>
          </a:p>
          <a:p>
            <a:r>
              <a:rPr lang="fr-FR" sz="1400" b="1" dirty="0">
                <a:latin typeface="Marianne" panose="02000000000000000000" pitchFamily="2" charset="0"/>
              </a:rPr>
              <a:t>Et les élèves dans tout ça ? </a:t>
            </a:r>
          </a:p>
          <a:p>
            <a:r>
              <a:rPr lang="fr-FR" sz="1400" dirty="0">
                <a:latin typeface="Marianne" panose="02000000000000000000" pitchFamily="2" charset="0"/>
              </a:rPr>
              <a:t>Phare prévoit la mise en place du dispositif des ambassadeurs élèves (minimum 10). Ces élèves sont formés à la détection et au signalement des situations de harcèlement. Ils organisent aussi des séances de sensibilisation au sein de l’établissement. </a:t>
            </a:r>
          </a:p>
          <a:p>
            <a:endParaRPr lang="fr-FR" sz="1400" dirty="0">
              <a:latin typeface="Marianne" panose="02000000000000000000" pitchFamily="2" charset="0"/>
            </a:endParaRPr>
          </a:p>
          <a:p>
            <a:pPr algn="ctr"/>
            <a:r>
              <a:rPr lang="fr-FR" sz="1800" b="1" dirty="0">
                <a:solidFill>
                  <a:srgbClr val="0EB09D"/>
                </a:solidFill>
                <a:latin typeface="Marianne ExtraBold" panose="02000000000000000000" pitchFamily="2" charset="0"/>
                <a:cs typeface="Arial" pitchFamily="2"/>
              </a:rPr>
              <a:t>L’objectif est de créer une communauté protectrice au sein de l’établissement. </a:t>
            </a:r>
          </a:p>
          <a:p>
            <a:endParaRPr lang="fr-FR" dirty="0"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010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6873" y="1230355"/>
            <a:ext cx="9286875" cy="793778"/>
          </a:xfrm>
        </p:spPr>
        <p:txBody>
          <a:bodyPr/>
          <a:lstStyle/>
          <a:p>
            <a:r>
              <a:rPr lang="fr-FR" sz="2400" dirty="0" smtClean="0">
                <a:latin typeface="Marianne" panose="02000000000000000000" pitchFamily="2" charset="0"/>
              </a:rPr>
              <a:t>L’équipe ressource de l’établissement</a:t>
            </a:r>
            <a:endParaRPr lang="fr-FR" sz="2400" dirty="0">
              <a:latin typeface="Marianne" panose="02000000000000000000" pitchFamily="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b="1" dirty="0">
                <a:latin typeface="Marianne" panose="02000000000000000000" pitchFamily="2" charset="0"/>
              </a:rPr>
              <a:t>Coordonnateur : </a:t>
            </a:r>
            <a:r>
              <a:rPr lang="fr-FR" sz="1800" b="1" dirty="0">
                <a:solidFill>
                  <a:srgbClr val="0070C0"/>
                </a:solidFill>
                <a:latin typeface="Marianne" panose="02000000000000000000" pitchFamily="2" charset="0"/>
              </a:rPr>
              <a:t>Nom prénom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b="1" dirty="0">
                <a:latin typeface="Marianne" panose="02000000000000000000" pitchFamily="2" charset="0"/>
              </a:rPr>
              <a:t>Membres de l’équipe ressource : </a:t>
            </a:r>
          </a:p>
          <a:p>
            <a:r>
              <a:rPr lang="fr-FR" sz="1800" b="1" dirty="0">
                <a:latin typeface="Marianne" panose="02000000000000000000" pitchFamily="2" charset="0"/>
              </a:rPr>
              <a:t>	-</a:t>
            </a:r>
            <a:r>
              <a:rPr lang="fr-FR" sz="1800" b="1" dirty="0">
                <a:solidFill>
                  <a:srgbClr val="0070C0"/>
                </a:solidFill>
                <a:latin typeface="Marianne" panose="02000000000000000000" pitchFamily="2" charset="0"/>
              </a:rPr>
              <a:t>Nom prénom </a:t>
            </a:r>
          </a:p>
          <a:p>
            <a:r>
              <a:rPr lang="fr-FR" sz="1800" b="1" dirty="0">
                <a:solidFill>
                  <a:srgbClr val="0070C0"/>
                </a:solidFill>
                <a:latin typeface="Marianne" panose="02000000000000000000" pitchFamily="2" charset="0"/>
              </a:rPr>
              <a:t>	-Nom prénom </a:t>
            </a:r>
          </a:p>
          <a:p>
            <a:r>
              <a:rPr lang="fr-FR" sz="1800" b="1" dirty="0">
                <a:solidFill>
                  <a:srgbClr val="0070C0"/>
                </a:solidFill>
                <a:latin typeface="Marianne" panose="02000000000000000000" pitchFamily="2" charset="0"/>
              </a:rPr>
              <a:t>	-Nom prénom </a:t>
            </a:r>
          </a:p>
          <a:p>
            <a:r>
              <a:rPr lang="fr-FR" sz="1800" b="1" dirty="0">
                <a:solidFill>
                  <a:srgbClr val="0070C0"/>
                </a:solidFill>
                <a:latin typeface="Marianne" panose="02000000000000000000" pitchFamily="2" charset="0"/>
              </a:rPr>
              <a:t>	-Nom prénom </a:t>
            </a:r>
          </a:p>
          <a:p>
            <a:endParaRPr lang="fr-FR" sz="1800" dirty="0">
              <a:latin typeface="Marianne" panose="02000000000000000000" pitchFamily="2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9275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 txBox="1">
            <a:spLocks noGrp="1"/>
          </p:cNvSpPr>
          <p:nvPr>
            <p:ph type="body" idx="4294967295"/>
          </p:nvPr>
        </p:nvSpPr>
        <p:spPr>
          <a:xfrm>
            <a:off x="555812" y="1990676"/>
            <a:ext cx="4672013" cy="1341437"/>
          </a:xfrm>
        </p:spPr>
        <p:txBody>
          <a:bodyPr vert="horz"/>
          <a:lstStyle/>
          <a:p>
            <a:pPr>
              <a:buSzPct val="45000"/>
            </a:pPr>
            <a:r>
              <a:rPr lang="fr-FR" sz="1400" b="1" dirty="0">
                <a:latin typeface="Marianne" panose="02000000000000000000" pitchFamily="2" charset="0"/>
              </a:rPr>
              <a:t>Les bons réflexes :</a:t>
            </a:r>
          </a:p>
          <a:p>
            <a:pPr marL="179388" indent="-179388">
              <a:buSzPct val="45000"/>
              <a:buFont typeface="OpenSymbol"/>
              <a:buChar char="●"/>
            </a:pPr>
            <a:r>
              <a:rPr lang="fr-FR" sz="1400" b="1" dirty="0">
                <a:latin typeface="Marianne" panose="02000000000000000000" pitchFamily="2" charset="0"/>
              </a:rPr>
              <a:t>parler avec son enfant, échanger sur les faits ; </a:t>
            </a:r>
          </a:p>
          <a:p>
            <a:pPr marL="179388" indent="-179388">
              <a:buSzPct val="45000"/>
              <a:buFont typeface="OpenSymbol"/>
              <a:buChar char="●"/>
            </a:pPr>
            <a:r>
              <a:rPr lang="fr-FR" sz="1400" b="1" dirty="0">
                <a:latin typeface="Marianne" panose="02000000000000000000" pitchFamily="2" charset="0"/>
              </a:rPr>
              <a:t>rassurer son enfant ; </a:t>
            </a:r>
          </a:p>
          <a:p>
            <a:pPr marL="179388" indent="-179388">
              <a:buSzPct val="45000"/>
              <a:buFont typeface="OpenSymbol"/>
              <a:buChar char="●"/>
            </a:pPr>
            <a:r>
              <a:rPr lang="fr-FR" sz="1400" b="1" dirty="0">
                <a:latin typeface="Marianne" panose="02000000000000000000" pitchFamily="2" charset="0"/>
              </a:rPr>
              <a:t>informer immédiatement un personnel de l’établissement.</a:t>
            </a:r>
          </a:p>
          <a:p>
            <a:pPr lvl="0">
              <a:buSzPct val="45000"/>
              <a:buFont typeface="OpenSymbol"/>
              <a:buChar char="●"/>
            </a:pPr>
            <a:endParaRPr lang="fr-FR" sz="1400" b="1" dirty="0">
              <a:latin typeface="Marianne" panose="02000000000000000000" pitchFamily="2" charset="0"/>
            </a:endParaRPr>
          </a:p>
          <a:p>
            <a:pPr lvl="0">
              <a:buSzPct val="45000"/>
              <a:buFont typeface="OpenSymbol"/>
              <a:buChar char="●"/>
            </a:pPr>
            <a:endParaRPr lang="fr-FR" sz="1400" b="1" dirty="0">
              <a:latin typeface="Marianne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14888" y="2046105"/>
            <a:ext cx="4318006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buSzPct val="45000"/>
            </a:pPr>
            <a:r>
              <a:rPr lang="fr-FR" sz="1400" b="1" dirty="0">
                <a:latin typeface="Marianne" panose="02000000000000000000" pitchFamily="2" charset="0"/>
              </a:rPr>
              <a:t>Vous pouvez aussi appeler ces numéros pour toutes les situations de harcèlement :</a:t>
            </a:r>
          </a:p>
          <a:p>
            <a:pPr marL="285750" lvl="0" indent="-285750">
              <a:spcAft>
                <a:spcPts val="600"/>
              </a:spcAft>
              <a:buSzPct val="45000"/>
              <a:buFont typeface="Arial" panose="020B0604020202020204" pitchFamily="34" charset="0"/>
              <a:buChar char="•"/>
            </a:pPr>
            <a:r>
              <a:rPr lang="fr-FR" sz="1400" dirty="0">
                <a:latin typeface="Marianne" panose="02000000000000000000" pitchFamily="2" charset="0"/>
              </a:rPr>
              <a:t>ligne académique :</a:t>
            </a:r>
            <a:r>
              <a:rPr lang="fr-FR" sz="1400" b="1" dirty="0">
                <a:latin typeface="Marianne" panose="02000000000000000000" pitchFamily="2" charset="0"/>
              </a:rPr>
              <a:t> </a:t>
            </a:r>
            <a: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  <a:t>XXXX XXX </a:t>
            </a:r>
            <a:r>
              <a:rPr lang="fr-FR" sz="1400" b="1" dirty="0" err="1">
                <a:solidFill>
                  <a:srgbClr val="0EB09D"/>
                </a:solidFill>
                <a:latin typeface="Marianne" panose="02000000000000000000" pitchFamily="2" charset="0"/>
              </a:rPr>
              <a:t>XXX</a:t>
            </a:r>
            <a:endParaRPr lang="fr-FR" sz="1400" b="1" dirty="0">
              <a:solidFill>
                <a:srgbClr val="0EB09D"/>
              </a:solidFill>
              <a:latin typeface="Marianne" panose="02000000000000000000" pitchFamily="2" charset="0"/>
            </a:endParaRPr>
          </a:p>
          <a:p>
            <a:pPr marL="285750" lvl="0" indent="-285750">
              <a:spcAft>
                <a:spcPts val="600"/>
              </a:spcAft>
              <a:buSzPct val="45000"/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Marianne" panose="02000000000000000000" pitchFamily="2" charset="0"/>
              </a:rPr>
              <a:t>Plateforme</a:t>
            </a:r>
            <a:br>
              <a:rPr lang="fr-FR" sz="1400" dirty="0" smtClean="0">
                <a:latin typeface="Marianne" panose="02000000000000000000" pitchFamily="2" charset="0"/>
              </a:rPr>
            </a:br>
            <a:r>
              <a:rPr lang="fr-FR" sz="1400" dirty="0" smtClean="0">
                <a:latin typeface="Marianne" panose="02000000000000000000" pitchFamily="2" charset="0"/>
              </a:rPr>
              <a:t>nationale</a:t>
            </a:r>
            <a:br>
              <a:rPr lang="fr-FR" sz="1400" dirty="0" smtClean="0">
                <a:latin typeface="Marianne" panose="02000000000000000000" pitchFamily="2" charset="0"/>
              </a:rPr>
            </a:br>
            <a:r>
              <a:rPr lang="fr-FR" sz="1400" dirty="0" smtClean="0">
                <a:latin typeface="Marianne" panose="02000000000000000000" pitchFamily="2" charset="0"/>
              </a:rPr>
              <a:t>de </a:t>
            </a:r>
            <a:r>
              <a:rPr lang="fr-FR" sz="1400" dirty="0">
                <a:latin typeface="Marianne" panose="02000000000000000000" pitchFamily="2" charset="0"/>
              </a:rPr>
              <a:t>signalement : </a:t>
            </a:r>
          </a:p>
          <a:p>
            <a:pPr lvl="0">
              <a:spcAft>
                <a:spcPts val="600"/>
              </a:spcAft>
              <a:buSzPct val="45000"/>
            </a:pPr>
            <a:endParaRPr lang="fr-FR" sz="1400" b="1" dirty="0" smtClean="0">
              <a:solidFill>
                <a:srgbClr val="0EB09D"/>
              </a:solidFill>
              <a:latin typeface="Marianne" panose="02000000000000000000" pitchFamily="2" charset="0"/>
            </a:endParaRPr>
          </a:p>
          <a:p>
            <a:pPr lvl="0">
              <a:spcAft>
                <a:spcPts val="600"/>
              </a:spcAft>
              <a:buSzPct val="45000"/>
            </a:pPr>
            <a:endParaRPr lang="fr-FR" sz="1400" b="1" dirty="0" smtClean="0">
              <a:solidFill>
                <a:srgbClr val="0EB09D"/>
              </a:solidFill>
              <a:latin typeface="Marianne" panose="02000000000000000000" pitchFamily="2" charset="0"/>
            </a:endParaRPr>
          </a:p>
          <a:p>
            <a:pPr lvl="0">
              <a:spcAft>
                <a:spcPts val="600"/>
              </a:spcAft>
              <a:buSzPct val="45000"/>
            </a:pPr>
            <a:endParaRPr lang="fr-FR" sz="1400" b="1" dirty="0">
              <a:solidFill>
                <a:srgbClr val="0EB09D"/>
              </a:solidFill>
              <a:latin typeface="Marianne" panose="02000000000000000000" pitchFamily="2" charset="0"/>
            </a:endParaRPr>
          </a:p>
          <a:p>
            <a:pPr>
              <a:spcAft>
                <a:spcPts val="600"/>
              </a:spcAft>
              <a:buSzPct val="100000"/>
            </a:pPr>
            <a:endParaRPr lang="fr-FR" sz="1400" dirty="0">
              <a:latin typeface="Marianne" panose="02000000000000000000" pitchFamily="2" charset="0"/>
            </a:endParaRPr>
          </a:p>
          <a:p>
            <a:pPr>
              <a:spcAft>
                <a:spcPts val="600"/>
              </a:spcAft>
              <a:buSzPct val="100000"/>
            </a:pPr>
            <a:r>
              <a:rPr lang="fr-FR" sz="1400" dirty="0">
                <a:latin typeface="Marianne" panose="02000000000000000000" pitchFamily="2" charset="0"/>
              </a:rPr>
              <a:t>Votre situation sera transmise aux responsables académiques ou départementaux de la lutte contre le harcèlement.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0223" y="1020688"/>
            <a:ext cx="86213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kern="1100" spc="-150" dirty="0">
                <a:solidFill>
                  <a:srgbClr val="292475"/>
                </a:solidFill>
                <a:latin typeface="Marianne ExtraBold" panose="02000000000000000000" pitchFamily="2" charset="0"/>
              </a:rPr>
              <a:t>Que faire si votre enfant se sent impliqué(e) </a:t>
            </a:r>
            <a:br>
              <a:rPr lang="fr-FR" sz="2400" b="1" kern="1100" spc="-150" dirty="0">
                <a:solidFill>
                  <a:srgbClr val="292475"/>
                </a:solidFill>
                <a:latin typeface="Marianne ExtraBold" panose="02000000000000000000" pitchFamily="2" charset="0"/>
              </a:rPr>
            </a:br>
            <a:r>
              <a:rPr lang="fr-FR" sz="2400" b="1" kern="1100" spc="-150" dirty="0">
                <a:solidFill>
                  <a:srgbClr val="292475"/>
                </a:solidFill>
                <a:latin typeface="Marianne ExtraBold" panose="02000000000000000000" pitchFamily="2" charset="0"/>
              </a:rPr>
              <a:t>dans une situation ou de harcèlement ?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622126" y="783927"/>
            <a:ext cx="2191684" cy="1225273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433" y="3486811"/>
            <a:ext cx="1350866" cy="19199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ZoneTexte 7"/>
          <p:cNvSpPr txBox="1"/>
          <p:nvPr/>
        </p:nvSpPr>
        <p:spPr>
          <a:xfrm>
            <a:off x="555812" y="3417651"/>
            <a:ext cx="3604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Marianne" panose="02000000000000000000" pitchFamily="2" charset="0"/>
              </a:rPr>
              <a:t>Votre alerte sera prise en compte par l’équipe ressource dans le cadre du protocole Phare.</a:t>
            </a:r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555812" y="4274935"/>
            <a:ext cx="40571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  <a:t>N’hésitez pas à encourager </a:t>
            </a:r>
            <a:r>
              <a:rPr lang="fr-FR" sz="1400" b="1" dirty="0" smtClean="0">
                <a:solidFill>
                  <a:srgbClr val="0EB09D"/>
                </a:solidFill>
                <a:latin typeface="Marianne" panose="02000000000000000000" pitchFamily="2" charset="0"/>
              </a:rPr>
              <a:t/>
            </a:r>
            <a:br>
              <a:rPr lang="fr-FR" sz="1400" b="1" dirty="0" smtClean="0">
                <a:solidFill>
                  <a:srgbClr val="0EB09D"/>
                </a:solidFill>
                <a:latin typeface="Marianne" panose="02000000000000000000" pitchFamily="2" charset="0"/>
              </a:rPr>
            </a:br>
            <a:r>
              <a:rPr lang="fr-FR" sz="1400" b="1" dirty="0" smtClean="0">
                <a:solidFill>
                  <a:srgbClr val="0EB09D"/>
                </a:solidFill>
                <a:latin typeface="Marianne" panose="02000000000000000000" pitchFamily="2" charset="0"/>
              </a:rPr>
              <a:t>votre </a:t>
            </a:r>
            <a: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  <a:t>enfant à parler avec </a:t>
            </a:r>
            <a:r>
              <a:rPr lang="fr-FR" sz="1400" b="1" dirty="0" smtClean="0">
                <a:solidFill>
                  <a:srgbClr val="0EB09D"/>
                </a:solidFill>
                <a:latin typeface="Marianne" panose="02000000000000000000" pitchFamily="2" charset="0"/>
              </a:rPr>
              <a:t>vous</a:t>
            </a:r>
            <a:br>
              <a:rPr lang="fr-FR" sz="1400" b="1" dirty="0" smtClean="0">
                <a:solidFill>
                  <a:srgbClr val="0EB09D"/>
                </a:solidFill>
                <a:latin typeface="Marianne" panose="02000000000000000000" pitchFamily="2" charset="0"/>
              </a:rPr>
            </a:br>
            <a:r>
              <a:rPr lang="fr-FR" sz="1400" b="1" dirty="0" smtClean="0">
                <a:solidFill>
                  <a:srgbClr val="0EB09D"/>
                </a:solidFill>
                <a:latin typeface="Marianne" panose="02000000000000000000" pitchFamily="2" charset="0"/>
              </a:rPr>
              <a:t>de </a:t>
            </a:r>
            <a: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  <a:t>sa vie dans l’établissement.</a:t>
            </a:r>
          </a:p>
          <a:p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126" y="2854210"/>
            <a:ext cx="1973498" cy="159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857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9">
            <a:extLst>
              <a:ext uri="{FF2B5EF4-FFF2-40B4-BE49-F238E27FC236}">
                <a16:creationId xmlns:a16="http://schemas.microsoft.com/office/drawing/2014/main" id="{3D613F4D-2131-AE9A-2E6B-0B7F456FE490}"/>
              </a:ext>
            </a:extLst>
          </p:cNvPr>
          <p:cNvSpPr txBox="1">
            <a:spLocks/>
          </p:cNvSpPr>
          <p:nvPr/>
        </p:nvSpPr>
        <p:spPr>
          <a:xfrm>
            <a:off x="4930589" y="594242"/>
            <a:ext cx="4828490" cy="4737753"/>
          </a:xfrm>
          <a:prstGeom prst="rect">
            <a:avLst/>
          </a:prstGeom>
          <a:noFill/>
        </p:spPr>
        <p:txBody>
          <a:bodyPr vert="horz" lIns="50403" tIns="25202" rIns="50403" bIns="25202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5292"/>
              </a:lnSpc>
              <a:buNone/>
            </a:pPr>
            <a:r>
              <a:rPr lang="fr-FR" sz="2400" b="1" dirty="0">
                <a:solidFill>
                  <a:srgbClr val="0EB09D"/>
                </a:solidFill>
                <a:latin typeface="Marianne ExtraBold" panose="02000000000000000000" pitchFamily="2" charset="0"/>
              </a:rPr>
              <a:t>Un parcours pour vous former</a:t>
            </a:r>
            <a:br>
              <a:rPr lang="fr-FR" sz="2400" b="1" dirty="0">
                <a:solidFill>
                  <a:srgbClr val="0EB09D"/>
                </a:solidFill>
                <a:latin typeface="Marianne ExtraBold" panose="02000000000000000000" pitchFamily="2" charset="0"/>
              </a:rPr>
            </a:br>
            <a:r>
              <a:rPr lang="fr-FR" sz="2400" b="1" dirty="0">
                <a:solidFill>
                  <a:srgbClr val="0EB09D"/>
                </a:solidFill>
                <a:latin typeface="Marianne ExtraBold" panose="02000000000000000000" pitchFamily="2" charset="0"/>
              </a:rPr>
              <a:t>avec le</a:t>
            </a:r>
          </a:p>
          <a:p>
            <a:pPr marL="0" lvl="0" indent="0" hangingPunct="0">
              <a:buNone/>
            </a:pPr>
            <a:endParaRPr lang="fr-FR" sz="1800" b="1" dirty="0">
              <a:solidFill>
                <a:srgbClr val="0EB09D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indent="0" hangingPunct="0">
              <a:spcBef>
                <a:spcPts val="0"/>
              </a:spcBef>
              <a:buNone/>
            </a:pPr>
            <a:endParaRPr lang="fr-FR" sz="1800" dirty="0">
              <a:solidFill>
                <a:srgbClr val="0EB09D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indent="0" hangingPunct="0">
              <a:spcBef>
                <a:spcPts val="0"/>
              </a:spcBef>
              <a:buNone/>
            </a:pPr>
            <a:endParaRPr lang="fr-FR" sz="1700" dirty="0">
              <a:solidFill>
                <a:srgbClr val="0EB09D"/>
              </a:solidFill>
              <a:latin typeface="Marianne" panose="02000000000000000000" pitchFamily="2" charset="0"/>
              <a:ea typeface="Arial" pitchFamily="2"/>
              <a:cs typeface="Arial" pitchFamily="2"/>
            </a:endParaRPr>
          </a:p>
          <a:p>
            <a:pPr marL="0" lvl="0" indent="0" algn="ctr" hangingPunct="0">
              <a:spcBef>
                <a:spcPts val="0"/>
              </a:spcBef>
              <a:buNone/>
            </a:pPr>
            <a:endParaRPr lang="fr-FR" sz="1700" dirty="0">
              <a:solidFill>
                <a:srgbClr val="0EB09D"/>
              </a:solidFill>
              <a:latin typeface="Marianne" panose="02000000000000000000" pitchFamily="2" charset="0"/>
              <a:cs typeface="Arial" pitchFamily="2"/>
              <a:hlinkClick r:id="rId3"/>
            </a:endParaRPr>
          </a:p>
          <a:p>
            <a:pPr marL="0" lvl="0" indent="0" algn="ctr" hangingPunct="0">
              <a:spcBef>
                <a:spcPts val="0"/>
              </a:spcBef>
              <a:buNone/>
            </a:pPr>
            <a:r>
              <a:rPr lang="fr-FR" sz="1700" b="1" dirty="0" smtClean="0">
                <a:solidFill>
                  <a:srgbClr val="0EB09D"/>
                </a:solidFill>
                <a:latin typeface="Marianne" panose="02000000000000000000" pitchFamily="2" charset="0"/>
                <a:hlinkClick r:id="rId3"/>
              </a:rPr>
              <a:t>nah-familles.cned.fr</a:t>
            </a:r>
            <a:r>
              <a:rPr lang="fr-FR" sz="1700" b="1" dirty="0" smtClean="0">
                <a:solidFill>
                  <a:srgbClr val="0EB09D"/>
                </a:solidFill>
                <a:latin typeface="Marianne" panose="02000000000000000000" pitchFamily="2" charset="0"/>
              </a:rPr>
              <a:t>  </a:t>
            </a:r>
            <a:endParaRPr lang="fr-FR" sz="1700" b="1" dirty="0">
              <a:solidFill>
                <a:srgbClr val="0EB09D"/>
              </a:solidFill>
              <a:latin typeface="Marianne" panose="02000000000000000000" pitchFamily="2" charset="0"/>
            </a:endParaRPr>
          </a:p>
          <a:p>
            <a:pPr marL="0" lvl="0" indent="0" algn="ctr" hangingPunct="0">
              <a:spcBef>
                <a:spcPts val="0"/>
              </a:spcBef>
              <a:buNone/>
            </a:pPr>
            <a:endParaRPr lang="fr-FR" sz="1700" b="1" dirty="0">
              <a:solidFill>
                <a:srgbClr val="0EB09D"/>
              </a:solidFill>
              <a:latin typeface="Marianne" panose="02000000000000000000" pitchFamily="2" charset="0"/>
              <a:ea typeface="Arial" pitchFamily="2"/>
              <a:cs typeface="Arial" pitchFamily="2"/>
            </a:endParaRPr>
          </a:p>
          <a:p>
            <a:pPr marL="0" lvl="0" indent="0" algn="ctr" hangingPunct="0">
              <a:spcBef>
                <a:spcPts val="0"/>
              </a:spcBef>
              <a:buNone/>
            </a:pPr>
            <a:endParaRPr lang="fr-FR" sz="1700" b="1" dirty="0">
              <a:solidFill>
                <a:srgbClr val="0EB09D"/>
              </a:solidFill>
              <a:latin typeface="Marianne" panose="02000000000000000000" pitchFamily="2" charset="0"/>
              <a:ea typeface="Arial" pitchFamily="2"/>
              <a:cs typeface="Arial" pitchFamily="2"/>
            </a:endParaRPr>
          </a:p>
          <a:p>
            <a:pPr marL="268288" indent="-268288" hangingPunct="0">
              <a:spcBef>
                <a:spcPts val="0"/>
              </a:spcBef>
              <a:buNone/>
            </a:pPr>
            <a:r>
              <a:rPr lang="fr-FR" sz="1700" b="1" dirty="0">
                <a:solidFill>
                  <a:srgbClr val="0EB09D"/>
                </a:solidFill>
                <a:latin typeface="Marianne" panose="02000000000000000000" pitchFamily="2" charset="0"/>
              </a:rPr>
              <a:t>1 - Comprendre le phénomène de harcèlement entre élèves</a:t>
            </a:r>
            <a:br>
              <a:rPr lang="fr-FR" sz="1700" b="1" dirty="0">
                <a:solidFill>
                  <a:srgbClr val="0EB09D"/>
                </a:solidFill>
                <a:latin typeface="Marianne" panose="02000000000000000000" pitchFamily="2" charset="0"/>
              </a:rPr>
            </a:br>
            <a:endParaRPr lang="fr-FR" sz="1700" b="1" dirty="0">
              <a:solidFill>
                <a:srgbClr val="0EB09D"/>
              </a:solidFill>
              <a:latin typeface="Marianne" panose="02000000000000000000" pitchFamily="2" charset="0"/>
            </a:endParaRPr>
          </a:p>
          <a:p>
            <a:pPr marL="268288" indent="-268288" hangingPunct="0">
              <a:spcBef>
                <a:spcPts val="0"/>
              </a:spcBef>
              <a:buNone/>
            </a:pPr>
            <a:r>
              <a:rPr lang="fr-FR" sz="1700" b="1" dirty="0">
                <a:solidFill>
                  <a:srgbClr val="0EB09D"/>
                </a:solidFill>
                <a:latin typeface="Marianne" panose="02000000000000000000" pitchFamily="2" charset="0"/>
              </a:rPr>
              <a:t>2 - Comment prévenir le harcèlement à l’école ?</a:t>
            </a:r>
            <a:br>
              <a:rPr lang="fr-FR" sz="1700" b="1" dirty="0">
                <a:solidFill>
                  <a:srgbClr val="0EB09D"/>
                </a:solidFill>
                <a:latin typeface="Marianne" panose="02000000000000000000" pitchFamily="2" charset="0"/>
              </a:rPr>
            </a:br>
            <a:endParaRPr lang="fr-FR" sz="1700" b="1" dirty="0">
              <a:solidFill>
                <a:srgbClr val="0EB09D"/>
              </a:solidFill>
              <a:latin typeface="Marianne" panose="02000000000000000000" pitchFamily="2" charset="0"/>
            </a:endParaRPr>
          </a:p>
          <a:p>
            <a:pPr marL="268288" indent="-268288" hangingPunct="0">
              <a:spcBef>
                <a:spcPts val="0"/>
              </a:spcBef>
              <a:buNone/>
            </a:pPr>
            <a:r>
              <a:rPr lang="fr-FR" sz="1700" b="1" dirty="0">
                <a:solidFill>
                  <a:srgbClr val="0EB09D"/>
                </a:solidFill>
                <a:latin typeface="Marianne" panose="02000000000000000000" pitchFamily="2" charset="0"/>
              </a:rPr>
              <a:t>3 - Comment repérer les signaux faibles et signaler des faits de harcèlement ?</a:t>
            </a:r>
            <a:br>
              <a:rPr lang="fr-FR" sz="1700" b="1" dirty="0">
                <a:solidFill>
                  <a:srgbClr val="0EB09D"/>
                </a:solidFill>
                <a:latin typeface="Marianne" panose="02000000000000000000" pitchFamily="2" charset="0"/>
              </a:rPr>
            </a:br>
            <a:endParaRPr lang="fr-FR" sz="1700" b="1" dirty="0">
              <a:solidFill>
                <a:srgbClr val="0EB09D"/>
              </a:solidFill>
              <a:latin typeface="Marianne" panose="02000000000000000000" pitchFamily="2" charset="0"/>
            </a:endParaRPr>
          </a:p>
          <a:p>
            <a:pPr marL="268288" indent="-268288" hangingPunct="0">
              <a:spcBef>
                <a:spcPts val="0"/>
              </a:spcBef>
              <a:buNone/>
            </a:pPr>
            <a:r>
              <a:rPr lang="fr-FR" sz="1700" b="1" dirty="0">
                <a:solidFill>
                  <a:srgbClr val="0EB09D"/>
                </a:solidFill>
                <a:latin typeface="Marianne" panose="02000000000000000000" pitchFamily="2" charset="0"/>
              </a:rPr>
              <a:t>4 - Comment faire cesser le harcèlement ?</a:t>
            </a:r>
          </a:p>
          <a:p>
            <a:pPr marL="0" lvl="0" indent="0" algn="ctr" hangingPunct="0">
              <a:spcBef>
                <a:spcPts val="0"/>
              </a:spcBef>
              <a:buNone/>
            </a:pPr>
            <a:endParaRPr lang="fr-FR" sz="1700" dirty="0">
              <a:solidFill>
                <a:srgbClr val="0EB09D"/>
              </a:solidFill>
              <a:latin typeface="Marianne" panose="02000000000000000000" pitchFamily="2" charset="0"/>
              <a:ea typeface="Arial" pitchFamily="2"/>
              <a:cs typeface="Arial" pitchFamily="2"/>
            </a:endParaRPr>
          </a:p>
          <a:p>
            <a:pPr marL="0" lvl="0" indent="0" hangingPunct="0">
              <a:spcBef>
                <a:spcPts val="0"/>
              </a:spcBef>
              <a:buNone/>
            </a:pPr>
            <a:endParaRPr lang="fr-FR" sz="1800" dirty="0">
              <a:solidFill>
                <a:srgbClr val="0EB09D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lvl="0" indent="0" hangingPunct="0">
              <a:spcBef>
                <a:spcPts val="0"/>
              </a:spcBef>
              <a:buNone/>
            </a:pPr>
            <a:endParaRPr lang="fr-FR" sz="1800" dirty="0">
              <a:solidFill>
                <a:srgbClr val="0EB09D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lvl="0" indent="0" hangingPunct="0">
              <a:spcBef>
                <a:spcPts val="0"/>
              </a:spcBef>
              <a:buNone/>
            </a:pPr>
            <a:endParaRPr lang="fr-FR" sz="1800" dirty="0">
              <a:solidFill>
                <a:srgbClr val="0EB09D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lvl="0" indent="0" hangingPunct="0">
              <a:spcBef>
                <a:spcPts val="0"/>
              </a:spcBef>
              <a:buNone/>
            </a:pPr>
            <a:endParaRPr lang="fr-FR" sz="1800" dirty="0">
              <a:solidFill>
                <a:srgbClr val="0EB09D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lvl="0" indent="0" hangingPunct="0">
              <a:spcBef>
                <a:spcPts val="0"/>
              </a:spcBef>
              <a:buNone/>
            </a:pPr>
            <a:endParaRPr lang="fr-FR" sz="1800" dirty="0">
              <a:solidFill>
                <a:srgbClr val="0EB09D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indent="0">
              <a:lnSpc>
                <a:spcPts val="5292"/>
              </a:lnSpc>
              <a:buNone/>
            </a:pPr>
            <a:endParaRPr lang="en-US" sz="2400" dirty="0">
              <a:solidFill>
                <a:srgbClr val="0EB09D"/>
              </a:solidFill>
              <a:latin typeface="Marianne Medium" panose="02000000000000000000" pitchFamily="2" charset="0"/>
            </a:endParaRPr>
          </a:p>
          <a:p>
            <a:pPr marL="0" indent="0" algn="ctr">
              <a:lnSpc>
                <a:spcPts val="5292"/>
              </a:lnSpc>
              <a:buNone/>
            </a:pPr>
            <a:endParaRPr lang="en-US" sz="2400" dirty="0">
              <a:solidFill>
                <a:srgbClr val="0EB09D"/>
              </a:solidFill>
              <a:latin typeface="Marianne Medium" panose="02000000000000000000" pitchFamily="2" charset="0"/>
            </a:endParaRPr>
          </a:p>
          <a:p>
            <a:pPr marL="0" indent="0" algn="ctr">
              <a:lnSpc>
                <a:spcPts val="5292"/>
              </a:lnSpc>
              <a:buNone/>
            </a:pPr>
            <a:endParaRPr lang="en-US" sz="2400" dirty="0">
              <a:solidFill>
                <a:srgbClr val="0EB09D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rgbClr val="0EB09D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1629" y="1330946"/>
            <a:ext cx="1480112" cy="111400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5223" y="5331996"/>
            <a:ext cx="100806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2" charset="0"/>
                <a:ea typeface="Arial" pitchFamily="2"/>
                <a:cs typeface="Arial" pitchFamily="2"/>
              </a:rPr>
              <a:t>Pour en savoir plus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2" charset="0"/>
                <a:ea typeface="Arial" pitchFamily="2"/>
                <a:cs typeface="Arial" pitchFamily="2"/>
              </a:rPr>
              <a:t>: www.education.gouv.fr/nonauharcelement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46" y="842454"/>
            <a:ext cx="4133850" cy="1143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0043" y="2090099"/>
            <a:ext cx="2841409" cy="19106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765" y="3097762"/>
            <a:ext cx="2838505" cy="20153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33602715"/>
      </p:ext>
    </p:extLst>
  </p:cSld>
  <p:clrMapOvr>
    <a:masterClrMapping/>
  </p:clrMapOvr>
</p:sld>
</file>

<file path=ppt/theme/theme1.xml><?xml version="1.0" encoding="utf-8"?>
<a:theme xmlns:a="http://schemas.openxmlformats.org/drawingml/2006/main" name="20230628_séminaire du 29 juin 2023_MATIN_versionDELCOM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0628_séminaire du 29 juin 2023_MATIN_versionDELCOM" id="{B38A00AC-4A9F-4F48-9249-27B93EFD847A}" vid="{4642C973-0ADA-4D8F-B3B5-31FBD43DDAB5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20230628_séminaire du 29 juin 2023_MATIN_versionDELCOM</Template>
  <TotalTime>816</TotalTime>
  <Words>1150</Words>
  <Application>Microsoft Office PowerPoint</Application>
  <PresentationFormat>Personnalisé</PresentationFormat>
  <Paragraphs>121</Paragraphs>
  <Slides>9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20" baseType="lpstr">
      <vt:lpstr>Arial</vt:lpstr>
      <vt:lpstr>Calibri</vt:lpstr>
      <vt:lpstr>Carlito</vt:lpstr>
      <vt:lpstr>DejaVu Sans</vt:lpstr>
      <vt:lpstr>Marianne</vt:lpstr>
      <vt:lpstr>Marianne ExtraBold</vt:lpstr>
      <vt:lpstr>Marianne Medium</vt:lpstr>
      <vt:lpstr>Noto Sans Devanagari</vt:lpstr>
      <vt:lpstr>Noto Sans SC Regular</vt:lpstr>
      <vt:lpstr>OpenSymbol</vt:lpstr>
      <vt:lpstr>20230628_séminaire du 29 juin 2023_MATIN_versionDELCOM</vt:lpstr>
      <vt:lpstr>Présentation PowerPoint</vt:lpstr>
      <vt:lpstr>Qu’est-ce que le harcèlement entre élèves ? </vt:lpstr>
      <vt:lpstr>Qui est concerné ? </vt:lpstr>
      <vt:lpstr>Le cyberharcèlement, un prolongement possible  du harcèlement à l’école </vt:lpstr>
      <vt:lpstr>Comment agissons-nous pour prévenir et lutter contre le harcèlement dans notre établissement ? </vt:lpstr>
      <vt:lpstr>Comment agissons-nous pour prévenir et lutter contre le harcèlement dans notre établissement ? </vt:lpstr>
      <vt:lpstr>L’équipe ressource de l’établissement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harcèlement c’est quoi ?</dc:title>
  <dc:creator>JEAN-PIERRE FELIX</dc:creator>
  <cp:lastModifiedBy>JEAN-PIERRE FELIX</cp:lastModifiedBy>
  <cp:revision>129</cp:revision>
  <dcterms:modified xsi:type="dcterms:W3CDTF">2025-10-30T14:50:57Z</dcterms:modified>
</cp:coreProperties>
</file>