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4"/>
  </p:notesMasterIdLst>
  <p:sldIdLst>
    <p:sldId id="256" r:id="rId2"/>
    <p:sldId id="257" r:id="rId3"/>
    <p:sldId id="258" r:id="rId4"/>
    <p:sldId id="259" r:id="rId5"/>
    <p:sldId id="269" r:id="rId6"/>
    <p:sldId id="262" r:id="rId7"/>
    <p:sldId id="263" r:id="rId8"/>
    <p:sldId id="264" r:id="rId9"/>
    <p:sldId id="265" r:id="rId10"/>
    <p:sldId id="266" r:id="rId11"/>
    <p:sldId id="267" r:id="rId12"/>
    <p:sldId id="268" r:id="rId13"/>
    <p:sldId id="291" r:id="rId14"/>
    <p:sldId id="260" r:id="rId15"/>
    <p:sldId id="271" r:id="rId16"/>
    <p:sldId id="272" r:id="rId17"/>
    <p:sldId id="278" r:id="rId18"/>
    <p:sldId id="279" r:id="rId19"/>
    <p:sldId id="270" r:id="rId20"/>
    <p:sldId id="284" r:id="rId21"/>
    <p:sldId id="286" r:id="rId22"/>
    <p:sldId id="290" r:id="rId23"/>
    <p:sldId id="296" r:id="rId24"/>
    <p:sldId id="298" r:id="rId25"/>
    <p:sldId id="302" r:id="rId26"/>
    <p:sldId id="303" r:id="rId27"/>
    <p:sldId id="304" r:id="rId28"/>
    <p:sldId id="306" r:id="rId29"/>
    <p:sldId id="305" r:id="rId30"/>
    <p:sldId id="307" r:id="rId31"/>
    <p:sldId id="308" r:id="rId32"/>
    <p:sldId id="309" r:id="rId33"/>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94671"/>
  </p:normalViewPr>
  <p:slideViewPr>
    <p:cSldViewPr>
      <p:cViewPr>
        <p:scale>
          <a:sx n="70" d="100"/>
          <a:sy n="70" d="100"/>
        </p:scale>
        <p:origin x="2304" y="92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notesMaster" Target="notesMasters/notesMaster1.xml"/><Relationship Id="rId35" Type="http://schemas.openxmlformats.org/officeDocument/2006/relationships/presProps" Target="presProps.xml"/><Relationship Id="rId36" Type="http://schemas.openxmlformats.org/officeDocument/2006/relationships/viewProps" Target="view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heme" Target="theme/theme1.xml"/><Relationship Id="rId3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203CDC4-0906-4DA6-BFE9-796BA1BB962B}" type="datetimeFigureOut">
              <a:rPr lang="fr-FR" smtClean="0"/>
              <a:pPr/>
              <a:t>05/04/2017</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FC968AB-E6F4-4270-AC16-62DAC1F596E4}" type="slidenum">
              <a:rPr lang="fr-FR" smtClean="0"/>
              <a:pPr/>
              <a:t>‹#›</a:t>
            </a:fld>
            <a:endParaRPr lang="fr-FR"/>
          </a:p>
        </p:txBody>
      </p:sp>
    </p:spTree>
    <p:extLst>
      <p:ext uri="{BB962C8B-B14F-4D97-AF65-F5344CB8AC3E}">
        <p14:creationId xmlns:p14="http://schemas.microsoft.com/office/powerpoint/2010/main" val="25058902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28" name="Espace réservé de la date 27"/>
          <p:cNvSpPr>
            <a:spLocks noGrp="1"/>
          </p:cNvSpPr>
          <p:nvPr>
            <p:ph type="dt" sz="half" idx="10"/>
          </p:nvPr>
        </p:nvSpPr>
        <p:spPr/>
        <p:txBody>
          <a:bodyPr/>
          <a:lstStyle>
            <a:extLst/>
          </a:lstStyle>
          <a:p>
            <a:fld id="{09A0E92D-0A5E-46F8-AD9C-188F48EBA9A2}" type="datetimeFigureOut">
              <a:rPr lang="fr-FR" smtClean="0"/>
              <a:pPr/>
              <a:t>05/04/2017</a:t>
            </a:fld>
            <a:endParaRPr lang="fr-FR"/>
          </a:p>
        </p:txBody>
      </p:sp>
      <p:sp>
        <p:nvSpPr>
          <p:cNvPr id="17" name="Espace réservé du pied de page 16"/>
          <p:cNvSpPr>
            <a:spLocks noGrp="1"/>
          </p:cNvSpPr>
          <p:nvPr>
            <p:ph type="ftr" sz="quarter" idx="11"/>
          </p:nvPr>
        </p:nvSpPr>
        <p:spPr/>
        <p:txBody>
          <a:bodyPr/>
          <a:lstStyle>
            <a:extLst/>
          </a:lstStyle>
          <a:p>
            <a:endParaRPr lang="fr-FR"/>
          </a:p>
        </p:txBody>
      </p:sp>
      <p:sp>
        <p:nvSpPr>
          <p:cNvPr id="29" name="Espace réservé du numéro de diapositive 28"/>
          <p:cNvSpPr>
            <a:spLocks noGrp="1"/>
          </p:cNvSpPr>
          <p:nvPr>
            <p:ph type="sldNum" sz="quarter" idx="12"/>
          </p:nvPr>
        </p:nvSpPr>
        <p:spPr/>
        <p:txBody>
          <a:bodyPr/>
          <a:lstStyle>
            <a:extLst/>
          </a:lstStyle>
          <a:p>
            <a:fld id="{78900FFD-87A9-42FD-975C-A9A4808E51B7}" type="slidenum">
              <a:rPr lang="fr-FR" smtClean="0"/>
              <a:pPr/>
              <a:t>‹#›</a:t>
            </a:fld>
            <a:endParaRPr lang="fr-FR"/>
          </a:p>
        </p:txBody>
      </p:sp>
      <p:sp>
        <p:nvSpPr>
          <p:cNvPr id="32" name="Rectangle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9" name="Rectangle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0" name="Rectangle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1" name="Rectangle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42" name="Rectangle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Titre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fr-FR" smtClean="0"/>
              <a:t>Cliquez pour modifier le style du titre</a:t>
            </a:r>
            <a:endParaRPr kumimoji="0" lang="en-US"/>
          </a:p>
        </p:txBody>
      </p:sp>
      <p:sp>
        <p:nvSpPr>
          <p:cNvPr id="9" name="Sous-titre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fr-FR" smtClean="0"/>
              <a:t>Cliquez pour modifier le style des sous-titres du masque</a:t>
            </a:r>
            <a:endParaRPr kumimoji="0" lang="en-US"/>
          </a:p>
        </p:txBody>
      </p:sp>
      <p:sp>
        <p:nvSpPr>
          <p:cNvPr id="56" name="Rectangle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5" name="Rectangle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6" name="Rectangle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7" name="Rectangle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extLs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extLst/>
          </a:lstStyle>
          <a:p>
            <a:fld id="{09A0E92D-0A5E-46F8-AD9C-188F48EBA9A2}" type="datetimeFigureOut">
              <a:rPr lang="fr-FR" smtClean="0"/>
              <a:pPr/>
              <a:t>05/04/2017</a:t>
            </a:fld>
            <a:endParaRPr lang="fr-FR"/>
          </a:p>
        </p:txBody>
      </p:sp>
      <p:sp>
        <p:nvSpPr>
          <p:cNvPr id="5" name="Espace réservé du pied de page 4"/>
          <p:cNvSpPr>
            <a:spLocks noGrp="1"/>
          </p:cNvSpPr>
          <p:nvPr>
            <p:ph type="ftr" sz="quarter" idx="11"/>
          </p:nvPr>
        </p:nvSpPr>
        <p:spPr/>
        <p:txBody>
          <a:bodyPr/>
          <a:lstStyle>
            <a:extLst/>
          </a:lstStyle>
          <a:p>
            <a:endParaRPr lang="fr-FR"/>
          </a:p>
        </p:txBody>
      </p:sp>
      <p:sp>
        <p:nvSpPr>
          <p:cNvPr id="6" name="Espace réservé du numéro de diapositive 5"/>
          <p:cNvSpPr>
            <a:spLocks noGrp="1"/>
          </p:cNvSpPr>
          <p:nvPr>
            <p:ph type="sldNum" sz="quarter" idx="12"/>
          </p:nvPr>
        </p:nvSpPr>
        <p:spPr/>
        <p:txBody>
          <a:bodyPr/>
          <a:lstStyle>
            <a:extLst/>
          </a:lstStyle>
          <a:p>
            <a:fld id="{78900FFD-87A9-42FD-975C-A9A4808E51B7}" type="slidenum">
              <a:rPr lang="fr-FR" smtClean="0"/>
              <a:pPr/>
              <a:t>‹#›</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9"/>
            <a:ext cx="1981200" cy="5851525"/>
          </a:xfrm>
        </p:spPr>
        <p:txBody>
          <a:bodyPr vert="eaVert" anchor="ctr"/>
          <a:lstStyle>
            <a:extLs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609600" y="274639"/>
            <a:ext cx="5867400" cy="5851525"/>
          </a:xfrm>
        </p:spPr>
        <p:txBody>
          <a:bodyPr vert="eaVert"/>
          <a:lstStyle>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extLst/>
          </a:lstStyle>
          <a:p>
            <a:fld id="{09A0E92D-0A5E-46F8-AD9C-188F48EBA9A2}" type="datetimeFigureOut">
              <a:rPr lang="fr-FR" smtClean="0"/>
              <a:pPr/>
              <a:t>05/04/2017</a:t>
            </a:fld>
            <a:endParaRPr lang="fr-FR"/>
          </a:p>
        </p:txBody>
      </p:sp>
      <p:sp>
        <p:nvSpPr>
          <p:cNvPr id="5" name="Espace réservé du pied de page 4"/>
          <p:cNvSpPr>
            <a:spLocks noGrp="1"/>
          </p:cNvSpPr>
          <p:nvPr>
            <p:ph type="ftr" sz="quarter" idx="11"/>
          </p:nvPr>
        </p:nvSpPr>
        <p:spPr/>
        <p:txBody>
          <a:bodyPr/>
          <a:lstStyle>
            <a:extLst/>
          </a:lstStyle>
          <a:p>
            <a:endParaRPr lang="fr-FR"/>
          </a:p>
        </p:txBody>
      </p:sp>
      <p:sp>
        <p:nvSpPr>
          <p:cNvPr id="6" name="Espace réservé du numéro de diapositive 5"/>
          <p:cNvSpPr>
            <a:spLocks noGrp="1"/>
          </p:cNvSpPr>
          <p:nvPr>
            <p:ph type="sldNum" sz="quarter" idx="12"/>
          </p:nvPr>
        </p:nvSpPr>
        <p:spPr/>
        <p:txBody>
          <a:bodyPr/>
          <a:lstStyle>
            <a:extLst/>
          </a:lstStyle>
          <a:p>
            <a:fld id="{78900FFD-87A9-42FD-975C-A9A4808E51B7}" type="slidenum">
              <a:rPr lang="fr-FR" smtClean="0"/>
              <a:pPr/>
              <a:t>‹#›</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extLst/>
          </a:lstStyle>
          <a:p>
            <a:r>
              <a:rPr kumimoji="0" lang="fr-FR" smtClean="0"/>
              <a:t>Cliquez pour modifier le style du titre</a:t>
            </a:r>
            <a:endParaRPr kumimoji="0" lang="en-US"/>
          </a:p>
        </p:txBody>
      </p:sp>
      <p:sp>
        <p:nvSpPr>
          <p:cNvPr id="3" name="Espace réservé du contenu 2"/>
          <p:cNvSpPr>
            <a:spLocks noGrp="1"/>
          </p:cNvSpPr>
          <p:nvPr>
            <p:ph idx="1"/>
          </p:nvPr>
        </p:nvSpPr>
        <p:spPr/>
        <p:txBody>
          <a:bodyPr/>
          <a:lstStyle>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extLst/>
          </a:lstStyle>
          <a:p>
            <a:fld id="{09A0E92D-0A5E-46F8-AD9C-188F48EBA9A2}" type="datetimeFigureOut">
              <a:rPr lang="fr-FR" smtClean="0"/>
              <a:pPr/>
              <a:t>05/04/2017</a:t>
            </a:fld>
            <a:endParaRPr lang="fr-FR"/>
          </a:p>
        </p:txBody>
      </p:sp>
      <p:sp>
        <p:nvSpPr>
          <p:cNvPr id="5" name="Espace réservé du pied de page 4"/>
          <p:cNvSpPr>
            <a:spLocks noGrp="1"/>
          </p:cNvSpPr>
          <p:nvPr>
            <p:ph type="ftr" sz="quarter" idx="11"/>
          </p:nvPr>
        </p:nvSpPr>
        <p:spPr/>
        <p:txBody>
          <a:bodyPr/>
          <a:lstStyle>
            <a:extLst/>
          </a:lstStyle>
          <a:p>
            <a:endParaRPr lang="fr-FR"/>
          </a:p>
        </p:txBody>
      </p:sp>
      <p:sp>
        <p:nvSpPr>
          <p:cNvPr id="6" name="Espace réservé du numéro de diapositive 5"/>
          <p:cNvSpPr>
            <a:spLocks noGrp="1"/>
          </p:cNvSpPr>
          <p:nvPr>
            <p:ph type="sldNum" sz="quarter" idx="12"/>
          </p:nvPr>
        </p:nvSpPr>
        <p:spPr/>
        <p:txBody>
          <a:bodyPr/>
          <a:lstStyle>
            <a:extLst/>
          </a:lstStyle>
          <a:p>
            <a:fld id="{78900FFD-87A9-42FD-975C-A9A4808E51B7}" type="slidenum">
              <a:rPr lang="fr-FR" smtClean="0"/>
              <a:pPr/>
              <a:t>‹#›</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14" name="Forme libre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5" name="Forme libre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3" name="Forme libre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6" name="Forme libre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7" name="Forme libre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8" name="Forme libre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9" name="Forme libre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0" name="Forme libre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1" name="Forme libre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2" name="Forme libre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3" name="Forme libre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4" name="Forme libre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5" name="Forme libre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6" name="Forme libre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7" name="Forme libre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3" name="Espace réservé du texte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fr-FR" smtClean="0"/>
              <a:t>Cliquez pour modifier les styles du texte du masque</a:t>
            </a:r>
          </a:p>
        </p:txBody>
      </p:sp>
      <p:sp>
        <p:nvSpPr>
          <p:cNvPr id="4" name="Espace réservé de la date 3"/>
          <p:cNvSpPr>
            <a:spLocks noGrp="1"/>
          </p:cNvSpPr>
          <p:nvPr>
            <p:ph type="dt" sz="half" idx="10"/>
          </p:nvPr>
        </p:nvSpPr>
        <p:spPr/>
        <p:txBody>
          <a:bodyPr/>
          <a:lstStyle>
            <a:extLst/>
          </a:lstStyle>
          <a:p>
            <a:fld id="{09A0E92D-0A5E-46F8-AD9C-188F48EBA9A2}" type="datetimeFigureOut">
              <a:rPr lang="fr-FR" smtClean="0"/>
              <a:pPr/>
              <a:t>05/04/2017</a:t>
            </a:fld>
            <a:endParaRPr lang="fr-FR"/>
          </a:p>
        </p:txBody>
      </p:sp>
      <p:sp>
        <p:nvSpPr>
          <p:cNvPr id="5" name="Espace réservé du pied de page 4"/>
          <p:cNvSpPr>
            <a:spLocks noGrp="1"/>
          </p:cNvSpPr>
          <p:nvPr>
            <p:ph type="ftr" sz="quarter" idx="11"/>
          </p:nvPr>
        </p:nvSpPr>
        <p:spPr/>
        <p:txBody>
          <a:bodyPr/>
          <a:lstStyle>
            <a:extLst/>
          </a:lstStyle>
          <a:p>
            <a:endParaRPr lang="fr-FR"/>
          </a:p>
        </p:txBody>
      </p:sp>
      <p:sp>
        <p:nvSpPr>
          <p:cNvPr id="6" name="Espace réservé du numéro de diapositive 5"/>
          <p:cNvSpPr>
            <a:spLocks noGrp="1"/>
          </p:cNvSpPr>
          <p:nvPr>
            <p:ph type="sldNum" sz="quarter" idx="12"/>
          </p:nvPr>
        </p:nvSpPr>
        <p:spPr/>
        <p:txBody>
          <a:bodyPr/>
          <a:lstStyle>
            <a:extLst/>
          </a:lstStyle>
          <a:p>
            <a:fld id="{78900FFD-87A9-42FD-975C-A9A4808E51B7}" type="slidenum">
              <a:rPr lang="fr-FR" smtClean="0"/>
              <a:pPr/>
              <a:t>‹#›</a:t>
            </a:fld>
            <a:endParaRPr lang="fr-FR"/>
          </a:p>
        </p:txBody>
      </p:sp>
      <p:sp>
        <p:nvSpPr>
          <p:cNvPr id="7" name="Rectangle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re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fr-FR" smtClean="0"/>
              <a:t>Cliquez pour modifier le style du titre</a:t>
            </a:r>
            <a:endParaRPr kumimoji="0" lang="en-US"/>
          </a:p>
        </p:txBody>
      </p:sp>
      <p:sp>
        <p:nvSpPr>
          <p:cNvPr id="8" name="Rectangle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Rectangle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Rectangle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512064"/>
            <a:ext cx="8229600" cy="914400"/>
          </a:xfrm>
        </p:spPr>
        <p:txBody>
          <a:bodyPr/>
          <a:lstStyle>
            <a:extLst/>
          </a:lstStyle>
          <a:p>
            <a:r>
              <a:rPr kumimoji="0" lang="fr-FR" smtClean="0"/>
              <a:t>Cliquez pour modifier le style du titre</a:t>
            </a:r>
            <a:endParaRPr kumimoji="0" lang="en-US"/>
          </a:p>
        </p:txBody>
      </p:sp>
      <p:sp>
        <p:nvSpPr>
          <p:cNvPr id="3" name="Espace réservé du contenu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u contenu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extLst/>
          </a:lstStyle>
          <a:p>
            <a:fld id="{09A0E92D-0A5E-46F8-AD9C-188F48EBA9A2}" type="datetimeFigureOut">
              <a:rPr lang="fr-FR" smtClean="0"/>
              <a:pPr/>
              <a:t>05/04/2017</a:t>
            </a:fld>
            <a:endParaRPr lang="fr-FR"/>
          </a:p>
        </p:txBody>
      </p:sp>
      <p:sp>
        <p:nvSpPr>
          <p:cNvPr id="6" name="Espace réservé du pied de page 5"/>
          <p:cNvSpPr>
            <a:spLocks noGrp="1"/>
          </p:cNvSpPr>
          <p:nvPr>
            <p:ph type="ftr" sz="quarter" idx="11"/>
          </p:nvPr>
        </p:nvSpPr>
        <p:spPr/>
        <p:txBody>
          <a:bodyPr/>
          <a:lstStyle>
            <a:extLst/>
          </a:lstStyle>
          <a:p>
            <a:endParaRPr lang="fr-FR"/>
          </a:p>
        </p:txBody>
      </p:sp>
      <p:sp>
        <p:nvSpPr>
          <p:cNvPr id="7" name="Espace réservé du numéro de diapositive 6"/>
          <p:cNvSpPr>
            <a:spLocks noGrp="1"/>
          </p:cNvSpPr>
          <p:nvPr>
            <p:ph type="sldNum" sz="quarter" idx="12"/>
          </p:nvPr>
        </p:nvSpPr>
        <p:spPr/>
        <p:txBody>
          <a:bodyPr/>
          <a:lstStyle>
            <a:extLst/>
          </a:lstStyle>
          <a:p>
            <a:fld id="{78900FFD-87A9-42FD-975C-A9A4808E51B7}" type="slidenum">
              <a:rPr lang="fr-FR" smtClean="0"/>
              <a:pPr/>
              <a:t>‹#›</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ison">
    <p:spTree>
      <p:nvGrpSpPr>
        <p:cNvPr id="1" name=""/>
        <p:cNvGrpSpPr/>
        <p:nvPr/>
      </p:nvGrpSpPr>
      <p:grpSpPr>
        <a:xfrm>
          <a:off x="0" y="0"/>
          <a:ext cx="0" cy="0"/>
          <a:chOff x="0" y="0"/>
          <a:chExt cx="0" cy="0"/>
        </a:xfrm>
      </p:grpSpPr>
      <p:sp>
        <p:nvSpPr>
          <p:cNvPr id="25" name="Rectangle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re 1"/>
          <p:cNvSpPr>
            <a:spLocks noGrp="1"/>
          </p:cNvSpPr>
          <p:nvPr>
            <p:ph type="title"/>
          </p:nvPr>
        </p:nvSpPr>
        <p:spPr>
          <a:xfrm>
            <a:off x="504824" y="512064"/>
            <a:ext cx="7772400" cy="914400"/>
          </a:xfrm>
        </p:spPr>
        <p:txBody>
          <a:bodyPr anchor="t"/>
          <a:lstStyle>
            <a:lvl1pPr>
              <a:defRPr sz="4000"/>
            </a:lvl1pPr>
            <a:extLst/>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fr-FR" smtClean="0"/>
              <a:t>Cliquez pour modifier les styles du texte du masque</a:t>
            </a:r>
          </a:p>
        </p:txBody>
      </p:sp>
      <p:sp>
        <p:nvSpPr>
          <p:cNvPr id="4" name="Espace réservé du texte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fr-FR" smtClean="0"/>
              <a:t>Cliquez pour modifier les styles du texte du masque</a:t>
            </a:r>
          </a:p>
        </p:txBody>
      </p:sp>
      <p:sp>
        <p:nvSpPr>
          <p:cNvPr id="5" name="Espace réservé du contenu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6" name="Espace réservé du contenu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0"/>
          </p:nvPr>
        </p:nvSpPr>
        <p:spPr/>
        <p:txBody>
          <a:bodyPr/>
          <a:lstStyle>
            <a:extLst/>
          </a:lstStyle>
          <a:p>
            <a:fld id="{09A0E92D-0A5E-46F8-AD9C-188F48EBA9A2}" type="datetimeFigureOut">
              <a:rPr lang="fr-FR" smtClean="0"/>
              <a:pPr/>
              <a:t>05/04/2017</a:t>
            </a:fld>
            <a:endParaRPr lang="fr-FR"/>
          </a:p>
        </p:txBody>
      </p:sp>
      <p:sp>
        <p:nvSpPr>
          <p:cNvPr id="8" name="Espace réservé du pied de page 7"/>
          <p:cNvSpPr>
            <a:spLocks noGrp="1"/>
          </p:cNvSpPr>
          <p:nvPr>
            <p:ph type="ftr" sz="quarter" idx="11"/>
          </p:nvPr>
        </p:nvSpPr>
        <p:spPr/>
        <p:txBody>
          <a:bodyPr/>
          <a:lstStyle>
            <a:extLst/>
          </a:lstStyle>
          <a:p>
            <a:endParaRPr lang="fr-FR"/>
          </a:p>
        </p:txBody>
      </p:sp>
      <p:sp>
        <p:nvSpPr>
          <p:cNvPr id="9" name="Espace réservé du numéro de diapositive 8"/>
          <p:cNvSpPr>
            <a:spLocks noGrp="1"/>
          </p:cNvSpPr>
          <p:nvPr>
            <p:ph type="sldNum" sz="quarter" idx="12"/>
          </p:nvPr>
        </p:nvSpPr>
        <p:spPr/>
        <p:txBody>
          <a:bodyPr/>
          <a:lstStyle>
            <a:extLst/>
          </a:lstStyle>
          <a:p>
            <a:fld id="{78900FFD-87A9-42FD-975C-A9A4808E51B7}" type="slidenum">
              <a:rPr lang="fr-FR" smtClean="0"/>
              <a:pPr/>
              <a:t>‹#›</a:t>
            </a:fld>
            <a:endParaRPr lang="fr-FR"/>
          </a:p>
        </p:txBody>
      </p:sp>
      <p:sp>
        <p:nvSpPr>
          <p:cNvPr id="16" name="Rectangle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7" name="Rectangle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8" name="Rectangle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9" name="Rectangle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0" name="Rectangle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1" name="Rectangle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Rectangle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9" name="Rectangle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0" name="Rectangle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914400" y="512064"/>
            <a:ext cx="7772400" cy="914400"/>
          </a:xfrm>
        </p:spPr>
        <p:txBody>
          <a:bodyPr/>
          <a:lstStyle>
            <a:lvl1pPr>
              <a:defRPr sz="4000" cap="none" baseline="0"/>
            </a:lvl1pPr>
            <a:extLst/>
          </a:lstStyle>
          <a:p>
            <a:r>
              <a:rPr kumimoji="0" lang="fr-FR" smtClean="0"/>
              <a:t>Cliquez pour modifier le style du titre</a:t>
            </a:r>
            <a:endParaRPr kumimoji="0" lang="en-US"/>
          </a:p>
        </p:txBody>
      </p:sp>
      <p:sp>
        <p:nvSpPr>
          <p:cNvPr id="3" name="Espace réservé de la date 2"/>
          <p:cNvSpPr>
            <a:spLocks noGrp="1"/>
          </p:cNvSpPr>
          <p:nvPr>
            <p:ph type="dt" sz="half" idx="10"/>
          </p:nvPr>
        </p:nvSpPr>
        <p:spPr/>
        <p:txBody>
          <a:bodyPr/>
          <a:lstStyle>
            <a:extLst/>
          </a:lstStyle>
          <a:p>
            <a:fld id="{09A0E92D-0A5E-46F8-AD9C-188F48EBA9A2}" type="datetimeFigureOut">
              <a:rPr lang="fr-FR" smtClean="0"/>
              <a:pPr/>
              <a:t>05/04/2017</a:t>
            </a:fld>
            <a:endParaRPr lang="fr-FR"/>
          </a:p>
        </p:txBody>
      </p:sp>
      <p:sp>
        <p:nvSpPr>
          <p:cNvPr id="4" name="Espace réservé du pied de page 3"/>
          <p:cNvSpPr>
            <a:spLocks noGrp="1"/>
          </p:cNvSpPr>
          <p:nvPr>
            <p:ph type="ftr" sz="quarter" idx="11"/>
          </p:nvPr>
        </p:nvSpPr>
        <p:spPr/>
        <p:txBody>
          <a:bodyPr/>
          <a:lstStyle>
            <a:extLst/>
          </a:lstStyle>
          <a:p>
            <a:endParaRPr lang="fr-FR"/>
          </a:p>
        </p:txBody>
      </p:sp>
      <p:sp>
        <p:nvSpPr>
          <p:cNvPr id="5" name="Espace réservé du numéro de diapositive 4"/>
          <p:cNvSpPr>
            <a:spLocks noGrp="1"/>
          </p:cNvSpPr>
          <p:nvPr>
            <p:ph type="sldNum" sz="quarter" idx="12"/>
          </p:nvPr>
        </p:nvSpPr>
        <p:spPr/>
        <p:txBody>
          <a:bodyPr/>
          <a:lstStyle>
            <a:extLst/>
          </a:lstStyle>
          <a:p>
            <a:fld id="{78900FFD-87A9-42FD-975C-A9A4808E51B7}" type="slidenum">
              <a:rPr lang="fr-FR" smtClean="0"/>
              <a:pPr/>
              <a:t>‹#›</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extLst/>
          </a:lstStyle>
          <a:p>
            <a:fld id="{09A0E92D-0A5E-46F8-AD9C-188F48EBA9A2}" type="datetimeFigureOut">
              <a:rPr lang="fr-FR" smtClean="0"/>
              <a:pPr/>
              <a:t>05/04/2017</a:t>
            </a:fld>
            <a:endParaRPr lang="fr-FR"/>
          </a:p>
        </p:txBody>
      </p:sp>
      <p:sp>
        <p:nvSpPr>
          <p:cNvPr id="3" name="Espace réservé du pied de page 2"/>
          <p:cNvSpPr>
            <a:spLocks noGrp="1"/>
          </p:cNvSpPr>
          <p:nvPr>
            <p:ph type="ftr" sz="quarter" idx="11"/>
          </p:nvPr>
        </p:nvSpPr>
        <p:spPr/>
        <p:txBody>
          <a:bodyPr/>
          <a:lstStyle>
            <a:extLst/>
          </a:lstStyle>
          <a:p>
            <a:endParaRPr lang="fr-FR"/>
          </a:p>
        </p:txBody>
      </p:sp>
      <p:sp>
        <p:nvSpPr>
          <p:cNvPr id="4" name="Espace réservé du numéro de diapositive 3"/>
          <p:cNvSpPr>
            <a:spLocks noGrp="1"/>
          </p:cNvSpPr>
          <p:nvPr>
            <p:ph type="sldNum" sz="quarter" idx="12"/>
          </p:nvPr>
        </p:nvSpPr>
        <p:spPr/>
        <p:txBody>
          <a:bodyPr/>
          <a:lstStyle>
            <a:extLst/>
          </a:lstStyle>
          <a:p>
            <a:fld id="{78900FFD-87A9-42FD-975C-A9A4808E51B7}" type="slidenum">
              <a:rPr lang="fr-FR" smtClean="0"/>
              <a:pPr/>
              <a:t>‹#›</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85800" y="273050"/>
            <a:ext cx="8229600" cy="1162050"/>
          </a:xfrm>
        </p:spPr>
        <p:txBody>
          <a:bodyPr anchor="ctr"/>
          <a:lstStyle>
            <a:lvl1pPr algn="l">
              <a:buNone/>
              <a:defRPr sz="3600" b="0"/>
            </a:lvl1pPr>
            <a:extLst/>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fr-FR" smtClean="0"/>
              <a:t>Cliquez pour modifier les styles du texte du masque</a:t>
            </a:r>
          </a:p>
        </p:txBody>
      </p:sp>
      <p:sp>
        <p:nvSpPr>
          <p:cNvPr id="4" name="Espace réservé du contenu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extLst/>
          </a:lstStyle>
          <a:p>
            <a:fld id="{09A0E92D-0A5E-46F8-AD9C-188F48EBA9A2}" type="datetimeFigureOut">
              <a:rPr lang="fr-FR" smtClean="0"/>
              <a:pPr/>
              <a:t>05/04/2017</a:t>
            </a:fld>
            <a:endParaRPr lang="fr-FR"/>
          </a:p>
        </p:txBody>
      </p:sp>
      <p:sp>
        <p:nvSpPr>
          <p:cNvPr id="6" name="Espace réservé du pied de page 5"/>
          <p:cNvSpPr>
            <a:spLocks noGrp="1"/>
          </p:cNvSpPr>
          <p:nvPr>
            <p:ph type="ftr" sz="quarter" idx="11"/>
          </p:nvPr>
        </p:nvSpPr>
        <p:spPr/>
        <p:txBody>
          <a:bodyPr/>
          <a:lstStyle>
            <a:extLst/>
          </a:lstStyle>
          <a:p>
            <a:endParaRPr lang="fr-FR"/>
          </a:p>
        </p:txBody>
      </p:sp>
      <p:sp>
        <p:nvSpPr>
          <p:cNvPr id="7" name="Espace réservé du numéro de diapositive 6"/>
          <p:cNvSpPr>
            <a:spLocks noGrp="1"/>
          </p:cNvSpPr>
          <p:nvPr>
            <p:ph type="sldNum" sz="quarter" idx="12"/>
          </p:nvPr>
        </p:nvSpPr>
        <p:spPr/>
        <p:txBody>
          <a:bodyPr/>
          <a:lstStyle>
            <a:extLst/>
          </a:lstStyle>
          <a:p>
            <a:fld id="{78900FFD-87A9-42FD-975C-A9A4808E51B7}" type="slidenum">
              <a:rPr lang="fr-FR" smtClean="0"/>
              <a:pPr/>
              <a:t>‹#›</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8" name="Rectangle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cxnSp>
        <p:nvCxnSpPr>
          <p:cNvPr id="9" name="Connecteur droit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Groupe 9"/>
          <p:cNvGrpSpPr/>
          <p:nvPr/>
        </p:nvGrpSpPr>
        <p:grpSpPr>
          <a:xfrm rot="5400000">
            <a:off x="8514581" y="1219200"/>
            <a:ext cx="132763" cy="128466"/>
            <a:chOff x="6668087" y="1297746"/>
            <a:chExt cx="161840" cy="156602"/>
          </a:xfrm>
        </p:grpSpPr>
        <p:cxnSp>
          <p:nvCxnSpPr>
            <p:cNvPr id="15" name="Connecteur droit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Connecteur droit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Connecteur droit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re 1"/>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fr-FR" smtClean="0"/>
              <a:t>Cliquez pour modifier le style du titre</a:t>
            </a:r>
            <a:endParaRPr kumimoji="0" lang="en-US"/>
          </a:p>
        </p:txBody>
      </p:sp>
      <p:sp>
        <p:nvSpPr>
          <p:cNvPr id="3" name="Espace réservé pour une image  2"/>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fr-FR" smtClean="0"/>
              <a:t>Cliquez sur l'icône pour ajouter une image</a:t>
            </a:r>
            <a:endParaRPr kumimoji="0" lang="en-US"/>
          </a:p>
        </p:txBody>
      </p:sp>
      <p:sp>
        <p:nvSpPr>
          <p:cNvPr id="4" name="Espace réservé du texte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fr-FR" smtClean="0"/>
              <a:t>Cliquez pour modifier les styles du texte du masque</a:t>
            </a:r>
          </a:p>
        </p:txBody>
      </p:sp>
      <p:grpSp>
        <p:nvGrpSpPr>
          <p:cNvPr id="14" name="Groupe 13"/>
          <p:cNvGrpSpPr/>
          <p:nvPr/>
        </p:nvGrpSpPr>
        <p:grpSpPr>
          <a:xfrm rot="5400000">
            <a:off x="8666981" y="1371600"/>
            <a:ext cx="132763" cy="128466"/>
            <a:chOff x="6668087" y="1297746"/>
            <a:chExt cx="161840" cy="156602"/>
          </a:xfrm>
        </p:grpSpPr>
        <p:cxnSp>
          <p:nvCxnSpPr>
            <p:cNvPr id="11" name="Connecteur droit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Connecteur droit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Connecteur droit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Groupe 17"/>
          <p:cNvGrpSpPr/>
          <p:nvPr/>
        </p:nvGrpSpPr>
        <p:grpSpPr>
          <a:xfrm rot="5400000">
            <a:off x="8320088" y="1474763"/>
            <a:ext cx="132763" cy="128466"/>
            <a:chOff x="6668087" y="1297746"/>
            <a:chExt cx="161840" cy="156602"/>
          </a:xfrm>
        </p:grpSpPr>
        <p:cxnSp>
          <p:nvCxnSpPr>
            <p:cNvPr id="19" name="Connecteur droit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Connecteur droit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Connecteur droit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Espace réservé de la date 4"/>
          <p:cNvSpPr>
            <a:spLocks noGrp="1"/>
          </p:cNvSpPr>
          <p:nvPr>
            <p:ph type="dt" sz="half" idx="10"/>
          </p:nvPr>
        </p:nvSpPr>
        <p:spPr>
          <a:xfrm>
            <a:off x="6477000" y="55499"/>
            <a:ext cx="2133600" cy="365125"/>
          </a:xfrm>
        </p:spPr>
        <p:txBody>
          <a:bodyPr/>
          <a:lstStyle>
            <a:extLst/>
          </a:lstStyle>
          <a:p>
            <a:fld id="{09A0E92D-0A5E-46F8-AD9C-188F48EBA9A2}" type="datetimeFigureOut">
              <a:rPr lang="fr-FR" smtClean="0"/>
              <a:pPr/>
              <a:t>05/04/2017</a:t>
            </a:fld>
            <a:endParaRPr lang="fr-FR"/>
          </a:p>
        </p:txBody>
      </p:sp>
      <p:sp>
        <p:nvSpPr>
          <p:cNvPr id="6" name="Espace réservé du pied de page 5"/>
          <p:cNvSpPr>
            <a:spLocks noGrp="1"/>
          </p:cNvSpPr>
          <p:nvPr>
            <p:ph type="ftr" sz="quarter" idx="11"/>
          </p:nvPr>
        </p:nvSpPr>
        <p:spPr>
          <a:xfrm>
            <a:off x="914400" y="55499"/>
            <a:ext cx="5562600" cy="365125"/>
          </a:xfrm>
        </p:spPr>
        <p:txBody>
          <a:bodyPr/>
          <a:lstStyle>
            <a:extLst/>
          </a:lstStyle>
          <a:p>
            <a:endParaRPr lang="fr-FR"/>
          </a:p>
        </p:txBody>
      </p:sp>
      <p:sp>
        <p:nvSpPr>
          <p:cNvPr id="7" name="Espace réservé du numéro de diapositive 6"/>
          <p:cNvSpPr>
            <a:spLocks noGrp="1"/>
          </p:cNvSpPr>
          <p:nvPr>
            <p:ph type="sldNum" sz="quarter" idx="12"/>
          </p:nvPr>
        </p:nvSpPr>
        <p:spPr>
          <a:xfrm>
            <a:off x="8610600" y="55499"/>
            <a:ext cx="457200" cy="365125"/>
          </a:xfrm>
        </p:spPr>
        <p:txBody>
          <a:bodyPr/>
          <a:lstStyle>
            <a:extLst/>
          </a:lstStyle>
          <a:p>
            <a:fld id="{78900FFD-87A9-42FD-975C-A9A4808E51B7}" type="slidenum">
              <a:rPr lang="fr-FR" smtClean="0"/>
              <a:pPr/>
              <a:t>‹#›</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Rectangle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ectangle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ectangle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5" name="Rectangle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6" name="Rectangle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7" name="Rectangle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Espace réservé du titre 21"/>
          <p:cNvSpPr>
            <a:spLocks noGrp="1"/>
          </p:cNvSpPr>
          <p:nvPr>
            <p:ph type="title"/>
          </p:nvPr>
        </p:nvSpPr>
        <p:spPr>
          <a:xfrm>
            <a:off x="914400" y="512064"/>
            <a:ext cx="7772400" cy="914400"/>
          </a:xfrm>
          <a:prstGeom prst="rect">
            <a:avLst/>
          </a:prstGeom>
        </p:spPr>
        <p:txBody>
          <a:bodyPr vert="horz" anchor="t">
            <a:noAutofit/>
          </a:bodyPr>
          <a:lstStyle>
            <a:extLst/>
          </a:lstStyle>
          <a:p>
            <a:r>
              <a:rPr kumimoji="0" lang="fr-FR" smtClean="0"/>
              <a:t>Cliquez pour modifier le style du titre</a:t>
            </a:r>
            <a:endParaRPr kumimoji="0" lang="en-US"/>
          </a:p>
        </p:txBody>
      </p:sp>
      <p:sp>
        <p:nvSpPr>
          <p:cNvPr id="13" name="Espace réservé du texte 12"/>
          <p:cNvSpPr>
            <a:spLocks noGrp="1"/>
          </p:cNvSpPr>
          <p:nvPr>
            <p:ph type="body" idx="1"/>
          </p:nvPr>
        </p:nvSpPr>
        <p:spPr>
          <a:xfrm>
            <a:off x="914400" y="1783560"/>
            <a:ext cx="7772400" cy="4572000"/>
          </a:xfrm>
          <a:prstGeom prst="rect">
            <a:avLst/>
          </a:prstGeom>
        </p:spPr>
        <p:txBody>
          <a:bodyPr vert="horz">
            <a:normAutofit/>
          </a:bodyPr>
          <a:lstStyle>
            <a:extLst/>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4" name="Espace réservé de la date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09A0E92D-0A5E-46F8-AD9C-188F48EBA9A2}" type="datetimeFigureOut">
              <a:rPr lang="fr-FR" smtClean="0"/>
              <a:pPr/>
              <a:t>05/04/2017</a:t>
            </a:fld>
            <a:endParaRPr lang="fr-FR"/>
          </a:p>
        </p:txBody>
      </p:sp>
      <p:sp>
        <p:nvSpPr>
          <p:cNvPr id="3" name="Espace réservé du pied de page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endParaRPr lang="fr-FR"/>
          </a:p>
        </p:txBody>
      </p:sp>
      <p:sp>
        <p:nvSpPr>
          <p:cNvPr id="23" name="Espace réservé du numéro de diapositive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78900FFD-87A9-42FD-975C-A9A4808E51B7}" type="slidenum">
              <a:rPr lang="fr-FR" smtClean="0"/>
              <a:pPr/>
              <a:t>‹#›</a:t>
            </a:fld>
            <a:endParaRPr lang="fr-FR"/>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maths%20anglais%20M.Mesmacque.MOD" TargetMode="External"/><Relationship Id="rId3" Type="http://schemas.openxmlformats.org/officeDocument/2006/relationships/hyperlink" Target="maths%20anglais%20M.Vincentz.MOD"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hyperlink" Target="vid%C3%A9o%20triathlon%20dunkerque.MOD"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971600" y="3188243"/>
            <a:ext cx="7772400" cy="1975104"/>
          </a:xfrm>
        </p:spPr>
        <p:txBody>
          <a:bodyPr/>
          <a:lstStyle/>
          <a:p>
            <a:pPr algn="ctr"/>
            <a:r>
              <a:rPr lang="fr-FR" dirty="0" smtClean="0"/>
              <a:t>Projet triathlon </a:t>
            </a:r>
            <a:br>
              <a:rPr lang="fr-FR" dirty="0" smtClean="0"/>
            </a:br>
            <a:r>
              <a:rPr lang="fr-FR" dirty="0" smtClean="0"/>
              <a:t>jeux olympiques 2012</a:t>
            </a:r>
            <a:endParaRPr lang="fr-FR" dirty="0"/>
          </a:p>
        </p:txBody>
      </p:sp>
      <p:sp>
        <p:nvSpPr>
          <p:cNvPr id="3" name="ZoneTexte 2"/>
          <p:cNvSpPr txBox="1"/>
          <p:nvPr/>
        </p:nvSpPr>
        <p:spPr>
          <a:xfrm>
            <a:off x="1115616" y="5949280"/>
            <a:ext cx="7632848" cy="646331"/>
          </a:xfrm>
          <a:prstGeom prst="rect">
            <a:avLst/>
          </a:prstGeom>
          <a:noFill/>
        </p:spPr>
        <p:txBody>
          <a:bodyPr wrap="square" rtlCol="0">
            <a:spAutoFit/>
          </a:bodyPr>
          <a:lstStyle/>
          <a:p>
            <a:r>
              <a:rPr lang="fr-FR" dirty="0" smtClean="0"/>
              <a:t>Delphine MAUGENEST, professeure de Mathématiques- </a:t>
            </a:r>
          </a:p>
          <a:p>
            <a:r>
              <a:rPr lang="fr-FR" dirty="0" smtClean="0"/>
              <a:t>Lionel LE GOUARD, professeur d’Anglais- Collège Lucie Aubrac DUNKERQUE</a:t>
            </a:r>
            <a:endParaRPr lang="fr-FR" dirty="0"/>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2358887"/>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683568" y="1196752"/>
            <a:ext cx="7744861" cy="448302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txBox="1">
            <a:spLocks/>
          </p:cNvSpPr>
          <p:nvPr/>
        </p:nvSpPr>
        <p:spPr>
          <a:xfrm>
            <a:off x="539552" y="188640"/>
            <a:ext cx="7772400" cy="2448272"/>
          </a:xfrm>
          <a:prstGeom prst="rect">
            <a:avLst/>
          </a:prstGeom>
        </p:spPr>
        <p:txBody>
          <a:bodyPr/>
          <a:lstStyle/>
          <a:p>
            <a:pPr marL="411480" marR="0" lvl="0" indent="-342900" algn="l" defTabSz="914400" rtl="0" eaLnBrk="1" fontAlgn="auto" latinLnBrk="0" hangingPunct="1">
              <a:lnSpc>
                <a:spcPct val="100000"/>
              </a:lnSpc>
              <a:spcBef>
                <a:spcPts val="700"/>
              </a:spcBef>
              <a:spcAft>
                <a:spcPts val="0"/>
              </a:spcAft>
              <a:buClr>
                <a:schemeClr val="tx2"/>
              </a:buClr>
              <a:buSzPct val="95000"/>
              <a:buFont typeface="Wingdings"/>
              <a:buChar char=""/>
              <a:tabLst/>
              <a:defRPr/>
            </a:pPr>
            <a:r>
              <a:rPr kumimoji="0" lang="fr-FR" sz="2800" b="0" i="0" strike="noStrike" kern="1200" cap="none" spc="0" normalizeH="0" baseline="0" noProof="0" dirty="0" smtClean="0">
                <a:ln>
                  <a:noFill/>
                </a:ln>
                <a:solidFill>
                  <a:schemeClr val="tx1"/>
                </a:solidFill>
                <a:effectLst/>
                <a:uLnTx/>
                <a:uFillTx/>
                <a:latin typeface="Gill Sans MT" pitchFamily="34" charset="0"/>
                <a:ea typeface="+mn-ea"/>
                <a:cs typeface="+mn-cs"/>
              </a:rPr>
              <a:t>Vidéo de l’épreuve de triathlon sur le site de la BBC</a:t>
            </a:r>
          </a:p>
          <a:p>
            <a:pPr marL="411480" marR="0" lvl="0" indent="-342900" algn="l" defTabSz="914400" rtl="0" eaLnBrk="1" fontAlgn="auto" latinLnBrk="0" hangingPunct="1">
              <a:lnSpc>
                <a:spcPct val="100000"/>
              </a:lnSpc>
              <a:spcBef>
                <a:spcPts val="700"/>
              </a:spcBef>
              <a:spcAft>
                <a:spcPts val="0"/>
              </a:spcAft>
              <a:buClr>
                <a:schemeClr val="tx2"/>
              </a:buClr>
              <a:buSzPct val="95000"/>
              <a:buFont typeface="Wingdings"/>
              <a:buNone/>
              <a:tabLst/>
              <a:defRPr/>
            </a:pPr>
            <a:endParaRPr kumimoji="0" lang="fr-FR" sz="2800" b="0" i="0" u="none" strike="noStrike" kern="1200" cap="none" spc="0" normalizeH="0" baseline="0" noProof="0" dirty="0" smtClean="0">
              <a:ln>
                <a:noFill/>
              </a:ln>
              <a:solidFill>
                <a:schemeClr val="tx1"/>
              </a:solidFill>
              <a:effectLst/>
              <a:uLnTx/>
              <a:uFillTx/>
              <a:latin typeface="Gill Sans MT" pitchFamily="34" charset="0"/>
              <a:ea typeface="+mn-ea"/>
              <a:cs typeface="+mn-cs"/>
            </a:endParaRPr>
          </a:p>
          <a:p>
            <a:pPr marL="411480" marR="0" lvl="0" indent="-342900" algn="l" defTabSz="914400" rtl="0" eaLnBrk="1" fontAlgn="auto" latinLnBrk="0" hangingPunct="1">
              <a:lnSpc>
                <a:spcPct val="100000"/>
              </a:lnSpc>
              <a:spcBef>
                <a:spcPts val="700"/>
              </a:spcBef>
              <a:spcAft>
                <a:spcPts val="0"/>
              </a:spcAft>
              <a:buClr>
                <a:schemeClr val="tx2"/>
              </a:buClr>
              <a:buSzPct val="95000"/>
              <a:buFont typeface="Wingdings"/>
              <a:buChar char=""/>
              <a:tabLst/>
              <a:defRPr/>
            </a:pPr>
            <a:r>
              <a:rPr kumimoji="0" lang="fr-FR" sz="2800" b="0" i="0" u="none" strike="noStrike" kern="1200" cap="none" spc="0" normalizeH="0" baseline="0" noProof="0" dirty="0" smtClean="0">
                <a:ln>
                  <a:noFill/>
                </a:ln>
                <a:solidFill>
                  <a:schemeClr val="tx1"/>
                </a:solidFill>
                <a:effectLst/>
                <a:uLnTx/>
                <a:uFillTx/>
                <a:latin typeface="Gill Sans MT" pitchFamily="34" charset="0"/>
                <a:ea typeface="+mn-ea"/>
                <a:cs typeface="+mn-cs"/>
              </a:rPr>
              <a:t>Fiches identité  athlètes sur ce modèle sur tous les participants du triathlon (à rechercher sur Internet)</a:t>
            </a:r>
          </a:p>
          <a:p>
            <a:pPr marL="411480" marR="0" lvl="0" indent="-342900" algn="l" defTabSz="914400" rtl="0" eaLnBrk="1" fontAlgn="auto" latinLnBrk="0" hangingPunct="1">
              <a:lnSpc>
                <a:spcPct val="100000"/>
              </a:lnSpc>
              <a:spcBef>
                <a:spcPts val="700"/>
              </a:spcBef>
              <a:spcAft>
                <a:spcPts val="0"/>
              </a:spcAft>
              <a:buClr>
                <a:schemeClr val="tx2"/>
              </a:buClr>
              <a:buSzPct val="95000"/>
              <a:buFont typeface="Wingdings"/>
              <a:buChar char=""/>
              <a:tabLst/>
              <a:defRPr/>
            </a:pPr>
            <a:endParaRPr kumimoji="0" lang="fr-FR" sz="30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827584" y="980728"/>
            <a:ext cx="8136904" cy="5256584"/>
          </a:xfrm>
        </p:spPr>
        <p:txBody>
          <a:bodyPr>
            <a:normAutofit/>
          </a:bodyPr>
          <a:lstStyle/>
          <a:p>
            <a:r>
              <a:rPr lang="fr-FR" b="1" dirty="0" smtClean="0"/>
              <a:t>Poursuite du travail sur 2 temps en dehors des heures de cours </a:t>
            </a:r>
            <a:r>
              <a:rPr lang="fr-FR" dirty="0" smtClean="0"/>
              <a:t>pour les interviews de </a:t>
            </a:r>
            <a:r>
              <a:rPr lang="fr-FR" dirty="0" err="1" smtClean="0"/>
              <a:t>M.Vincentz</a:t>
            </a:r>
            <a:r>
              <a:rPr lang="fr-FR" dirty="0" smtClean="0"/>
              <a:t> (Principal Adjoint triathlète qui a répondu en anglais) et </a:t>
            </a:r>
            <a:r>
              <a:rPr lang="fr-FR" dirty="0" err="1" smtClean="0"/>
              <a:t>M.Mesmacque</a:t>
            </a:r>
            <a:r>
              <a:rPr lang="fr-FR" dirty="0" smtClean="0">
                <a:hlinkClick r:id="rId2" action="ppaction://hlinkfile"/>
              </a:rPr>
              <a:t> </a:t>
            </a:r>
            <a:r>
              <a:rPr lang="fr-FR" dirty="0" smtClean="0"/>
              <a:t>(Professeur d’EPS qui a également répondu en anglais) </a:t>
            </a:r>
          </a:p>
          <a:p>
            <a:endParaRPr lang="fr-FR" dirty="0" smtClean="0"/>
          </a:p>
          <a:p>
            <a:pPr>
              <a:buNone/>
            </a:pPr>
            <a:r>
              <a:rPr lang="fr-FR" b="1" dirty="0" smtClean="0"/>
              <a:t>Vendredi 8 février : </a:t>
            </a:r>
            <a:r>
              <a:rPr lang="fr-FR" dirty="0" smtClean="0">
                <a:hlinkClick r:id="rId3" action="ppaction://hlinkfile"/>
              </a:rPr>
              <a:t>interview </a:t>
            </a:r>
            <a:r>
              <a:rPr lang="fr-FR" dirty="0" err="1" smtClean="0">
                <a:hlinkClick r:id="rId3" action="ppaction://hlinkfile"/>
              </a:rPr>
              <a:t>M.Vincentz</a:t>
            </a:r>
            <a:endParaRPr lang="fr-FR" dirty="0" smtClean="0"/>
          </a:p>
          <a:p>
            <a:pPr>
              <a:buNone/>
            </a:pPr>
            <a:r>
              <a:rPr lang="fr-FR" b="1" dirty="0" smtClean="0"/>
              <a:t>Jeudi 14 février : </a:t>
            </a:r>
            <a:r>
              <a:rPr lang="fr-FR" dirty="0" smtClean="0">
                <a:hlinkClick r:id="rId2" action="ppaction://hlinkfile"/>
              </a:rPr>
              <a:t>interview </a:t>
            </a:r>
            <a:r>
              <a:rPr lang="fr-FR" dirty="0" err="1" smtClean="0">
                <a:hlinkClick r:id="rId2" action="ppaction://hlinkfile"/>
              </a:rPr>
              <a:t>M.Mesmacque</a:t>
            </a:r>
            <a:endParaRPr lang="fr-FR" dirty="0" smtClean="0"/>
          </a:p>
          <a:p>
            <a:pPr>
              <a:buNone/>
            </a:pPr>
            <a:endParaRPr lang="fr-FR" dirty="0" smtClean="0"/>
          </a:p>
          <a:p>
            <a:endParaRPr lang="fr-FR"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3568" y="0"/>
            <a:ext cx="8064896" cy="3785652"/>
          </a:xfrm>
          <a:prstGeom prst="rect">
            <a:avLst/>
          </a:prstGeom>
        </p:spPr>
        <p:txBody>
          <a:bodyPr wrap="square">
            <a:spAutoFit/>
          </a:bodyPr>
          <a:lstStyle/>
          <a:p>
            <a:pPr>
              <a:buFont typeface="Wingdings" pitchFamily="2" charset="2"/>
              <a:buChar char="q"/>
            </a:pPr>
            <a:endParaRPr lang="fr-FR" sz="3000" b="1" dirty="0" smtClean="0"/>
          </a:p>
          <a:p>
            <a:pPr>
              <a:buClr>
                <a:schemeClr val="tx1"/>
              </a:buClr>
              <a:buFont typeface="Wingdings" pitchFamily="2" charset="2"/>
              <a:buChar char="§"/>
            </a:pPr>
            <a:r>
              <a:rPr lang="fr-FR" sz="3000" b="1" dirty="0" smtClean="0"/>
              <a:t> </a:t>
            </a:r>
            <a:r>
              <a:rPr lang="fr-FR" sz="3000" dirty="0" smtClean="0"/>
              <a:t>Préparation de l’interview de Jonathan </a:t>
            </a:r>
            <a:r>
              <a:rPr lang="fr-FR" sz="3000" dirty="0" err="1" smtClean="0"/>
              <a:t>Brownlee</a:t>
            </a:r>
            <a:r>
              <a:rPr lang="fr-FR" sz="3000" dirty="0" smtClean="0"/>
              <a:t> avec le groupe d’ élèves intervenant sur 2 séances. (recherche des questions, travail sur la prononciation et l’intonation et répétition de l’interview).</a:t>
            </a:r>
          </a:p>
          <a:p>
            <a:pPr>
              <a:buClr>
                <a:schemeClr val="tx1"/>
              </a:buClr>
            </a:pPr>
            <a:endParaRPr lang="fr-FR" sz="3000" dirty="0" smtClean="0"/>
          </a:p>
          <a:p>
            <a:pPr>
              <a:buNone/>
            </a:pPr>
            <a:r>
              <a:rPr lang="fr-FR" sz="3000" b="1" dirty="0" smtClean="0"/>
              <a:t>Samedi 25 mai : </a:t>
            </a:r>
            <a:r>
              <a:rPr lang="fr-FR" sz="3000" dirty="0" smtClean="0">
                <a:hlinkClick r:id="rId2" action="ppaction://hlinkfile"/>
              </a:rPr>
              <a:t>interview de Jonathan </a:t>
            </a:r>
            <a:r>
              <a:rPr lang="fr-FR" sz="3000" dirty="0" err="1" smtClean="0">
                <a:hlinkClick r:id="rId2" action="ppaction://hlinkfile"/>
              </a:rPr>
              <a:t>Brownlee</a:t>
            </a:r>
            <a:endParaRPr lang="fr-FR" sz="3000" b="1" dirty="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endParaRPr lang="fr-FR" sz="2800" u="sng" dirty="0" smtClean="0">
              <a:latin typeface="Gill Sans MT" pitchFamily="34" charset="0"/>
            </a:endParaRPr>
          </a:p>
          <a:p>
            <a:endParaRPr lang="fr-FR" dirty="0"/>
          </a:p>
        </p:txBody>
      </p:sp>
      <p:sp>
        <p:nvSpPr>
          <p:cNvPr id="4" name="Titre 1"/>
          <p:cNvSpPr>
            <a:spLocks noGrp="1"/>
          </p:cNvSpPr>
          <p:nvPr>
            <p:ph type="title"/>
          </p:nvPr>
        </p:nvSpPr>
        <p:spPr>
          <a:xfrm>
            <a:off x="611560" y="260648"/>
            <a:ext cx="8280920" cy="936104"/>
          </a:xfrm>
          <a:ln w="47625">
            <a:solidFill>
              <a:schemeClr val="tx1"/>
            </a:solidFill>
          </a:ln>
        </p:spPr>
        <p:txBody>
          <a:bodyPr/>
          <a:lstStyle/>
          <a:p>
            <a:r>
              <a:rPr lang="fr-FR" dirty="0" smtClean="0">
                <a:latin typeface="Gill Sans MT" pitchFamily="34" charset="0"/>
              </a:rPr>
              <a:t>Le travail à l’intérieur de chaque discipline</a:t>
            </a:r>
          </a:p>
        </p:txBody>
      </p:sp>
      <p:sp>
        <p:nvSpPr>
          <p:cNvPr id="5" name="ZoneTexte 4"/>
          <p:cNvSpPr txBox="1"/>
          <p:nvPr/>
        </p:nvSpPr>
        <p:spPr>
          <a:xfrm>
            <a:off x="755576" y="1318022"/>
            <a:ext cx="8208912" cy="5539978"/>
          </a:xfrm>
          <a:prstGeom prst="rect">
            <a:avLst/>
          </a:prstGeom>
          <a:noFill/>
        </p:spPr>
        <p:txBody>
          <a:bodyPr wrap="square" rtlCol="0">
            <a:spAutoFit/>
          </a:bodyPr>
          <a:lstStyle/>
          <a:p>
            <a:r>
              <a:rPr lang="fr-FR" sz="2800" b="1" u="sng" dirty="0" smtClean="0"/>
              <a:t>En Anglais :</a:t>
            </a:r>
          </a:p>
          <a:p>
            <a:r>
              <a:rPr lang="fr-FR" sz="2800" dirty="0" smtClean="0"/>
              <a:t>Travail d’introduction avec séquence sur les habitudes alimentaires et sportives</a:t>
            </a:r>
          </a:p>
          <a:p>
            <a:endParaRPr lang="fr-FR" sz="2800" dirty="0" smtClean="0"/>
          </a:p>
          <a:p>
            <a:r>
              <a:rPr lang="fr-FR" sz="2800" dirty="0" err="1" smtClean="0"/>
              <a:t>Let’s</a:t>
            </a:r>
            <a:r>
              <a:rPr lang="fr-FR" sz="2800" dirty="0" smtClean="0"/>
              <a:t> </a:t>
            </a:r>
            <a:r>
              <a:rPr lang="fr-FR" sz="2800" dirty="0" err="1" smtClean="0"/>
              <a:t>step</a:t>
            </a:r>
            <a:r>
              <a:rPr lang="fr-FR" sz="2800" dirty="0" smtClean="0"/>
              <a:t> in 4</a:t>
            </a:r>
            <a:r>
              <a:rPr lang="fr-FR" sz="2800" baseline="30000" dirty="0" smtClean="0"/>
              <a:t>ème</a:t>
            </a:r>
            <a:r>
              <a:rPr lang="fr-FR" sz="2800" dirty="0" smtClean="0"/>
              <a:t> p22 quizz</a:t>
            </a:r>
          </a:p>
          <a:p>
            <a:endParaRPr lang="fr-FR" sz="2800" dirty="0" smtClean="0"/>
          </a:p>
          <a:p>
            <a:r>
              <a:rPr lang="fr-FR" sz="2800" dirty="0" smtClean="0"/>
              <a:t>Acquisition </a:t>
            </a:r>
          </a:p>
          <a:p>
            <a:pPr>
              <a:buFont typeface="Arial" pitchFamily="34" charset="0"/>
              <a:buChar char="•"/>
            </a:pPr>
            <a:r>
              <a:rPr lang="fr-FR" sz="2800" dirty="0" smtClean="0"/>
              <a:t> du questionnement avec mots interrogatifs : how </a:t>
            </a:r>
            <a:r>
              <a:rPr lang="fr-FR" sz="2800" dirty="0" err="1" smtClean="0"/>
              <a:t>often</a:t>
            </a:r>
            <a:r>
              <a:rPr lang="fr-FR" sz="2800" dirty="0" smtClean="0"/>
              <a:t>, how </a:t>
            </a:r>
            <a:r>
              <a:rPr lang="fr-FR" sz="2800" dirty="0" err="1" smtClean="0"/>
              <a:t>many</a:t>
            </a:r>
            <a:r>
              <a:rPr lang="fr-FR" sz="2800" dirty="0" smtClean="0"/>
              <a:t> (</a:t>
            </a:r>
            <a:r>
              <a:rPr lang="fr-FR" sz="2800" dirty="0" err="1" smtClean="0"/>
              <a:t>hours</a:t>
            </a:r>
            <a:r>
              <a:rPr lang="fr-FR" sz="2800" dirty="0" smtClean="0"/>
              <a:t>), how long.</a:t>
            </a:r>
          </a:p>
          <a:p>
            <a:pPr>
              <a:buFont typeface="Arial" pitchFamily="34" charset="0"/>
              <a:buChar char="•"/>
            </a:pPr>
            <a:r>
              <a:rPr lang="fr-FR" sz="2800" dirty="0" smtClean="0"/>
              <a:t> des possibilités de réponse avec adverbe de fréquence, expressions de fréquence par exemple : once, </a:t>
            </a:r>
            <a:r>
              <a:rPr lang="fr-FR" sz="2800" dirty="0" err="1" smtClean="0"/>
              <a:t>twice</a:t>
            </a:r>
            <a:r>
              <a:rPr lang="fr-FR" sz="2800" dirty="0" smtClean="0"/>
              <a:t>, </a:t>
            </a:r>
            <a:r>
              <a:rPr lang="fr-FR" sz="2800" dirty="0" err="1" smtClean="0"/>
              <a:t>three</a:t>
            </a:r>
            <a:r>
              <a:rPr lang="fr-FR" sz="2800" dirty="0" smtClean="0"/>
              <a:t> times a </a:t>
            </a:r>
            <a:r>
              <a:rPr lang="fr-FR" sz="2800" dirty="0" err="1" smtClean="0"/>
              <a:t>day</a:t>
            </a:r>
            <a:r>
              <a:rPr lang="fr-FR" sz="2800" dirty="0" smtClean="0"/>
              <a:t>, …</a:t>
            </a:r>
          </a:p>
          <a:p>
            <a:endParaRPr lang="fr-FR"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95536" y="1340768"/>
            <a:ext cx="8208912" cy="4401205"/>
          </a:xfrm>
          <a:prstGeom prst="rect">
            <a:avLst/>
          </a:prstGeom>
          <a:noFill/>
        </p:spPr>
        <p:txBody>
          <a:bodyPr wrap="square" rtlCol="0">
            <a:spAutoFit/>
          </a:bodyPr>
          <a:lstStyle/>
          <a:p>
            <a:r>
              <a:rPr lang="fr-FR" sz="2800" dirty="0" smtClean="0"/>
              <a:t>Initiation à l’interview avec réutilisation des questions-réponses étudiées.</a:t>
            </a:r>
          </a:p>
          <a:p>
            <a:endParaRPr lang="fr-FR" sz="2800" dirty="0" smtClean="0"/>
          </a:p>
          <a:p>
            <a:r>
              <a:rPr lang="fr-FR" sz="2800" dirty="0" smtClean="0"/>
              <a:t>Conception des questionnaires pour les interviews de </a:t>
            </a:r>
            <a:r>
              <a:rPr lang="fr-FR" sz="2800" dirty="0" err="1" smtClean="0"/>
              <a:t>M.Vincentz</a:t>
            </a:r>
            <a:r>
              <a:rPr lang="fr-FR" sz="2800" dirty="0" smtClean="0"/>
              <a:t> et de </a:t>
            </a:r>
            <a:r>
              <a:rPr lang="fr-FR" sz="2800" dirty="0" err="1" smtClean="0"/>
              <a:t>M.Mesmacque</a:t>
            </a:r>
            <a:r>
              <a:rPr lang="fr-FR" sz="2800" dirty="0" smtClean="0"/>
              <a:t> pour les groupes du projet. </a:t>
            </a:r>
          </a:p>
          <a:p>
            <a:endParaRPr lang="fr-FR" sz="2800" dirty="0" smtClean="0"/>
          </a:p>
          <a:p>
            <a:r>
              <a:rPr lang="fr-FR" sz="2800" dirty="0" smtClean="0"/>
              <a:t>En classe entière, séquence de compréhension orale avec visionnage des interviews de </a:t>
            </a:r>
            <a:r>
              <a:rPr lang="fr-FR" sz="2800" dirty="0" err="1" smtClean="0"/>
              <a:t>M.Vincentz</a:t>
            </a:r>
            <a:r>
              <a:rPr lang="fr-FR" sz="2800" dirty="0" smtClean="0"/>
              <a:t> et de </a:t>
            </a:r>
            <a:r>
              <a:rPr lang="fr-FR" sz="2800" dirty="0" err="1" smtClean="0"/>
              <a:t>M.Mesmacque</a:t>
            </a:r>
            <a:r>
              <a:rPr lang="fr-FR" sz="2800" dirty="0" smtClean="0"/>
              <a:t>. </a:t>
            </a:r>
            <a:endParaRPr lang="fr-FR"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539552" y="476672"/>
            <a:ext cx="8208912" cy="1231106"/>
          </a:xfrm>
          <a:prstGeom prst="rect">
            <a:avLst/>
          </a:prstGeom>
          <a:noFill/>
        </p:spPr>
        <p:txBody>
          <a:bodyPr wrap="square" rtlCol="0">
            <a:spAutoFit/>
          </a:bodyPr>
          <a:lstStyle/>
          <a:p>
            <a:r>
              <a:rPr lang="fr-FR" sz="2800" dirty="0" smtClean="0"/>
              <a:t>Prise de notes :</a:t>
            </a:r>
          </a:p>
          <a:p>
            <a:r>
              <a:rPr lang="fr-FR" sz="2800" dirty="0" smtClean="0"/>
              <a:t> </a:t>
            </a:r>
          </a:p>
          <a:p>
            <a:endParaRPr lang="fr-FR" dirty="0"/>
          </a:p>
        </p:txBody>
      </p:sp>
      <p:pic>
        <p:nvPicPr>
          <p:cNvPr id="1026" name="Picture 2" descr="C:\Users\dmaugenest\Documents\maths et anglais\Brouillons Eleves Interviews\img149.jpg"/>
          <p:cNvPicPr>
            <a:picLocks noChangeAspect="1" noChangeArrowheads="1"/>
          </p:cNvPicPr>
          <p:nvPr/>
        </p:nvPicPr>
        <p:blipFill>
          <a:blip r:embed="rId2" cstate="print"/>
          <a:srcRect/>
          <a:stretch>
            <a:fillRect/>
          </a:stretch>
        </p:blipFill>
        <p:spPr bwMode="auto">
          <a:xfrm>
            <a:off x="3923928" y="0"/>
            <a:ext cx="4680520" cy="6848634"/>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dmaugenest\Documents\maths et anglais\Brouillons Eleves Interviews\img155.jpg"/>
          <p:cNvPicPr>
            <a:picLocks noChangeAspect="1" noChangeArrowheads="1"/>
          </p:cNvPicPr>
          <p:nvPr/>
        </p:nvPicPr>
        <p:blipFill>
          <a:blip r:embed="rId2" cstate="print"/>
          <a:srcRect/>
          <a:stretch>
            <a:fillRect/>
          </a:stretch>
        </p:blipFill>
        <p:spPr bwMode="auto">
          <a:xfrm>
            <a:off x="3635896" y="0"/>
            <a:ext cx="4911980" cy="6858000"/>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611560" y="476672"/>
            <a:ext cx="8136904" cy="5693866"/>
          </a:xfrm>
          <a:prstGeom prst="rect">
            <a:avLst/>
          </a:prstGeom>
          <a:noFill/>
        </p:spPr>
        <p:txBody>
          <a:bodyPr wrap="square" rtlCol="0">
            <a:spAutoFit/>
          </a:bodyPr>
          <a:lstStyle/>
          <a:p>
            <a:r>
              <a:rPr lang="fr-FR" sz="2800" dirty="0" smtClean="0"/>
              <a:t>Mise en commun orale des prises de notes et mise au propre par écrit de tout le travail oral.</a:t>
            </a:r>
          </a:p>
          <a:p>
            <a:endParaRPr lang="fr-FR" sz="2800" dirty="0" smtClean="0"/>
          </a:p>
          <a:p>
            <a:r>
              <a:rPr lang="fr-FR" sz="2800" dirty="0" smtClean="0"/>
              <a:t>En classe entière, travail écrit avec restitution par groupe de toutes les recherches effectuées par rapport à leur feuille de route : recherches sur les endroits d’intérêt de Londres, profil type, description de chaque épreuve, comparaison des performances… en vue de la fabrication des affiches en anglais pour l’exposition de fin d’année.</a:t>
            </a:r>
          </a:p>
          <a:p>
            <a:endParaRPr lang="fr-FR" sz="2800" dirty="0" smtClean="0"/>
          </a:p>
          <a:p>
            <a:r>
              <a:rPr lang="fr-FR" sz="2800" dirty="0" smtClean="0"/>
              <a:t>Suite à l’interview de Jonathan </a:t>
            </a:r>
            <a:r>
              <a:rPr lang="fr-FR" sz="2800" dirty="0" err="1" smtClean="0"/>
              <a:t>Brownlee</a:t>
            </a:r>
            <a:r>
              <a:rPr lang="fr-FR" sz="2800" dirty="0" smtClean="0"/>
              <a:t> : visionnage, travail de compréhension orale à partir des réponses</a:t>
            </a:r>
            <a:endParaRPr lang="fr-FR" sz="28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endParaRPr lang="fr-FR" sz="2800" u="sng" dirty="0" smtClean="0">
              <a:latin typeface="Gill Sans MT" pitchFamily="34" charset="0"/>
            </a:endParaRPr>
          </a:p>
          <a:p>
            <a:endParaRPr lang="fr-FR" dirty="0"/>
          </a:p>
        </p:txBody>
      </p:sp>
      <p:sp>
        <p:nvSpPr>
          <p:cNvPr id="4" name="Titre 1"/>
          <p:cNvSpPr>
            <a:spLocks noGrp="1"/>
          </p:cNvSpPr>
          <p:nvPr>
            <p:ph type="title"/>
          </p:nvPr>
        </p:nvSpPr>
        <p:spPr>
          <a:xfrm>
            <a:off x="611560" y="260648"/>
            <a:ext cx="8280920" cy="936104"/>
          </a:xfrm>
          <a:ln w="47625">
            <a:solidFill>
              <a:schemeClr val="tx1"/>
            </a:solidFill>
          </a:ln>
        </p:spPr>
        <p:txBody>
          <a:bodyPr/>
          <a:lstStyle/>
          <a:p>
            <a:r>
              <a:rPr lang="fr-FR" dirty="0" smtClean="0">
                <a:latin typeface="Gill Sans MT" pitchFamily="34" charset="0"/>
              </a:rPr>
              <a:t>Le travail à l’intérieur de chaque discipline</a:t>
            </a:r>
          </a:p>
        </p:txBody>
      </p:sp>
      <p:sp>
        <p:nvSpPr>
          <p:cNvPr id="6" name="ZoneTexte 5"/>
          <p:cNvSpPr txBox="1"/>
          <p:nvPr/>
        </p:nvSpPr>
        <p:spPr>
          <a:xfrm>
            <a:off x="611560" y="1556792"/>
            <a:ext cx="8136904" cy="4401205"/>
          </a:xfrm>
          <a:prstGeom prst="rect">
            <a:avLst/>
          </a:prstGeom>
          <a:noFill/>
        </p:spPr>
        <p:txBody>
          <a:bodyPr wrap="square" rtlCol="0">
            <a:spAutoFit/>
          </a:bodyPr>
          <a:lstStyle/>
          <a:p>
            <a:r>
              <a:rPr lang="fr-FR" sz="2800" b="1" u="sng" dirty="0" smtClean="0"/>
              <a:t>En Mathématiques :</a:t>
            </a:r>
          </a:p>
          <a:p>
            <a:r>
              <a:rPr lang="fr-FR" sz="2800" dirty="0" smtClean="0"/>
              <a:t>Pour l’analyse d’un point de vue mathématique de l’information extraite : </a:t>
            </a:r>
          </a:p>
          <a:p>
            <a:endParaRPr lang="fr-FR" sz="2800" dirty="0" smtClean="0"/>
          </a:p>
          <a:p>
            <a:pPr>
              <a:buFont typeface="Arial" pitchFamily="34" charset="0"/>
              <a:buChar char="•"/>
            </a:pPr>
            <a:r>
              <a:rPr lang="fr-FR" sz="2800" dirty="0" smtClean="0"/>
              <a:t> Réflexion par groupe sur la manière dont seront traités les résultats, </a:t>
            </a:r>
          </a:p>
          <a:p>
            <a:pPr>
              <a:buFont typeface="Arial" pitchFamily="34" charset="0"/>
              <a:buChar char="•"/>
            </a:pPr>
            <a:endParaRPr lang="fr-FR" sz="2800" dirty="0" smtClean="0"/>
          </a:p>
          <a:p>
            <a:pPr>
              <a:buFont typeface="Arial" pitchFamily="34" charset="0"/>
              <a:buChar char="•"/>
            </a:pPr>
            <a:r>
              <a:rPr lang="fr-FR" sz="2800" dirty="0" smtClean="0"/>
              <a:t> Point de cours en classe entière pour travailler sur la réalisation des graphiques, les calculs de durées, de vitesses…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Grp="1" noChangeArrowheads="1"/>
          </p:cNvSpPr>
          <p:nvPr>
            <p:ph type="title"/>
          </p:nvPr>
        </p:nvSpPr>
        <p:spPr>
          <a:xfrm>
            <a:off x="611560" y="1916832"/>
            <a:ext cx="8156448" cy="1944216"/>
          </a:xfrm>
          <a:ln w="47625">
            <a:solidFill>
              <a:schemeClr val="tx1"/>
            </a:solidFill>
          </a:ln>
        </p:spPr>
        <p:txBody>
          <a:bodyPr/>
          <a:lstStyle/>
          <a:p>
            <a:pPr algn="ct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Lst>
            </a:pPr>
            <a:r>
              <a:rPr lang="fr-FR" dirty="0" smtClean="0"/>
              <a:t/>
            </a:r>
            <a:br>
              <a:rPr lang="fr-FR" dirty="0" smtClean="0"/>
            </a:br>
            <a:r>
              <a:rPr lang="fr-FR" dirty="0" smtClean="0"/>
              <a:t>La genèse du projet</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cstate="print"/>
          <a:srcRect/>
          <a:stretch>
            <a:fillRect/>
          </a:stretch>
        </p:blipFill>
        <p:spPr bwMode="auto">
          <a:xfrm>
            <a:off x="1691680" y="908720"/>
            <a:ext cx="5460372" cy="49419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cstate="print"/>
          <a:srcRect/>
          <a:stretch>
            <a:fillRect/>
          </a:stretch>
        </p:blipFill>
        <p:spPr bwMode="auto">
          <a:xfrm>
            <a:off x="157163" y="2266950"/>
            <a:ext cx="8829675" cy="2324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827584" y="620688"/>
            <a:ext cx="7776864" cy="954107"/>
          </a:xfrm>
          <a:prstGeom prst="rect">
            <a:avLst/>
          </a:prstGeom>
          <a:noFill/>
        </p:spPr>
        <p:txBody>
          <a:bodyPr wrap="square" rtlCol="0">
            <a:spAutoFit/>
          </a:bodyPr>
          <a:lstStyle/>
          <a:p>
            <a:r>
              <a:rPr lang="fr-FR" sz="2800" b="1" dirty="0" smtClean="0"/>
              <a:t>Affiches de chaque groupe présentées lors de l’exposition de fin d’année du réseau</a:t>
            </a:r>
            <a:endParaRPr lang="fr-FR" sz="2800" b="1"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2" cstate="print"/>
          <a:srcRect/>
          <a:stretch>
            <a:fillRect/>
          </a:stretch>
        </p:blipFill>
        <p:spPr bwMode="auto">
          <a:xfrm>
            <a:off x="1750167" y="0"/>
            <a:ext cx="5630146" cy="684157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95536" y="1124744"/>
            <a:ext cx="8496944" cy="5878532"/>
          </a:xfrm>
          <a:prstGeom prst="rect">
            <a:avLst/>
          </a:prstGeom>
          <a:noFill/>
        </p:spPr>
        <p:txBody>
          <a:bodyPr wrap="square" rtlCol="0">
            <a:spAutoFit/>
          </a:bodyPr>
          <a:lstStyle/>
          <a:p>
            <a:pPr algn="ctr"/>
            <a:r>
              <a:rPr lang="fr-FR" sz="2800" b="1" dirty="0" smtClean="0"/>
              <a:t>Compétences travaillées</a:t>
            </a:r>
          </a:p>
          <a:p>
            <a:pPr algn="ctr"/>
            <a:endParaRPr lang="fr-FR" sz="2800" b="1" dirty="0" smtClean="0"/>
          </a:p>
          <a:p>
            <a:endParaRPr lang="fr-FR" dirty="0" smtClean="0"/>
          </a:p>
          <a:p>
            <a:r>
              <a:rPr lang="fr-FR" sz="2400" b="1" dirty="0" smtClean="0"/>
              <a:t>COMPETENCE 1 </a:t>
            </a:r>
            <a:r>
              <a:rPr lang="fr-FR" sz="2400" dirty="0" smtClean="0"/>
              <a:t> </a:t>
            </a:r>
            <a:r>
              <a:rPr lang="fr-FR" sz="2400" b="1" dirty="0" smtClean="0"/>
              <a:t>LA MAITRISE DE LA LANGUE FRANCAISE</a:t>
            </a:r>
          </a:p>
          <a:p>
            <a:endParaRPr lang="fr-FR" sz="2400" dirty="0" smtClean="0"/>
          </a:p>
          <a:p>
            <a:r>
              <a:rPr lang="fr-FR" sz="2200" b="1" dirty="0" smtClean="0"/>
              <a:t>DIRE</a:t>
            </a:r>
            <a:endParaRPr lang="fr-FR" sz="2200" dirty="0" smtClean="0"/>
          </a:p>
          <a:p>
            <a:r>
              <a:rPr lang="fr-FR" sz="2000" dirty="0" smtClean="0"/>
              <a:t>Développer de façon suivie un propos en public sur un sujet déterminé</a:t>
            </a:r>
          </a:p>
          <a:p>
            <a:r>
              <a:rPr lang="fr-FR" sz="2000" dirty="0" smtClean="0"/>
              <a:t>Adapter sa prise de parole à la situation de communication</a:t>
            </a:r>
          </a:p>
          <a:p>
            <a:r>
              <a:rPr lang="fr-FR" sz="2000" dirty="0" smtClean="0"/>
              <a:t>Participer à un débat, à un échange verbal</a:t>
            </a:r>
          </a:p>
          <a:p>
            <a:endParaRPr lang="fr-FR" sz="2000" dirty="0" smtClean="0"/>
          </a:p>
          <a:p>
            <a:r>
              <a:rPr lang="fr-FR" sz="2200" b="1" dirty="0" smtClean="0"/>
              <a:t>ÉCRIRE</a:t>
            </a:r>
            <a:endParaRPr lang="fr-FR" sz="2200" dirty="0" smtClean="0"/>
          </a:p>
          <a:p>
            <a:r>
              <a:rPr lang="fr-FR" sz="2000" dirty="0" smtClean="0"/>
              <a:t>Rédiger un texte bref, cohérent et ponctué, en réponse à une question ou à partir de consignes données</a:t>
            </a:r>
          </a:p>
          <a:p>
            <a:r>
              <a:rPr lang="fr-FR" dirty="0" smtClean="0"/>
              <a:t/>
            </a:r>
            <a:br>
              <a:rPr lang="fr-FR" dirty="0" smtClean="0"/>
            </a:br>
            <a:endParaRPr lang="fr-FR" dirty="0" smtClean="0"/>
          </a:p>
          <a:p>
            <a:endParaRPr lang="fr-FR" dirty="0" smtClean="0"/>
          </a:p>
          <a:p>
            <a:endParaRPr lang="fr-FR" dirty="0" smtClean="0"/>
          </a:p>
          <a:p>
            <a:endParaRPr lang="fr-FR"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7544" y="1196752"/>
            <a:ext cx="7848872" cy="4585871"/>
          </a:xfrm>
          <a:prstGeom prst="rect">
            <a:avLst/>
          </a:prstGeom>
        </p:spPr>
        <p:txBody>
          <a:bodyPr wrap="square">
            <a:spAutoFit/>
          </a:bodyPr>
          <a:lstStyle/>
          <a:p>
            <a:r>
              <a:rPr lang="fr-FR" sz="2400" b="1" dirty="0" smtClean="0"/>
              <a:t>COMPETENCE 2  LA PRATIQUE D’UNE LANGUE VIVANTE</a:t>
            </a:r>
          </a:p>
          <a:p>
            <a:endParaRPr lang="fr-FR" sz="2400" dirty="0" smtClean="0"/>
          </a:p>
          <a:p>
            <a:r>
              <a:rPr lang="fr-FR" sz="2200" b="1" dirty="0" smtClean="0"/>
              <a:t>RÉAGIR ET DIALOGUER</a:t>
            </a:r>
            <a:endParaRPr lang="fr-FR" sz="2200" dirty="0" smtClean="0"/>
          </a:p>
          <a:p>
            <a:r>
              <a:rPr lang="fr-FR" sz="2000" b="1" dirty="0" smtClean="0"/>
              <a:t>A2 : </a:t>
            </a:r>
            <a:r>
              <a:rPr lang="fr-FR" sz="2000" b="1" i="1" dirty="0" smtClean="0"/>
              <a:t>interagir de façon simple avec un débit adapté et des reformulations</a:t>
            </a:r>
            <a:endParaRPr lang="fr-FR" sz="2000" dirty="0" smtClean="0"/>
          </a:p>
          <a:p>
            <a:r>
              <a:rPr lang="fr-FR" sz="2000" dirty="0" smtClean="0"/>
              <a:t>Établir un contact social</a:t>
            </a:r>
          </a:p>
          <a:p>
            <a:r>
              <a:rPr lang="fr-FR" sz="2000" dirty="0" smtClean="0"/>
              <a:t>Demander et donner des informations</a:t>
            </a:r>
          </a:p>
          <a:p>
            <a:endParaRPr lang="fr-FR" sz="2000" dirty="0" smtClean="0"/>
          </a:p>
          <a:p>
            <a:r>
              <a:rPr lang="fr-FR" sz="2200" b="1" dirty="0" smtClean="0"/>
              <a:t>ÉCOUTER ET COMPRENDRE</a:t>
            </a:r>
            <a:endParaRPr lang="fr-FR" sz="2200" dirty="0" smtClean="0"/>
          </a:p>
          <a:p>
            <a:r>
              <a:rPr lang="fr-FR" sz="2000" b="1" dirty="0" smtClean="0"/>
              <a:t>A2 : </a:t>
            </a:r>
            <a:r>
              <a:rPr lang="fr-FR" sz="2000" b="1" i="1" dirty="0" smtClean="0"/>
              <a:t>comprendre une intervention brève si elle est claire et simple</a:t>
            </a:r>
            <a:endParaRPr lang="fr-FR" sz="2000" dirty="0" smtClean="0"/>
          </a:p>
          <a:p>
            <a:r>
              <a:rPr lang="fr-FR" sz="2000" dirty="0" smtClean="0"/>
              <a:t>Comprendre un message oral pour réaliser une tâche</a:t>
            </a:r>
          </a:p>
          <a:p>
            <a:r>
              <a:rPr lang="fr-FR" sz="2000" dirty="0" smtClean="0"/>
              <a:t>Comprendre les points</a:t>
            </a:r>
            <a:r>
              <a:rPr lang="fr-FR" sz="2000" i="1" dirty="0" smtClean="0"/>
              <a:t> </a:t>
            </a:r>
            <a:r>
              <a:rPr lang="fr-FR" sz="2000" dirty="0" smtClean="0"/>
              <a:t>essentiels d’un message oral (conversation, information, récit, exposé)</a:t>
            </a:r>
          </a:p>
          <a:p>
            <a:r>
              <a:rPr lang="fr-FR" sz="2000" dirty="0" smtClean="0"/>
              <a:t>Reproduire un modèle oral.</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1560" y="1484784"/>
            <a:ext cx="7848872" cy="3847207"/>
          </a:xfrm>
          <a:prstGeom prst="rect">
            <a:avLst/>
          </a:prstGeom>
        </p:spPr>
        <p:txBody>
          <a:bodyPr wrap="square">
            <a:spAutoFit/>
          </a:bodyPr>
          <a:lstStyle/>
          <a:p>
            <a:r>
              <a:rPr lang="fr-FR" sz="2200" b="1" dirty="0" smtClean="0"/>
              <a:t>PARLER EN CONTINU</a:t>
            </a:r>
            <a:endParaRPr lang="fr-FR" sz="2200" dirty="0" smtClean="0"/>
          </a:p>
          <a:p>
            <a:r>
              <a:rPr lang="fr-FR" sz="2000" b="1" i="1" dirty="0" smtClean="0"/>
              <a:t>A2 : produire en termes simples des énoncés sur les gens et sur les choses</a:t>
            </a:r>
            <a:endParaRPr lang="fr-FR" sz="2000" dirty="0" smtClean="0"/>
          </a:p>
          <a:p>
            <a:r>
              <a:rPr lang="fr-FR" sz="2000" b="1" i="1" dirty="0" smtClean="0"/>
              <a:t>Reproduire un modèle oral.</a:t>
            </a:r>
            <a:endParaRPr lang="fr-FR" sz="2000" dirty="0" smtClean="0"/>
          </a:p>
          <a:p>
            <a:r>
              <a:rPr lang="fr-FR" sz="2000" dirty="0" smtClean="0"/>
              <a:t>Décrire, raconter, expliquer</a:t>
            </a:r>
          </a:p>
          <a:p>
            <a:r>
              <a:rPr lang="fr-FR" sz="2000" dirty="0" smtClean="0"/>
              <a:t>Présenter un projet et lire à haute voix</a:t>
            </a:r>
          </a:p>
          <a:p>
            <a:endParaRPr lang="fr-FR" sz="2000" dirty="0" smtClean="0"/>
          </a:p>
          <a:p>
            <a:r>
              <a:rPr lang="fr-FR" sz="2200" b="1" dirty="0" smtClean="0"/>
              <a:t>ÉCRIRE</a:t>
            </a:r>
            <a:endParaRPr lang="fr-FR" sz="2200" dirty="0" smtClean="0"/>
          </a:p>
          <a:p>
            <a:r>
              <a:rPr lang="fr-FR" sz="2000" b="1" i="1" dirty="0" smtClean="0"/>
              <a:t>A2 : écrire des énoncés simples et brefs</a:t>
            </a:r>
            <a:endParaRPr lang="fr-FR" sz="2000" dirty="0" smtClean="0"/>
          </a:p>
          <a:p>
            <a:r>
              <a:rPr lang="fr-FR" sz="2000" dirty="0" smtClean="0"/>
              <a:t>Écrire un message simple</a:t>
            </a:r>
          </a:p>
          <a:p>
            <a:r>
              <a:rPr lang="fr-FR" sz="2000" dirty="0" smtClean="0"/>
              <a:t>Rendre compte de faits</a:t>
            </a:r>
          </a:p>
          <a:p>
            <a:r>
              <a:rPr lang="fr-FR" sz="2000" dirty="0" smtClean="0"/>
              <a:t>Écrire un court récit, une description</a:t>
            </a:r>
            <a:endParaRPr lang="fr-FR" sz="20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1560" y="188640"/>
            <a:ext cx="8064896" cy="6617196"/>
          </a:xfrm>
          <a:prstGeom prst="rect">
            <a:avLst/>
          </a:prstGeom>
        </p:spPr>
        <p:txBody>
          <a:bodyPr wrap="square">
            <a:spAutoFit/>
          </a:bodyPr>
          <a:lstStyle/>
          <a:p>
            <a:r>
              <a:rPr lang="fr-FR" sz="2400" b="1" i="1" dirty="0" smtClean="0"/>
              <a:t>COMPETENCE 3  LES PRINCIPAUX ELEMENTS DE MATHEMATIQUES </a:t>
            </a:r>
            <a:r>
              <a:rPr lang="fr-FR" sz="2400" b="1" dirty="0" smtClean="0"/>
              <a:t>ET LA CULTURE SCIENTIFIQUE ET TECHNOLOGIQUE</a:t>
            </a:r>
          </a:p>
          <a:p>
            <a:endParaRPr lang="fr-FR" sz="2400" dirty="0" smtClean="0"/>
          </a:p>
          <a:p>
            <a:r>
              <a:rPr lang="fr-FR" sz="2200" b="1" i="1" dirty="0" smtClean="0"/>
              <a:t>PRATIQUER UNE DÉMARCHE SCIENTIFIQUE, RÉSOUDRE DES PROBLÈMES</a:t>
            </a:r>
            <a:endParaRPr lang="fr-FR" sz="2200" dirty="0" smtClean="0"/>
          </a:p>
          <a:p>
            <a:r>
              <a:rPr lang="fr-FR" sz="2000" dirty="0" smtClean="0"/>
              <a:t>Rechercher, extraire et organiser l’information utile</a:t>
            </a:r>
          </a:p>
          <a:p>
            <a:r>
              <a:rPr lang="fr-FR" sz="2000" dirty="0" smtClean="0"/>
              <a:t>Réaliser, manipuler, mesurer, calculer, appliquer des consignes</a:t>
            </a:r>
          </a:p>
          <a:p>
            <a:r>
              <a:rPr lang="fr-FR" sz="2000" dirty="0" smtClean="0"/>
              <a:t>Présenter la démarche suivie, les résultats obtenus, communiquer à l’aide d’un langage adapté</a:t>
            </a:r>
          </a:p>
          <a:p>
            <a:endParaRPr lang="fr-FR" sz="2000" dirty="0" smtClean="0"/>
          </a:p>
          <a:p>
            <a:r>
              <a:rPr lang="fr-FR" sz="2200" b="1" dirty="0" smtClean="0"/>
              <a:t>SAVOIR UTILISER DES CONNAISSANCES ET DES COMPÉTENCES MATHÉMATIQUES</a:t>
            </a:r>
            <a:endParaRPr lang="fr-FR" sz="2200" dirty="0" smtClean="0"/>
          </a:p>
          <a:p>
            <a:r>
              <a:rPr lang="fr-FR" sz="2000" dirty="0" smtClean="0"/>
              <a:t>Organisation et gestion de données : reconnaître des situations de proportionnalité, utiliser des</a:t>
            </a:r>
          </a:p>
          <a:p>
            <a:r>
              <a:rPr lang="fr-FR" sz="2000" dirty="0" smtClean="0"/>
              <a:t>pourcentages, des tableaux, des graphiques.</a:t>
            </a:r>
          </a:p>
          <a:p>
            <a:r>
              <a:rPr lang="fr-FR" sz="2000" dirty="0" smtClean="0"/>
              <a:t>Nombres et calculs</a:t>
            </a:r>
          </a:p>
          <a:p>
            <a:r>
              <a:rPr lang="fr-FR" sz="2000" dirty="0" smtClean="0"/>
              <a:t>Grandeurs et mesures : réaliser des mesures (longueurs, durées,…). Calculer des valeurs (volumes,</a:t>
            </a:r>
          </a:p>
          <a:p>
            <a:r>
              <a:rPr lang="fr-FR" sz="2000" dirty="0" smtClean="0"/>
              <a:t>vitesses,…), en utilisant différentes unités</a:t>
            </a:r>
            <a:endParaRPr lang="fr-FR" sz="20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9552" y="612845"/>
            <a:ext cx="8352928" cy="4955203"/>
          </a:xfrm>
          <a:prstGeom prst="rect">
            <a:avLst/>
          </a:prstGeom>
        </p:spPr>
        <p:txBody>
          <a:bodyPr wrap="square">
            <a:spAutoFit/>
          </a:bodyPr>
          <a:lstStyle/>
          <a:p>
            <a:r>
              <a:rPr lang="fr-FR" sz="2400" b="1" dirty="0" smtClean="0"/>
              <a:t>COMPETENCE 4 </a:t>
            </a:r>
            <a:r>
              <a:rPr lang="fr-FR" sz="2400" dirty="0" smtClean="0"/>
              <a:t> </a:t>
            </a:r>
            <a:r>
              <a:rPr lang="fr-FR" sz="2400" b="1" dirty="0" smtClean="0"/>
              <a:t>LA MAITRISE DES TECHNIQUES USUELLES DE L’INFORMATION ET DE LA COMMUNICATION</a:t>
            </a:r>
          </a:p>
          <a:p>
            <a:endParaRPr lang="fr-FR" sz="2400" dirty="0" smtClean="0"/>
          </a:p>
          <a:p>
            <a:r>
              <a:rPr lang="fr-FR" sz="2200" b="1" dirty="0" smtClean="0"/>
              <a:t>S’INFORMER, SE DOCUMENTER</a:t>
            </a:r>
            <a:endParaRPr lang="fr-FR" sz="2200" dirty="0" smtClean="0"/>
          </a:p>
          <a:p>
            <a:r>
              <a:rPr lang="fr-FR" b="1" dirty="0" smtClean="0"/>
              <a:t>Chercher et </a:t>
            </a:r>
            <a:r>
              <a:rPr lang="fr-FR" dirty="0" smtClean="0"/>
              <a:t>sélectionner l'information demandée</a:t>
            </a:r>
          </a:p>
          <a:p>
            <a:r>
              <a:rPr lang="fr-FR" dirty="0" smtClean="0"/>
              <a:t/>
            </a:r>
            <a:br>
              <a:rPr lang="fr-FR" dirty="0" smtClean="0"/>
            </a:br>
            <a:endParaRPr lang="fr-FR" dirty="0" smtClean="0"/>
          </a:p>
          <a:p>
            <a:r>
              <a:rPr lang="fr-FR" sz="2400" b="1" dirty="0" smtClean="0"/>
              <a:t>COMPETENCE 7 </a:t>
            </a:r>
            <a:r>
              <a:rPr lang="fr-FR" sz="2400" dirty="0" smtClean="0"/>
              <a:t> </a:t>
            </a:r>
            <a:r>
              <a:rPr lang="fr-FR" sz="2400" b="1" dirty="0" smtClean="0"/>
              <a:t>L’AUTONOMIE ET L’INITIATIVE</a:t>
            </a:r>
            <a:endParaRPr lang="fr-FR" sz="2400" dirty="0" smtClean="0"/>
          </a:p>
          <a:p>
            <a:r>
              <a:rPr lang="fr-FR" sz="2200" b="1" dirty="0" smtClean="0"/>
              <a:t>ÊTRE CAPABLE DE MOBILISER SES RESSOURCES INTELLECTUELLES ET PHYSIQUES DANS DIVERSES SITUATIONS</a:t>
            </a:r>
            <a:endParaRPr lang="fr-FR" sz="2200" dirty="0" smtClean="0"/>
          </a:p>
          <a:p>
            <a:r>
              <a:rPr lang="fr-FR" sz="2000" dirty="0" smtClean="0"/>
              <a:t>Être autonome dans son travail : savoir l’organiser, le planifier, l’anticiper, rechercher et sélectionner des informations utiles</a:t>
            </a:r>
          </a:p>
          <a:p>
            <a:endParaRPr lang="fr-FR" sz="2000" dirty="0" smtClean="0"/>
          </a:p>
          <a:p>
            <a:r>
              <a:rPr lang="fr-FR" sz="2200" b="1" dirty="0" smtClean="0"/>
              <a:t>FAIRE PREUVE D’INITIATIVE</a:t>
            </a:r>
            <a:endParaRPr lang="fr-FR" sz="2200" dirty="0" smtClean="0"/>
          </a:p>
          <a:p>
            <a:r>
              <a:rPr lang="fr-FR" sz="2000" dirty="0" smtClean="0"/>
              <a:t>S’intégrer et coopérer dans un projet collectif</a:t>
            </a:r>
            <a:endParaRPr lang="fr-FR" sz="2000" b="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611560" y="620688"/>
            <a:ext cx="7776864" cy="523220"/>
          </a:xfrm>
          <a:prstGeom prst="rect">
            <a:avLst/>
          </a:prstGeom>
          <a:noFill/>
          <a:ln>
            <a:solidFill>
              <a:schemeClr val="accent1"/>
            </a:solidFill>
          </a:ln>
        </p:spPr>
        <p:txBody>
          <a:bodyPr wrap="square" rtlCol="0">
            <a:spAutoFit/>
          </a:bodyPr>
          <a:lstStyle/>
          <a:p>
            <a:r>
              <a:rPr lang="fr-FR" sz="2800" b="1" dirty="0" smtClean="0"/>
              <a:t>Mise en œuvre de la différenciation dans le projet</a:t>
            </a:r>
            <a:endParaRPr lang="fr-FR" sz="2800" b="1" dirty="0"/>
          </a:p>
        </p:txBody>
      </p:sp>
      <p:sp>
        <p:nvSpPr>
          <p:cNvPr id="4" name="Rectangle 3"/>
          <p:cNvSpPr/>
          <p:nvPr/>
        </p:nvSpPr>
        <p:spPr>
          <a:xfrm>
            <a:off x="683568" y="1700808"/>
            <a:ext cx="7848872" cy="4893647"/>
          </a:xfrm>
          <a:prstGeom prst="rect">
            <a:avLst/>
          </a:prstGeom>
        </p:spPr>
        <p:txBody>
          <a:bodyPr wrap="square">
            <a:spAutoFit/>
          </a:bodyPr>
          <a:lstStyle/>
          <a:p>
            <a:r>
              <a:rPr lang="fr-FR" sz="2400" dirty="0" smtClean="0"/>
              <a:t>Les groupes ont été constitués en tenant compte des capacités des élèves en mathématiques et en anglais, le profil des élèves étant perçu de la même manière.</a:t>
            </a:r>
          </a:p>
          <a:p>
            <a:endParaRPr lang="fr-FR" sz="2400" dirty="0" smtClean="0"/>
          </a:p>
          <a:p>
            <a:r>
              <a:rPr lang="fr-FR" sz="2400" dirty="0" smtClean="0"/>
              <a:t>2 groupes plus faibles n’ont pas eu à utiliser le support vidéo : </a:t>
            </a:r>
          </a:p>
          <a:p>
            <a:pPr lvl="0"/>
            <a:r>
              <a:rPr lang="fr-FR" sz="2400" dirty="0" smtClean="0"/>
              <a:t>un a eu des documents écrits en anglais, placés dans leur répertoire personnel (fiches athlètes avec les nationalités, tailles, masses en unités anglaises et françaises), </a:t>
            </a:r>
          </a:p>
          <a:p>
            <a:pPr lvl="0"/>
            <a:r>
              <a:rPr lang="fr-FR" sz="2400" dirty="0" smtClean="0"/>
              <a:t>l’autre a rédigé les questions pour les interviews en s’aidant du travail préliminaire effectué en classe dans la séquence je parle de mes habitudes avec utilisation des mots interrogatifs et du présent simple, des adverbes et des expressions de fréquence.</a:t>
            </a:r>
            <a:endParaRPr lang="fr-FR" sz="24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endParaRPr lang="fr-FR" sz="2800" u="sng" dirty="0" smtClean="0">
              <a:latin typeface="Gill Sans MT" pitchFamily="34" charset="0"/>
            </a:endParaRPr>
          </a:p>
          <a:p>
            <a:r>
              <a:rPr lang="fr-FR" sz="2800" u="sng" dirty="0" smtClean="0">
                <a:latin typeface="Gill Sans MT" pitchFamily="34" charset="0"/>
              </a:rPr>
              <a:t>NB </a:t>
            </a:r>
            <a:r>
              <a:rPr lang="fr-FR" sz="2800" dirty="0" smtClean="0">
                <a:latin typeface="Gill Sans MT" pitchFamily="34" charset="0"/>
              </a:rPr>
              <a:t>: L’ordre du texte ci-dessous suit le calendrier et les étapes de réflexion et de maturation autour du projet.</a:t>
            </a:r>
          </a:p>
          <a:p>
            <a:pPr>
              <a:buNone/>
            </a:pPr>
            <a:endParaRPr lang="fr-FR" sz="2800" dirty="0" smtClean="0">
              <a:latin typeface="Gill Sans MT" pitchFamily="34" charset="0"/>
            </a:endParaRPr>
          </a:p>
          <a:p>
            <a:r>
              <a:rPr lang="fr-FR" sz="2800" dirty="0" smtClean="0">
                <a:latin typeface="Gill Sans MT" pitchFamily="34" charset="0"/>
              </a:rPr>
              <a:t>Début Septembre 2012, nous avons souhaité travailler Mathématiques et Anglais à travers un projet commun.</a:t>
            </a:r>
          </a:p>
          <a:p>
            <a:endParaRPr lang="fr-FR" dirty="0"/>
          </a:p>
        </p:txBody>
      </p:sp>
      <p:sp>
        <p:nvSpPr>
          <p:cNvPr id="4" name="Titre 1"/>
          <p:cNvSpPr>
            <a:spLocks noGrp="1"/>
          </p:cNvSpPr>
          <p:nvPr>
            <p:ph type="title"/>
          </p:nvPr>
        </p:nvSpPr>
        <p:spPr>
          <a:xfrm>
            <a:off x="899592" y="260648"/>
            <a:ext cx="7772400" cy="1368152"/>
          </a:xfrm>
          <a:ln w="47625">
            <a:solidFill>
              <a:schemeClr val="tx1"/>
            </a:solidFill>
          </a:ln>
        </p:spPr>
        <p:txBody>
          <a:bodyPr/>
          <a:lstStyle/>
          <a:p>
            <a:r>
              <a:rPr lang="fr-FR" dirty="0" smtClean="0">
                <a:latin typeface="Gill Sans MT" pitchFamily="34" charset="0"/>
              </a:rPr>
              <a:t>La genèse du projet, les équipes concernées, l’enjeu</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1560" y="836712"/>
            <a:ext cx="7776864" cy="5262979"/>
          </a:xfrm>
          <a:prstGeom prst="rect">
            <a:avLst/>
          </a:prstGeom>
        </p:spPr>
        <p:txBody>
          <a:bodyPr wrap="square">
            <a:spAutoFit/>
          </a:bodyPr>
          <a:lstStyle/>
          <a:p>
            <a:r>
              <a:rPr lang="fr-FR" sz="2400" dirty="0" smtClean="0"/>
              <a:t>3 groupes ont eu à utiliser le support vidéo pour extraire l’information nécessaire après distribution des feuilles de route : prise de notes.</a:t>
            </a:r>
          </a:p>
          <a:p>
            <a:endParaRPr lang="fr-FR" sz="2400" dirty="0" smtClean="0"/>
          </a:p>
          <a:p>
            <a:r>
              <a:rPr lang="fr-FR" sz="2400" dirty="0" smtClean="0"/>
              <a:t>Nous avons mis un élève moteur dans chaque groupe, sauf dans le groupe chargé des interviews de </a:t>
            </a:r>
            <a:r>
              <a:rPr lang="fr-FR" sz="2400" dirty="0" err="1" smtClean="0"/>
              <a:t>M.Vincentz</a:t>
            </a:r>
            <a:r>
              <a:rPr lang="fr-FR" sz="2400" dirty="0" smtClean="0"/>
              <a:t> (principal adjoint) et de </a:t>
            </a:r>
            <a:r>
              <a:rPr lang="fr-FR" sz="2400" dirty="0" err="1" smtClean="0"/>
              <a:t>M.Mesmacque</a:t>
            </a:r>
            <a:r>
              <a:rPr lang="fr-FR" sz="2400" dirty="0" smtClean="0"/>
              <a:t> (professeur d’EPS triathlète). Les élèves se sont par contre tous les quatre montrés très moteurs et se sont impliqués dans le travail (écrit : affiches et oral : interview). </a:t>
            </a:r>
          </a:p>
          <a:p>
            <a:endParaRPr lang="fr-FR" sz="2400" dirty="0" smtClean="0"/>
          </a:p>
          <a:p>
            <a:r>
              <a:rPr lang="fr-FR" sz="2400" dirty="0" smtClean="0"/>
              <a:t>Nous avons constaté une implication de tous, une entraide au niveau de la production des affiches entre les différents groupes. </a:t>
            </a:r>
            <a:endParaRPr lang="fr-FR" sz="2400"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5576" y="1700808"/>
            <a:ext cx="7560840" cy="3785652"/>
          </a:xfrm>
          <a:prstGeom prst="rect">
            <a:avLst/>
          </a:prstGeom>
        </p:spPr>
        <p:txBody>
          <a:bodyPr wrap="square">
            <a:spAutoFit/>
          </a:bodyPr>
          <a:lstStyle/>
          <a:p>
            <a:r>
              <a:rPr lang="fr-FR" sz="2400" b="1" dirty="0" smtClean="0"/>
              <a:t>Pour l’interview de Jonathan </a:t>
            </a:r>
            <a:r>
              <a:rPr lang="fr-FR" sz="2400" b="1" dirty="0" err="1" smtClean="0"/>
              <a:t>Brownlee</a:t>
            </a:r>
            <a:r>
              <a:rPr lang="fr-FR" sz="2400" dirty="0" smtClean="0"/>
              <a:t>, nous avons travaillé avec 4 élèves volontaires et disponibles pour le samedi où a eu lieu la rencontre. </a:t>
            </a:r>
          </a:p>
          <a:p>
            <a:endParaRPr lang="fr-FR" sz="2400" dirty="0" smtClean="0"/>
          </a:p>
          <a:p>
            <a:r>
              <a:rPr lang="fr-FR" sz="2400" dirty="0" smtClean="0"/>
              <a:t>Le niveau était ici à nouveau très hétérogène dont une élève très faible qui s’est impliquée avec des résultats très satisfaisants. Ceci nous a permis de faire participer plus d’élèves à ces interviews orales qui, de plus, servent de support à un travail de compréhension orale en classe entière.</a:t>
            </a:r>
            <a:endParaRPr lang="fr-FR" sz="2400"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1"/>
          <p:cNvSpPr>
            <a:spLocks noChangeArrowheads="1"/>
          </p:cNvSpPr>
          <p:nvPr/>
        </p:nvSpPr>
        <p:spPr bwMode="auto">
          <a:xfrm>
            <a:off x="611560" y="1052736"/>
            <a:ext cx="7920881"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400" b="1" i="0" u="sng" strike="noStrike" cap="none" normalizeH="0" baseline="0" dirty="0" smtClean="0">
                <a:ln>
                  <a:noFill/>
                </a:ln>
                <a:solidFill>
                  <a:schemeClr val="tx1"/>
                </a:solidFill>
                <a:effectLst/>
                <a:latin typeface="Calibri" pitchFamily="34" charset="0"/>
                <a:ea typeface="Calibri" pitchFamily="34" charset="0"/>
                <a:cs typeface="Times New Roman" pitchFamily="18" charset="0"/>
              </a:rPr>
              <a:t>Différentes différenciations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2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Les outils d’apprentissage :</a:t>
            </a:r>
            <a:r>
              <a:rPr kumimoji="0" lang="fr-FR" sz="2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papier, docs sur ordinateur, vidéo sur </a:t>
            </a:r>
            <a:r>
              <a:rPr kumimoji="0" lang="fr-FR" sz="24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ordinateur personnel </a:t>
            </a:r>
            <a:r>
              <a:rPr kumimoji="0" lang="fr-FR" sz="2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ou sur TV)</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2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Les situations d’apprentissage :</a:t>
            </a:r>
            <a:r>
              <a:rPr kumimoji="0" lang="fr-FR" sz="2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écoute, recherche</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2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L’organisation de la classe :</a:t>
            </a:r>
            <a:r>
              <a:rPr kumimoji="0" lang="fr-FR" sz="2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classe entière, petit groupe</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2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Les consignes données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2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Les productions demandées :</a:t>
            </a:r>
            <a:r>
              <a:rPr kumimoji="0" lang="fr-FR" sz="2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interviews, affiches</a:t>
            </a:r>
            <a:endParaRPr kumimoji="0" lang="fr-FR" sz="2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971600" y="260648"/>
            <a:ext cx="7772400" cy="6336704"/>
          </a:xfrm>
        </p:spPr>
        <p:txBody>
          <a:bodyPr>
            <a:noAutofit/>
          </a:bodyPr>
          <a:lstStyle/>
          <a:p>
            <a:r>
              <a:rPr lang="fr-FR" sz="2400" dirty="0" smtClean="0">
                <a:latin typeface="Gill Sans MT" pitchFamily="34" charset="0"/>
              </a:rPr>
              <a:t>Nous avons pensé au sport car c’était le thème du Journal des Sciences et un sujet qui intéresse les élèves.</a:t>
            </a:r>
          </a:p>
          <a:p>
            <a:endParaRPr lang="fr-FR" sz="2400" dirty="0" smtClean="0">
              <a:latin typeface="Gill Sans MT" pitchFamily="34" charset="0"/>
            </a:endParaRPr>
          </a:p>
          <a:p>
            <a:r>
              <a:rPr lang="fr-FR" sz="2400" dirty="0" smtClean="0">
                <a:latin typeface="Gill Sans MT" pitchFamily="34" charset="0"/>
              </a:rPr>
              <a:t>Le triathlon s’est imposé car il associe trois disciplines permettant ainsi différents calculs (vitesse, distances…) et des comparaisons multiples.</a:t>
            </a:r>
          </a:p>
          <a:p>
            <a:endParaRPr lang="fr-FR" sz="2400" dirty="0" smtClean="0">
              <a:latin typeface="Gill Sans MT" pitchFamily="34" charset="0"/>
            </a:endParaRPr>
          </a:p>
          <a:p>
            <a:r>
              <a:rPr lang="fr-FR" sz="2400" dirty="0" smtClean="0">
                <a:latin typeface="Gill Sans MT" pitchFamily="34" charset="0"/>
              </a:rPr>
              <a:t>Le triathlon des JO 2012 nous a permis d’associer naturellement l’anglais.</a:t>
            </a:r>
          </a:p>
          <a:p>
            <a:endParaRPr lang="fr-FR" sz="2400" dirty="0" smtClean="0">
              <a:latin typeface="Gill Sans MT" pitchFamily="34" charset="0"/>
            </a:endParaRPr>
          </a:p>
          <a:p>
            <a:r>
              <a:rPr lang="fr-FR" sz="2400" dirty="0" smtClean="0">
                <a:latin typeface="Gill Sans MT" pitchFamily="34" charset="0"/>
              </a:rPr>
              <a:t> Par ailleurs, deux de nos collègues sont triathlètes et Dunkerque organise un triathlon regroupant les meilleurs athlètes mondiaux.</a:t>
            </a:r>
            <a:endParaRPr lang="fr-FR" sz="24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p:cNvSpPr>
          <p:nvPr/>
        </p:nvSpPr>
        <p:spPr>
          <a:xfrm>
            <a:off x="251520" y="260648"/>
            <a:ext cx="8640960" cy="1080120"/>
          </a:xfrm>
          <a:prstGeom prst="rect">
            <a:avLst/>
          </a:prstGeom>
          <a:ln w="47625">
            <a:solidFill>
              <a:schemeClr val="tx1"/>
            </a:solidFill>
          </a:ln>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fr-FR" sz="4000" b="0" i="0" u="none" strike="noStrike" kern="1200" cap="none" spc="-100" normalizeH="0" baseline="0" noProof="0" dirty="0" smtClean="0">
                <a:ln>
                  <a:noFill/>
                </a:ln>
                <a:solidFill>
                  <a:schemeClr val="tx2">
                    <a:satMod val="200000"/>
                  </a:schemeClr>
                </a:solidFill>
                <a:effectLst/>
                <a:uLnTx/>
                <a:uFillTx/>
                <a:latin typeface="Gill Sans MT" pitchFamily="34" charset="0"/>
                <a:ea typeface="+mj-ea"/>
                <a:cs typeface="+mj-cs"/>
              </a:rPr>
              <a:t>Le calendrier et la mise en œuvre du projet</a:t>
            </a:r>
          </a:p>
        </p:txBody>
      </p:sp>
      <p:sp>
        <p:nvSpPr>
          <p:cNvPr id="3" name="Espace réservé du contenu 2"/>
          <p:cNvSpPr txBox="1">
            <a:spLocks/>
          </p:cNvSpPr>
          <p:nvPr/>
        </p:nvSpPr>
        <p:spPr>
          <a:xfrm>
            <a:off x="899592" y="1628800"/>
            <a:ext cx="7772400" cy="4896544"/>
          </a:xfrm>
          <a:prstGeom prst="rect">
            <a:avLst/>
          </a:prstGeom>
        </p:spPr>
        <p:txBody>
          <a:bodyPr>
            <a:noAutofit/>
          </a:bodyPr>
          <a:lstStyle/>
          <a:p>
            <a:pPr marL="411480" marR="0" lvl="0" indent="-342900" algn="l" defTabSz="914400" rtl="0" eaLnBrk="1" fontAlgn="auto" latinLnBrk="0" hangingPunct="1">
              <a:lnSpc>
                <a:spcPct val="100000"/>
              </a:lnSpc>
              <a:spcBef>
                <a:spcPts val="700"/>
              </a:spcBef>
              <a:spcAft>
                <a:spcPts val="0"/>
              </a:spcAft>
              <a:buClr>
                <a:schemeClr val="tx2"/>
              </a:buClr>
              <a:buSzPct val="95000"/>
              <a:buFont typeface="Wingdings"/>
              <a:buChar char=""/>
              <a:tabLst/>
              <a:defRPr/>
            </a:pPr>
            <a:r>
              <a:rPr kumimoji="0" lang="fr-FR" sz="2400" b="1" i="0" u="none" strike="noStrike" kern="1200" cap="none" spc="0" normalizeH="0" baseline="0" noProof="0" smtClean="0">
                <a:ln>
                  <a:noFill/>
                </a:ln>
                <a:solidFill>
                  <a:schemeClr val="tx1"/>
                </a:solidFill>
                <a:effectLst/>
                <a:uLnTx/>
                <a:uFillTx/>
                <a:latin typeface="+mn-lt"/>
                <a:ea typeface="+mn-ea"/>
                <a:cs typeface="+mn-cs"/>
              </a:rPr>
              <a:t>Vendredi 1</a:t>
            </a:r>
            <a:r>
              <a:rPr kumimoji="0" lang="fr-FR" sz="2400" b="1" i="0" u="none" strike="noStrike" kern="1200" cap="none" spc="0" normalizeH="0" baseline="30000" noProof="0" smtClean="0">
                <a:ln>
                  <a:noFill/>
                </a:ln>
                <a:solidFill>
                  <a:schemeClr val="tx1"/>
                </a:solidFill>
                <a:effectLst/>
                <a:uLnTx/>
                <a:uFillTx/>
                <a:latin typeface="+mn-lt"/>
                <a:ea typeface="+mn-ea"/>
                <a:cs typeface="+mn-cs"/>
              </a:rPr>
              <a:t>er</a:t>
            </a:r>
            <a:r>
              <a:rPr kumimoji="0" lang="fr-FR" sz="2400" b="1" i="0" u="none" strike="noStrike" kern="1200" cap="none" spc="0" normalizeH="0" baseline="0" noProof="0" smtClean="0">
                <a:ln>
                  <a:noFill/>
                </a:ln>
                <a:solidFill>
                  <a:schemeClr val="tx1"/>
                </a:solidFill>
                <a:effectLst/>
                <a:uLnTx/>
                <a:uFillTx/>
                <a:latin typeface="+mn-lt"/>
                <a:ea typeface="+mn-ea"/>
                <a:cs typeface="+mn-cs"/>
              </a:rPr>
              <a:t> Février </a:t>
            </a:r>
            <a:r>
              <a:rPr kumimoji="0" lang="fr-FR" sz="2400" b="0" i="0" u="none" strike="noStrike" kern="1200" cap="none" spc="0" normalizeH="0" baseline="0" noProof="0" smtClean="0">
                <a:ln>
                  <a:noFill/>
                </a:ln>
                <a:solidFill>
                  <a:schemeClr val="tx1"/>
                </a:solidFill>
                <a:effectLst/>
                <a:uLnTx/>
                <a:uFillTx/>
                <a:latin typeface="+mn-lt"/>
                <a:ea typeface="+mn-ea"/>
                <a:cs typeface="+mn-cs"/>
              </a:rPr>
              <a:t>: </a:t>
            </a:r>
          </a:p>
          <a:p>
            <a:pPr marL="411480" marR="0" lvl="0" indent="-342900" algn="l" defTabSz="914400" rtl="0" eaLnBrk="1" fontAlgn="auto" latinLnBrk="0" hangingPunct="1">
              <a:lnSpc>
                <a:spcPct val="100000"/>
              </a:lnSpc>
              <a:spcBef>
                <a:spcPts val="700"/>
              </a:spcBef>
              <a:spcAft>
                <a:spcPts val="0"/>
              </a:spcAft>
              <a:buClr>
                <a:schemeClr val="tx2"/>
              </a:buClr>
              <a:buSzPct val="95000"/>
              <a:buFont typeface="Wingdings"/>
              <a:buNone/>
              <a:tabLst/>
              <a:defRPr/>
            </a:pPr>
            <a:r>
              <a:rPr kumimoji="0" lang="fr-FR" sz="2400" b="1" i="0" u="none" strike="noStrike" kern="1200" cap="none" spc="0" normalizeH="0" baseline="0" noProof="0" smtClean="0">
                <a:ln>
                  <a:noFill/>
                </a:ln>
                <a:solidFill>
                  <a:schemeClr val="tx2"/>
                </a:solidFill>
                <a:effectLst/>
                <a:uLnTx/>
                <a:uFillTx/>
                <a:latin typeface="+mn-lt"/>
                <a:ea typeface="+mn-ea"/>
                <a:cs typeface="+mn-cs"/>
              </a:rPr>
              <a:t>Le projet a été lancé en salle pupitre en co-animation.</a:t>
            </a:r>
          </a:p>
          <a:p>
            <a:pPr marL="411480" marR="0" lvl="0" indent="-342900" algn="l" defTabSz="914400" rtl="0" eaLnBrk="1" fontAlgn="auto" latinLnBrk="0" hangingPunct="1">
              <a:lnSpc>
                <a:spcPct val="100000"/>
              </a:lnSpc>
              <a:spcBef>
                <a:spcPts val="700"/>
              </a:spcBef>
              <a:spcAft>
                <a:spcPts val="0"/>
              </a:spcAft>
              <a:buClr>
                <a:schemeClr val="tx2"/>
              </a:buClr>
              <a:buSzPct val="95000"/>
              <a:buFont typeface="Wingdings"/>
              <a:buNone/>
              <a:tabLst/>
              <a:defRPr/>
            </a:pPr>
            <a:r>
              <a:rPr kumimoji="0" lang="fr-FR" sz="2400" b="0" i="0" u="none" strike="noStrike" kern="1200" cap="none" spc="0" normalizeH="0" baseline="0" noProof="0" smtClean="0">
                <a:ln>
                  <a:noFill/>
                </a:ln>
                <a:solidFill>
                  <a:schemeClr val="tx1"/>
                </a:solidFill>
                <a:effectLst/>
                <a:uLnTx/>
                <a:uFillTx/>
                <a:latin typeface="+mn-lt"/>
                <a:ea typeface="+mn-ea"/>
                <a:cs typeface="+mn-cs"/>
              </a:rPr>
              <a:t>Annonce des groupes, </a:t>
            </a:r>
          </a:p>
          <a:p>
            <a:pPr marL="411480" marR="0" lvl="0" indent="-342900" algn="l" defTabSz="914400" rtl="0" eaLnBrk="1" fontAlgn="auto" latinLnBrk="0" hangingPunct="1">
              <a:lnSpc>
                <a:spcPct val="100000"/>
              </a:lnSpc>
              <a:spcBef>
                <a:spcPts val="700"/>
              </a:spcBef>
              <a:spcAft>
                <a:spcPts val="0"/>
              </a:spcAft>
              <a:buClr>
                <a:schemeClr val="tx2"/>
              </a:buClr>
              <a:buSzPct val="95000"/>
              <a:buFont typeface="Wingdings"/>
              <a:buNone/>
              <a:tabLst/>
              <a:defRPr/>
            </a:pPr>
            <a:r>
              <a:rPr kumimoji="0" lang="fr-FR" sz="2400" b="0" i="0" u="none" strike="noStrike" kern="1200" cap="none" spc="0" normalizeH="0" baseline="0" noProof="0" smtClean="0">
                <a:ln>
                  <a:noFill/>
                </a:ln>
                <a:solidFill>
                  <a:schemeClr val="tx1"/>
                </a:solidFill>
                <a:effectLst/>
                <a:uLnTx/>
                <a:uFillTx/>
                <a:latin typeface="+mn-lt"/>
                <a:ea typeface="+mn-ea"/>
                <a:cs typeface="+mn-cs"/>
              </a:rPr>
              <a:t>distribution des feuilles de route, </a:t>
            </a:r>
          </a:p>
          <a:p>
            <a:pPr marL="411480" marR="0" lvl="0" indent="-342900" algn="l" defTabSz="914400" rtl="0" eaLnBrk="1" fontAlgn="auto" latinLnBrk="0" hangingPunct="1">
              <a:lnSpc>
                <a:spcPct val="100000"/>
              </a:lnSpc>
              <a:spcBef>
                <a:spcPts val="700"/>
              </a:spcBef>
              <a:spcAft>
                <a:spcPts val="0"/>
              </a:spcAft>
              <a:buClr>
                <a:schemeClr val="tx2"/>
              </a:buClr>
              <a:buSzPct val="95000"/>
              <a:buFont typeface="Wingdings"/>
              <a:buNone/>
              <a:tabLst/>
              <a:defRPr/>
            </a:pPr>
            <a:r>
              <a:rPr kumimoji="0" lang="fr-FR" sz="2400" b="0" i="0" u="none" strike="noStrike" kern="1200" cap="none" spc="0" normalizeH="0" baseline="0" noProof="0" smtClean="0">
                <a:ln>
                  <a:noFill/>
                </a:ln>
                <a:solidFill>
                  <a:schemeClr val="tx1"/>
                </a:solidFill>
                <a:effectLst/>
                <a:uLnTx/>
                <a:uFillTx/>
                <a:latin typeface="+mn-lt"/>
                <a:ea typeface="+mn-ea"/>
                <a:cs typeface="+mn-cs"/>
              </a:rPr>
              <a:t>visionnage de la vidéo et début de la réflexion pour les questions des interviews.</a:t>
            </a:r>
          </a:p>
          <a:p>
            <a:pPr marL="411480" marR="0" lvl="0" indent="-342900" algn="l" defTabSz="914400" rtl="0" eaLnBrk="1" fontAlgn="auto" latinLnBrk="0" hangingPunct="1">
              <a:lnSpc>
                <a:spcPct val="100000"/>
              </a:lnSpc>
              <a:spcBef>
                <a:spcPts val="700"/>
              </a:spcBef>
              <a:spcAft>
                <a:spcPts val="0"/>
              </a:spcAft>
              <a:buClr>
                <a:schemeClr val="tx2"/>
              </a:buClr>
              <a:buSzPct val="95000"/>
              <a:buFont typeface="Wingdings"/>
              <a:buNone/>
              <a:tabLst/>
              <a:defRPr/>
            </a:pPr>
            <a:endParaRPr kumimoji="0" lang="fr-FR" sz="2400" b="0" i="0" u="none" strike="noStrike" kern="1200" cap="none" spc="0" normalizeH="0" baseline="0" noProof="0" smtClean="0">
              <a:ln>
                <a:noFill/>
              </a:ln>
              <a:solidFill>
                <a:schemeClr val="tx1"/>
              </a:solidFill>
              <a:effectLst/>
              <a:uLnTx/>
              <a:uFillTx/>
              <a:latin typeface="+mn-lt"/>
              <a:ea typeface="+mn-ea"/>
              <a:cs typeface="+mn-cs"/>
            </a:endParaRPr>
          </a:p>
          <a:p>
            <a:pPr marL="411480" marR="0" lvl="0" indent="-342900" algn="l" defTabSz="914400" rtl="0" eaLnBrk="1" fontAlgn="auto" latinLnBrk="0" hangingPunct="1">
              <a:lnSpc>
                <a:spcPct val="100000"/>
              </a:lnSpc>
              <a:spcBef>
                <a:spcPts val="700"/>
              </a:spcBef>
              <a:spcAft>
                <a:spcPts val="0"/>
              </a:spcAft>
              <a:buClr>
                <a:schemeClr val="tx2"/>
              </a:buClr>
              <a:buSzPct val="95000"/>
              <a:buFont typeface="Wingdings"/>
              <a:buChar char=""/>
              <a:tabLst/>
              <a:defRPr/>
            </a:pPr>
            <a:r>
              <a:rPr kumimoji="0" lang="fr-FR" sz="2400" b="1" i="0" u="none" strike="noStrike" kern="1200" cap="none" spc="0" normalizeH="0" baseline="0" noProof="0" smtClean="0">
                <a:ln>
                  <a:noFill/>
                </a:ln>
                <a:solidFill>
                  <a:schemeClr val="tx1"/>
                </a:solidFill>
                <a:effectLst/>
                <a:uLnTx/>
                <a:uFillTx/>
                <a:latin typeface="+mn-lt"/>
                <a:ea typeface="+mn-ea"/>
                <a:cs typeface="+mn-cs"/>
              </a:rPr>
              <a:t>Lundi 4 Février : </a:t>
            </a:r>
            <a:r>
              <a:rPr kumimoji="0" lang="fr-FR" sz="2400" b="0" i="0" u="none" strike="noStrike" kern="1200" cap="none" spc="0" normalizeH="0" baseline="0" noProof="0" smtClean="0">
                <a:ln>
                  <a:noFill/>
                </a:ln>
                <a:solidFill>
                  <a:schemeClr val="tx1"/>
                </a:solidFill>
                <a:effectLst/>
                <a:uLnTx/>
                <a:uFillTx/>
                <a:latin typeface="+mn-lt"/>
                <a:ea typeface="+mn-ea"/>
                <a:cs typeface="+mn-cs"/>
              </a:rPr>
              <a:t>salle info co-animation. </a:t>
            </a:r>
          </a:p>
          <a:p>
            <a:pPr marL="411480" marR="0" lvl="0" indent="-342900" algn="l" defTabSz="914400" rtl="0" eaLnBrk="1" fontAlgn="auto" latinLnBrk="0" hangingPunct="1">
              <a:lnSpc>
                <a:spcPct val="100000"/>
              </a:lnSpc>
              <a:spcBef>
                <a:spcPts val="700"/>
              </a:spcBef>
              <a:spcAft>
                <a:spcPts val="0"/>
              </a:spcAft>
              <a:buClr>
                <a:schemeClr val="tx2"/>
              </a:buClr>
              <a:buSzPct val="95000"/>
              <a:buFont typeface="Wingdings"/>
              <a:buNone/>
              <a:tabLst/>
              <a:defRPr/>
            </a:pPr>
            <a:r>
              <a:rPr kumimoji="0" lang="fr-FR" sz="2400" b="0" i="0" u="none" strike="noStrike" kern="1200" cap="none" spc="0" normalizeH="0" baseline="0" noProof="0" smtClean="0">
                <a:ln>
                  <a:noFill/>
                </a:ln>
                <a:solidFill>
                  <a:schemeClr val="tx1"/>
                </a:solidFill>
                <a:effectLst/>
                <a:uLnTx/>
                <a:uFillTx/>
                <a:latin typeface="+mn-lt"/>
                <a:ea typeface="+mn-ea"/>
                <a:cs typeface="+mn-cs"/>
              </a:rPr>
              <a:t>Poursuite du travail avec prises de notes et rédaction des questions de l’interview.</a:t>
            </a:r>
          </a:p>
          <a:p>
            <a:pPr marL="411480" marR="0" lvl="0" indent="-342900" algn="l" defTabSz="914400" rtl="0" eaLnBrk="1" fontAlgn="auto" latinLnBrk="0" hangingPunct="1">
              <a:lnSpc>
                <a:spcPct val="100000"/>
              </a:lnSpc>
              <a:spcBef>
                <a:spcPts val="700"/>
              </a:spcBef>
              <a:spcAft>
                <a:spcPts val="0"/>
              </a:spcAft>
              <a:buClr>
                <a:schemeClr val="tx2"/>
              </a:buClr>
              <a:buSzPct val="95000"/>
              <a:buFont typeface="Wingdings"/>
              <a:buChar char=""/>
              <a:tabLst/>
              <a:defRPr/>
            </a:pPr>
            <a:endParaRPr kumimoji="0" lang="fr-FR" sz="2400" b="0" i="0" u="none" strike="noStrike" kern="1200" cap="none" spc="0" normalizeH="0" baseline="0" noProof="0" smtClean="0">
              <a:ln>
                <a:noFill/>
              </a:ln>
              <a:solidFill>
                <a:schemeClr val="tx1"/>
              </a:solidFill>
              <a:effectLst/>
              <a:uLnTx/>
              <a:uFillTx/>
              <a:latin typeface="+mn-lt"/>
              <a:ea typeface="+mn-ea"/>
              <a:cs typeface="+mn-cs"/>
            </a:endParaRPr>
          </a:p>
          <a:p>
            <a:pPr marL="411480" marR="0" lvl="0" indent="-342900" algn="l" defTabSz="914400" rtl="0" eaLnBrk="1" fontAlgn="auto" latinLnBrk="0" hangingPunct="1">
              <a:lnSpc>
                <a:spcPct val="100000"/>
              </a:lnSpc>
              <a:spcBef>
                <a:spcPts val="700"/>
              </a:spcBef>
              <a:spcAft>
                <a:spcPts val="0"/>
              </a:spcAft>
              <a:buClr>
                <a:schemeClr val="tx2"/>
              </a:buClr>
              <a:buSzPct val="95000"/>
              <a:buFont typeface="Wingdings"/>
              <a:buNone/>
              <a:tabLst/>
              <a:defRPr/>
            </a:pPr>
            <a:endParaRPr kumimoji="0" lang="fr-FR" sz="2400" b="0" i="0" u="none" strike="noStrike" kern="1200" cap="none" spc="0" normalizeH="0" baseline="0" noProof="0" smtClean="0">
              <a:ln>
                <a:noFill/>
              </a:ln>
              <a:solidFill>
                <a:schemeClr val="tx1"/>
              </a:solidFill>
              <a:effectLst/>
              <a:uLnTx/>
              <a:uFillTx/>
              <a:latin typeface="+mn-lt"/>
              <a:ea typeface="+mn-ea"/>
              <a:cs typeface="+mn-cs"/>
            </a:endParaRPr>
          </a:p>
          <a:p>
            <a:pPr marL="411480" marR="0" lvl="0" indent="-342900" algn="l" defTabSz="914400" rtl="0" eaLnBrk="1" fontAlgn="auto" latinLnBrk="0" hangingPunct="1">
              <a:lnSpc>
                <a:spcPct val="100000"/>
              </a:lnSpc>
              <a:spcBef>
                <a:spcPts val="700"/>
              </a:spcBef>
              <a:spcAft>
                <a:spcPts val="0"/>
              </a:spcAft>
              <a:buClr>
                <a:schemeClr val="tx2"/>
              </a:buClr>
              <a:buSzPct val="95000"/>
              <a:buFont typeface="Wingdings"/>
              <a:buNone/>
              <a:tabLst/>
              <a:defRPr/>
            </a:pPr>
            <a:endParaRPr kumimoji="0" lang="fr-FR" sz="2400" b="0" i="0" u="none" strike="noStrike" kern="1200" cap="none" spc="0" normalizeH="0" baseline="0" noProof="0" smtClean="0">
              <a:ln>
                <a:noFill/>
              </a:ln>
              <a:solidFill>
                <a:schemeClr val="tx1"/>
              </a:solidFill>
              <a:effectLst/>
              <a:uLnTx/>
              <a:uFillTx/>
              <a:latin typeface="+mn-lt"/>
              <a:ea typeface="+mn-ea"/>
              <a:cs typeface="+mn-cs"/>
            </a:endParaRPr>
          </a:p>
          <a:p>
            <a:pPr marL="411480" marR="0" lvl="0" indent="-342900" algn="l" defTabSz="914400" rtl="0" eaLnBrk="1" fontAlgn="auto" latinLnBrk="0" hangingPunct="1">
              <a:lnSpc>
                <a:spcPct val="100000"/>
              </a:lnSpc>
              <a:spcBef>
                <a:spcPts val="700"/>
              </a:spcBef>
              <a:spcAft>
                <a:spcPts val="0"/>
              </a:spcAft>
              <a:buClr>
                <a:schemeClr val="tx2"/>
              </a:buClr>
              <a:buSzPct val="95000"/>
              <a:buFont typeface="Wingdings"/>
              <a:buNone/>
              <a:tabLst/>
              <a:defRPr/>
            </a:pPr>
            <a:endParaRPr kumimoji="0" lang="fr-FR" sz="2400" b="0" i="0" u="none" strike="noStrike" kern="1200" cap="none" spc="0" normalizeH="0" baseline="0" noProof="0" smtClean="0">
              <a:ln>
                <a:noFill/>
              </a:ln>
              <a:solidFill>
                <a:schemeClr val="tx1"/>
              </a:solidFill>
              <a:effectLst/>
              <a:uLnTx/>
              <a:uFillTx/>
              <a:latin typeface="+mn-lt"/>
              <a:ea typeface="+mn-ea"/>
              <a:cs typeface="+mn-cs"/>
            </a:endParaRPr>
          </a:p>
          <a:p>
            <a:pPr marL="411480" marR="0" lvl="0" indent="-342900" algn="l" defTabSz="914400" rtl="0" eaLnBrk="1" fontAlgn="auto" latinLnBrk="0" hangingPunct="1">
              <a:lnSpc>
                <a:spcPct val="100000"/>
              </a:lnSpc>
              <a:spcBef>
                <a:spcPts val="700"/>
              </a:spcBef>
              <a:spcAft>
                <a:spcPts val="0"/>
              </a:spcAft>
              <a:buClr>
                <a:schemeClr val="tx2"/>
              </a:buClr>
              <a:buSzPct val="95000"/>
              <a:buFont typeface="Wingdings"/>
              <a:buChar char=""/>
              <a:tabLst/>
              <a:defRPr/>
            </a:pPr>
            <a:endParaRPr kumimoji="0" lang="fr-FR" sz="24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1849784" y="0"/>
            <a:ext cx="5444434"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455474" y="980728"/>
            <a:ext cx="7882644" cy="43924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539552" y="1196752"/>
            <a:ext cx="7652106" cy="410445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520498" y="1268760"/>
            <a:ext cx="7795918" cy="415674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étro">
  <a:themeElements>
    <a:clrScheme name="Mé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é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é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193</TotalTime>
  <Words>971</Words>
  <Application>Microsoft Macintosh PowerPoint</Application>
  <PresentationFormat>Présentation à l'écran (4:3)</PresentationFormat>
  <Paragraphs>154</Paragraphs>
  <Slides>32</Slides>
  <Notes>0</Notes>
  <HiddenSlides>0</HiddenSlides>
  <MMClips>0</MMClips>
  <ScaleCrop>false</ScaleCrop>
  <HeadingPairs>
    <vt:vector size="6" baseType="variant">
      <vt:variant>
        <vt:lpstr>Polices utilisées</vt:lpstr>
      </vt:variant>
      <vt:variant>
        <vt:i4>9</vt:i4>
      </vt:variant>
      <vt:variant>
        <vt:lpstr>Thème</vt:lpstr>
      </vt:variant>
      <vt:variant>
        <vt:i4>1</vt:i4>
      </vt:variant>
      <vt:variant>
        <vt:lpstr>Titres des diapositives</vt:lpstr>
      </vt:variant>
      <vt:variant>
        <vt:i4>32</vt:i4>
      </vt:variant>
    </vt:vector>
  </HeadingPairs>
  <TitlesOfParts>
    <vt:vector size="42" baseType="lpstr">
      <vt:lpstr>Arial</vt:lpstr>
      <vt:lpstr>Calibri</vt:lpstr>
      <vt:lpstr>Consolas</vt:lpstr>
      <vt:lpstr>Corbel</vt:lpstr>
      <vt:lpstr>Gill Sans MT</vt:lpstr>
      <vt:lpstr>Times New Roman</vt:lpstr>
      <vt:lpstr>Wingdings</vt:lpstr>
      <vt:lpstr>Wingdings 2</vt:lpstr>
      <vt:lpstr>Wingdings 3</vt:lpstr>
      <vt:lpstr>Métro</vt:lpstr>
      <vt:lpstr>Projet triathlon  jeux olympiques 2012</vt:lpstr>
      <vt:lpstr> La genèse du projet</vt:lpstr>
      <vt:lpstr>La genèse du projet, les équipes concernées, l’enjeu</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Le travail à l’intérieur de chaque discipline</vt:lpstr>
      <vt:lpstr>Présentation PowerPoint</vt:lpstr>
      <vt:lpstr>Présentation PowerPoint</vt:lpstr>
      <vt:lpstr>Présentation PowerPoint</vt:lpstr>
      <vt:lpstr>Présentation PowerPoint</vt:lpstr>
      <vt:lpstr>Le travail à l’intérieur de chaque discipline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Hewlett-Packard</Company>
  <LinksUpToDate>false</LinksUpToDate>
  <SharedDoc>false</SharedDoc>
  <HyperlinksChanged>false</HyperlinksChanged>
  <AppVersion>15.0022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Projet triathlon  jeux olympiques 2012</dc:title>
  <dc:creator>MENESR</dc:creator>
  <cp:lastModifiedBy>Utilisateur de Microsoft Office</cp:lastModifiedBy>
  <cp:revision>40</cp:revision>
  <dcterms:created xsi:type="dcterms:W3CDTF">2013-06-05T06:02:27Z</dcterms:created>
  <dcterms:modified xsi:type="dcterms:W3CDTF">2017-04-05T08:36:46Z</dcterms:modified>
</cp:coreProperties>
</file>