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58" r:id="rId3"/>
    <p:sldId id="257" r:id="rId4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243" autoAdjust="0"/>
    <p:restoredTop sz="94660"/>
  </p:normalViewPr>
  <p:slideViewPr>
    <p:cSldViewPr>
      <p:cViewPr varScale="1">
        <p:scale>
          <a:sx n="111" d="100"/>
          <a:sy n="111" d="100"/>
        </p:scale>
        <p:origin x="-1662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465808-C240-4BC2-A59D-79ABC57A9796}" type="datetimeFigureOut">
              <a:rPr lang="fr-FR" smtClean="0"/>
              <a:pPr/>
              <a:t>05/10/2016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194531-8FF7-45F4-8E91-A79413859D0E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692670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Nécessité de faire l’impasse</a:t>
            </a:r>
          </a:p>
          <a:p>
            <a:r>
              <a:rPr lang="fr-FR" dirty="0" smtClean="0"/>
              <a:t>Localisation de la dame grâce aux enchères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7FA7BB-3695-4ADE-939C-A43FF569F589}" type="slidenum">
              <a:rPr lang="fr-FR" smtClean="0"/>
              <a:pPr/>
              <a:t>3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A5E7E-B539-48DD-8FC6-41A91EA51435}" type="datetime1">
              <a:rPr lang="fr-FR" smtClean="0"/>
              <a:pPr/>
              <a:t>05/10/2016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88EAD-FE2C-4DCC-8926-6FAB82C6DE1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02671-9B42-4CE7-A1FF-041DD4FB8EFD}" type="datetime1">
              <a:rPr lang="fr-FR" smtClean="0"/>
              <a:pPr/>
              <a:t>05/10/2016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88EAD-FE2C-4DCC-8926-6FAB82C6DE1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5F0AD-E9DD-40B6-9E67-43FEE4BCDB93}" type="datetime1">
              <a:rPr lang="fr-FR" smtClean="0"/>
              <a:pPr/>
              <a:t>05/10/2016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88EAD-FE2C-4DCC-8926-6FAB82C6DE1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4E0424-1E6B-42B9-9D64-6507CDC3820E}" type="datetime1">
              <a:rPr lang="fr-FR" smtClean="0"/>
              <a:pPr/>
              <a:t>05/10/2016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88EAD-FE2C-4DCC-8926-6FAB82C6DE1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5D5B6-FDE5-48BE-81C0-8115FAE0B8AB}" type="datetime1">
              <a:rPr lang="fr-FR" smtClean="0"/>
              <a:pPr/>
              <a:t>05/10/2016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88EAD-FE2C-4DCC-8926-6FAB82C6DE1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79248-05F0-4398-B4B4-5A774F01225E}" type="datetime1">
              <a:rPr lang="fr-FR" smtClean="0"/>
              <a:pPr/>
              <a:t>05/10/2016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88EAD-FE2C-4DCC-8926-6FAB82C6DE1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FF5D3-D2E9-4594-AEE5-A5C349192753}" type="datetime1">
              <a:rPr lang="fr-FR" smtClean="0"/>
              <a:pPr/>
              <a:t>05/10/2016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88EAD-FE2C-4DCC-8926-6FAB82C6DE1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EB214-271E-44B8-B628-849B857A102F}" type="datetime1">
              <a:rPr lang="fr-FR" smtClean="0"/>
              <a:pPr/>
              <a:t>05/10/2016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88EAD-FE2C-4DCC-8926-6FAB82C6DE1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57B25-FFDE-4765-90FD-3BA63E318B5B}" type="datetime1">
              <a:rPr lang="fr-FR" smtClean="0"/>
              <a:pPr/>
              <a:t>05/10/2016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88EAD-FE2C-4DCC-8926-6FAB82C6DE1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BB062-6F0E-4366-956D-7ABD757DD354}" type="datetime1">
              <a:rPr lang="fr-FR" smtClean="0"/>
              <a:pPr/>
              <a:t>05/10/2016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88EAD-FE2C-4DCC-8926-6FAB82C6DE1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5282B-E560-485B-8AAA-F5754547045D}" type="datetime1">
              <a:rPr lang="fr-FR" smtClean="0"/>
              <a:pPr/>
              <a:t>05/10/2016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88EAD-FE2C-4DCC-8926-6FAB82C6DE1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3141DA-4981-46A6-8F84-950988F132AA}" type="datetime1">
              <a:rPr lang="fr-FR" smtClean="0"/>
              <a:pPr/>
              <a:t>05/10/2016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A88EAD-FE2C-4DCC-8926-6FAB82C6DE1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13" Type="http://schemas.openxmlformats.org/officeDocument/2006/relationships/image" Target="../media/image14.jpeg"/><Relationship Id="rId18" Type="http://schemas.openxmlformats.org/officeDocument/2006/relationships/image" Target="../media/image19.jpeg"/><Relationship Id="rId26" Type="http://schemas.openxmlformats.org/officeDocument/2006/relationships/image" Target="../media/image27.jpeg"/><Relationship Id="rId39" Type="http://schemas.openxmlformats.org/officeDocument/2006/relationships/image" Target="../media/image40.jpeg"/><Relationship Id="rId3" Type="http://schemas.openxmlformats.org/officeDocument/2006/relationships/image" Target="../media/image4.gif"/><Relationship Id="rId21" Type="http://schemas.openxmlformats.org/officeDocument/2006/relationships/image" Target="../media/image22.jpeg"/><Relationship Id="rId34" Type="http://schemas.openxmlformats.org/officeDocument/2006/relationships/image" Target="../media/image35.jpeg"/><Relationship Id="rId7" Type="http://schemas.openxmlformats.org/officeDocument/2006/relationships/image" Target="../media/image8.jpeg"/><Relationship Id="rId12" Type="http://schemas.openxmlformats.org/officeDocument/2006/relationships/image" Target="../media/image13.jpeg"/><Relationship Id="rId17" Type="http://schemas.openxmlformats.org/officeDocument/2006/relationships/image" Target="../media/image18.jpeg"/><Relationship Id="rId25" Type="http://schemas.openxmlformats.org/officeDocument/2006/relationships/image" Target="../media/image26.jpeg"/><Relationship Id="rId33" Type="http://schemas.openxmlformats.org/officeDocument/2006/relationships/image" Target="../media/image34.jpeg"/><Relationship Id="rId38" Type="http://schemas.openxmlformats.org/officeDocument/2006/relationships/image" Target="../media/image39.jpe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7.jpeg"/><Relationship Id="rId20" Type="http://schemas.openxmlformats.org/officeDocument/2006/relationships/image" Target="../media/image21.jpeg"/><Relationship Id="rId29" Type="http://schemas.openxmlformats.org/officeDocument/2006/relationships/image" Target="../media/image30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jpeg"/><Relationship Id="rId11" Type="http://schemas.openxmlformats.org/officeDocument/2006/relationships/image" Target="../media/image12.jpeg"/><Relationship Id="rId24" Type="http://schemas.openxmlformats.org/officeDocument/2006/relationships/image" Target="../media/image25.jpeg"/><Relationship Id="rId32" Type="http://schemas.openxmlformats.org/officeDocument/2006/relationships/image" Target="../media/image33.jpeg"/><Relationship Id="rId37" Type="http://schemas.openxmlformats.org/officeDocument/2006/relationships/image" Target="../media/image38.jpeg"/><Relationship Id="rId40" Type="http://schemas.openxmlformats.org/officeDocument/2006/relationships/image" Target="../media/image41.gif"/><Relationship Id="rId5" Type="http://schemas.openxmlformats.org/officeDocument/2006/relationships/image" Target="../media/image6.jpeg"/><Relationship Id="rId15" Type="http://schemas.openxmlformats.org/officeDocument/2006/relationships/image" Target="../media/image16.jpeg"/><Relationship Id="rId23" Type="http://schemas.openxmlformats.org/officeDocument/2006/relationships/image" Target="../media/image24.jpeg"/><Relationship Id="rId28" Type="http://schemas.openxmlformats.org/officeDocument/2006/relationships/image" Target="../media/image29.jpeg"/><Relationship Id="rId36" Type="http://schemas.openxmlformats.org/officeDocument/2006/relationships/image" Target="../media/image37.jpeg"/><Relationship Id="rId10" Type="http://schemas.openxmlformats.org/officeDocument/2006/relationships/image" Target="../media/image11.jpeg"/><Relationship Id="rId19" Type="http://schemas.openxmlformats.org/officeDocument/2006/relationships/image" Target="../media/image20.jpeg"/><Relationship Id="rId31" Type="http://schemas.openxmlformats.org/officeDocument/2006/relationships/image" Target="../media/image32.jpeg"/><Relationship Id="rId4" Type="http://schemas.openxmlformats.org/officeDocument/2006/relationships/image" Target="../media/image5.jpeg"/><Relationship Id="rId9" Type="http://schemas.openxmlformats.org/officeDocument/2006/relationships/image" Target="../media/image10.jpeg"/><Relationship Id="rId14" Type="http://schemas.openxmlformats.org/officeDocument/2006/relationships/image" Target="../media/image15.jpeg"/><Relationship Id="rId22" Type="http://schemas.openxmlformats.org/officeDocument/2006/relationships/image" Target="../media/image23.jpeg"/><Relationship Id="rId27" Type="http://schemas.openxmlformats.org/officeDocument/2006/relationships/image" Target="../media/image28.jpeg"/><Relationship Id="rId30" Type="http://schemas.openxmlformats.org/officeDocument/2006/relationships/image" Target="../media/image31.jpeg"/><Relationship Id="rId35" Type="http://schemas.openxmlformats.org/officeDocument/2006/relationships/image" Target="../media/image3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b="1" dirty="0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Activités mathématiques autour du jeu de bridge</a:t>
            </a:r>
            <a:endParaRPr lang="fr-FR" b="1" dirty="0">
              <a:solidFill>
                <a:schemeClr val="accent5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Séance 10</a:t>
            </a:r>
            <a:endParaRPr lang="fr-FR" dirty="0">
              <a:solidFill>
                <a:schemeClr val="accent5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2" descr="C:\0-Amélie\1-PROD\Multi cycle\Mathématiques\Les maths par le jeu\Imports\tetiere paysage 1 math par jeu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96" y="0"/>
            <a:ext cx="9108504" cy="12946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3" descr="C:\0-Amélie\1-PROD\Multi cycle\Mathématiques\Les maths par le jeu\Imports\bas de page math par jeu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5733256"/>
            <a:ext cx="8355013" cy="1000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8604448" y="6381328"/>
            <a:ext cx="405408" cy="365125"/>
          </a:xfrm>
        </p:spPr>
        <p:txBody>
          <a:bodyPr/>
          <a:lstStyle/>
          <a:p>
            <a:fld id="{9C749163-44DA-49B2-8A1F-6208745AA084}" type="slidenum">
              <a:rPr lang="fr-FR" smtClean="0"/>
              <a:pPr/>
              <a:t>1</a:t>
            </a:fld>
            <a:endParaRPr lang="fr-F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Pour débuter</a:t>
            </a:r>
            <a:endParaRPr lang="fr-FR" b="1" dirty="0">
              <a:solidFill>
                <a:schemeClr val="accent5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 smtClean="0"/>
          </a:p>
          <a:p>
            <a:endParaRPr lang="fr-FR" dirty="0"/>
          </a:p>
          <a:p>
            <a:endParaRPr lang="fr-FR" dirty="0" smtClean="0"/>
          </a:p>
          <a:p>
            <a:r>
              <a:rPr lang="fr-FR" dirty="0" smtClean="0">
                <a:latin typeface="Arial" pitchFamily="34" charset="0"/>
                <a:cs typeface="Arial" pitchFamily="34" charset="0"/>
              </a:rPr>
              <a:t>Jouer la donne 21</a:t>
            </a:r>
          </a:p>
          <a:p>
            <a:endParaRPr lang="fr-FR" dirty="0"/>
          </a:p>
          <a:p>
            <a:endParaRPr lang="fr-FR" dirty="0"/>
          </a:p>
        </p:txBody>
      </p:sp>
      <p:pic>
        <p:nvPicPr>
          <p:cNvPr id="5" name="Picture 2" descr="C:\0-Amélie\1-PROD\Multi cycle\Mathématiques\Les maths par le jeu\Imports\tetiere paysage 2 math par jeu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-2198"/>
            <a:ext cx="8892480" cy="4592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3" descr="C:\0-Amélie\1-PROD\Multi cycle\Mathématiques\Les maths par le jeu\Imports\bas de page math par jeu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5733256"/>
            <a:ext cx="8355013" cy="1000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8604448" y="6381328"/>
            <a:ext cx="405408" cy="365125"/>
          </a:xfrm>
        </p:spPr>
        <p:txBody>
          <a:bodyPr/>
          <a:lstStyle/>
          <a:p>
            <a:fld id="{9C749163-44DA-49B2-8A1F-6208745AA084}" type="slidenum">
              <a:rPr lang="fr-FR" smtClean="0"/>
              <a:pPr/>
              <a:t>2</a:t>
            </a:fld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e 6"/>
          <p:cNvGrpSpPr/>
          <p:nvPr/>
        </p:nvGrpSpPr>
        <p:grpSpPr>
          <a:xfrm>
            <a:off x="1619672" y="404664"/>
            <a:ext cx="5976664" cy="5976000"/>
            <a:chOff x="1619672" y="404664"/>
            <a:chExt cx="5976664" cy="5976000"/>
          </a:xfrm>
        </p:grpSpPr>
        <p:sp>
          <p:nvSpPr>
            <p:cNvPr id="76" name="Rectangle 75"/>
            <p:cNvSpPr/>
            <p:nvPr/>
          </p:nvSpPr>
          <p:spPr>
            <a:xfrm>
              <a:off x="1619672" y="404664"/>
              <a:ext cx="5976664" cy="5976000"/>
            </a:xfrm>
            <a:prstGeom prst="rect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77" name="Picture 2" descr="Afficher l'image d'origine"/>
            <p:cNvPicPr>
              <a:picLocks noChangeAspect="1" noChangeArrowheads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4014787" y="2777827"/>
              <a:ext cx="1205285" cy="1299245"/>
            </a:xfrm>
            <a:prstGeom prst="rect">
              <a:avLst/>
            </a:prstGeom>
            <a:noFill/>
          </p:spPr>
        </p:pic>
      </p:grpSp>
      <p:pic>
        <p:nvPicPr>
          <p:cNvPr id="60" name="Image 59" descr="00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 rot="16200000">
            <a:off x="5907714" y="288717"/>
            <a:ext cx="450000" cy="68943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63" name="Image 62" descr="02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3059832" y="908720"/>
            <a:ext cx="450000" cy="689431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80" name="Image 79" descr="00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 rot="16200000">
            <a:off x="2819507" y="5375795"/>
            <a:ext cx="450000" cy="68943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81" name="Image 80" descr="00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 rot="16200000">
            <a:off x="3080175" y="5375795"/>
            <a:ext cx="450000" cy="68943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83" name="Image 82" descr="00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 rot="16200000">
            <a:off x="3341844" y="5375795"/>
            <a:ext cx="450000" cy="68943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84" name="Image 83" descr="00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 rot="16200000">
            <a:off x="3611595" y="5375795"/>
            <a:ext cx="450000" cy="68943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03" name="Image 102" descr="00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 rot="16200000">
            <a:off x="1811395" y="1005030"/>
            <a:ext cx="450000" cy="68943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07" name="Image 106" descr="00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 rot="16200000">
            <a:off x="6923963" y="4515469"/>
            <a:ext cx="450000" cy="68943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09" name="Image 108" descr="00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 rot="16200000">
            <a:off x="6923963" y="4247052"/>
            <a:ext cx="450000" cy="68943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11" name="Image 110" descr="00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 rot="16200000">
            <a:off x="6923963" y="3973309"/>
            <a:ext cx="450000" cy="68943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13" name="Image 112" descr="00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 rot="16200000">
            <a:off x="6923963" y="3704329"/>
            <a:ext cx="450000" cy="689430"/>
          </a:xfrm>
          <a:prstGeom prst="rect">
            <a:avLst/>
          </a:prstGeom>
          <a:ln>
            <a:solidFill>
              <a:schemeClr val="tx1"/>
            </a:solidFill>
          </a:ln>
        </p:spPr>
      </p:pic>
      <p:graphicFrame>
        <p:nvGraphicFramePr>
          <p:cNvPr id="120" name="Tableau 119"/>
          <p:cNvGraphicFramePr>
            <a:graphicFrameLocks noGrp="1"/>
          </p:cNvGraphicFramePr>
          <p:nvPr/>
        </p:nvGraphicFramePr>
        <p:xfrm>
          <a:off x="2627784" y="4149080"/>
          <a:ext cx="3960440" cy="9793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90110"/>
                <a:gridCol w="990110"/>
                <a:gridCol w="990110"/>
                <a:gridCol w="990110"/>
              </a:tblGrid>
              <a:tr h="244826">
                <a:tc>
                  <a:txBody>
                    <a:bodyPr/>
                    <a:lstStyle/>
                    <a:p>
                      <a:pPr algn="ctr"/>
                      <a:r>
                        <a:rPr lang="fr-FR" sz="1600" dirty="0" smtClean="0"/>
                        <a:t>Nord</a:t>
                      </a:r>
                      <a:endParaRPr lang="fr-FR" sz="1600" dirty="0"/>
                    </a:p>
                  </a:txBody>
                  <a:tcPr marL="0" marR="0" marT="0" marB="0" anchor="ctr" anchorCtr="1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 smtClean="0"/>
                        <a:t>Est</a:t>
                      </a:r>
                      <a:endParaRPr lang="fr-FR" sz="1600" dirty="0"/>
                    </a:p>
                  </a:txBody>
                  <a:tcPr marL="0" marR="0" marT="0" marB="0" anchor="ctr" anchorCtr="1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 smtClean="0"/>
                        <a:t>Sud</a:t>
                      </a:r>
                      <a:endParaRPr lang="fr-FR" sz="1600" dirty="0"/>
                    </a:p>
                  </a:txBody>
                  <a:tcPr marL="0" marR="0" marT="0" marB="0" anchor="ctr" anchorCtr="1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 smtClean="0"/>
                        <a:t>Ouest</a:t>
                      </a:r>
                      <a:endParaRPr lang="fr-FR" sz="1600" dirty="0"/>
                    </a:p>
                  </a:txBody>
                  <a:tcPr marL="0" marR="0" marT="0" marB="0" anchor="ctr" anchorCtr="1">
                    <a:noFill/>
                  </a:tcPr>
                </a:tc>
              </a:tr>
              <a:tr h="244826">
                <a:tc>
                  <a:txBody>
                    <a:bodyPr/>
                    <a:lstStyle/>
                    <a:p>
                      <a:pPr algn="ctr"/>
                      <a:endParaRPr lang="fr-FR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 smtClean="0">
                          <a:latin typeface="Arial" pitchFamily="34" charset="0"/>
                          <a:cs typeface="Arial" pitchFamily="34" charset="0"/>
                        </a:rPr>
                        <a:t>Je passe</a:t>
                      </a:r>
                      <a:endParaRPr lang="fr-FR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noFill/>
                  </a:tcPr>
                </a:tc>
              </a:tr>
              <a:tr h="244826">
                <a:tc>
                  <a:txBody>
                    <a:bodyPr/>
                    <a:lstStyle/>
                    <a:p>
                      <a:pPr algn="ctr"/>
                      <a:endParaRPr lang="fr-FR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noFill/>
                  </a:tcPr>
                </a:tc>
              </a:tr>
              <a:tr h="244826">
                <a:tc>
                  <a:txBody>
                    <a:bodyPr/>
                    <a:lstStyle/>
                    <a:p>
                      <a:pPr algn="ctr"/>
                      <a:endParaRPr lang="fr-FR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noFill/>
                  </a:tcPr>
                </a:tc>
              </a:tr>
            </a:tbl>
          </a:graphicData>
        </a:graphic>
      </p:graphicFrame>
      <p:pic>
        <p:nvPicPr>
          <p:cNvPr id="1026" name="Picture 2" descr="C:\Users\Pascal EVRARD\Desktop\cartes\03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059832" y="1196752"/>
            <a:ext cx="450000" cy="6894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</p:pic>
      <p:pic>
        <p:nvPicPr>
          <p:cNvPr id="1027" name="Picture 3" descr="C:\Users\Pascal EVRARD\Desktop\cartes\10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059832" y="1484784"/>
            <a:ext cx="450000" cy="6894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</p:pic>
      <p:pic>
        <p:nvPicPr>
          <p:cNvPr id="1029" name="Picture 5" descr="C:\Users\Pascal EVRARD\Desktop\cartes\15.jp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3923928" y="908720"/>
            <a:ext cx="450000" cy="69049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</p:pic>
      <p:pic>
        <p:nvPicPr>
          <p:cNvPr id="1030" name="Picture 6" descr="C:\Users\Pascal EVRARD\Desktop\cartes\18.jp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3923928" y="1196752"/>
            <a:ext cx="450000" cy="69370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</p:pic>
      <p:pic>
        <p:nvPicPr>
          <p:cNvPr id="1031" name="Picture 7" descr="C:\Users\Pascal EVRARD\Desktop\cartes\23.jp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3923928" y="1484784"/>
            <a:ext cx="450000" cy="69370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</p:pic>
      <p:pic>
        <p:nvPicPr>
          <p:cNvPr id="1032" name="Picture 8" descr="C:\Users\Pascal EVRARD\Desktop\cartes\46.jpg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4860032" y="908720"/>
            <a:ext cx="450000" cy="69370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</p:pic>
      <p:pic>
        <p:nvPicPr>
          <p:cNvPr id="1033" name="Picture 9" descr="C:\Users\Pascal EVRARD\Desktop\cartes\49.jpg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4860032" y="1196752"/>
            <a:ext cx="450000" cy="69370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</p:pic>
      <p:pic>
        <p:nvPicPr>
          <p:cNvPr id="1035" name="Picture 11" descr="C:\Users\Pascal EVRARD\Desktop\cartes\37.jpg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5796136" y="908720"/>
            <a:ext cx="450000" cy="69049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</p:pic>
      <p:pic>
        <p:nvPicPr>
          <p:cNvPr id="1036" name="Picture 12" descr="C:\Users\Pascal EVRARD\Desktop\cartes\38.jp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5796136" y="1196752"/>
            <a:ext cx="450000" cy="69049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</p:pic>
      <p:pic>
        <p:nvPicPr>
          <p:cNvPr id="1037" name="Picture 13" descr="C:\Users\Pascal EVRARD\Desktop\cartes\39.jpg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5796136" y="1484784"/>
            <a:ext cx="450000" cy="69049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</p:pic>
      <p:pic>
        <p:nvPicPr>
          <p:cNvPr id="57" name="Image 56" descr="00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 rot="16200000">
            <a:off x="5638854" y="288717"/>
            <a:ext cx="450000" cy="68943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51" name="Image 50" descr="00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 rot="16200000">
            <a:off x="5375200" y="284949"/>
            <a:ext cx="450000" cy="68943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54" name="Image 53" descr="00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 rot="16200000">
            <a:off x="5106220" y="284949"/>
            <a:ext cx="450000" cy="68943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01" name="Image 100" descr="00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 rot="16200000">
            <a:off x="1811395" y="1278773"/>
            <a:ext cx="450000" cy="68943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99" name="Image 98" descr="00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 rot="16200000">
            <a:off x="1811395" y="1551952"/>
            <a:ext cx="450000" cy="68943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97" name="Image 96" descr="00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 rot="16200000">
            <a:off x="1811395" y="1820933"/>
            <a:ext cx="450000" cy="68943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038" name="Picture 14" descr="C:\Users\Pascal EVRARD\Desktop\cartes\01.jpg"/>
          <p:cNvPicPr>
            <a:picLocks noChangeAspect="1" noChangeArrowheads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1606024" y="6123946"/>
            <a:ext cx="450000" cy="6894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</p:pic>
      <p:pic>
        <p:nvPicPr>
          <p:cNvPr id="1039" name="Picture 15" descr="C:\Users\Pascal EVRARD\Desktop\cartes\11.jpg"/>
          <p:cNvPicPr>
            <a:picLocks noChangeAspect="1" noChangeArrowheads="1"/>
          </p:cNvPicPr>
          <p:nvPr/>
        </p:nvPicPr>
        <p:blipFill>
          <a:blip r:embed="rId17" cstate="print"/>
          <a:srcRect/>
          <a:stretch>
            <a:fillRect/>
          </a:stretch>
        </p:blipFill>
        <p:spPr bwMode="auto">
          <a:xfrm>
            <a:off x="2066650" y="6123946"/>
            <a:ext cx="450000" cy="6894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</p:pic>
      <p:pic>
        <p:nvPicPr>
          <p:cNvPr id="1040" name="Picture 16" descr="C:\Users\Pascal EVRARD\Desktop\cartes\12.jpg"/>
          <p:cNvPicPr>
            <a:picLocks noChangeAspect="1" noChangeArrowheads="1"/>
          </p:cNvPicPr>
          <p:nvPr/>
        </p:nvPicPr>
        <p:blipFill>
          <a:blip r:embed="rId18" cstate="print"/>
          <a:srcRect/>
          <a:stretch>
            <a:fillRect/>
          </a:stretch>
        </p:blipFill>
        <p:spPr bwMode="auto">
          <a:xfrm>
            <a:off x="2523076" y="6123946"/>
            <a:ext cx="450000" cy="6894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</p:pic>
      <p:pic>
        <p:nvPicPr>
          <p:cNvPr id="1041" name="Picture 17" descr="C:\Users\Pascal EVRARD\Desktop\cartes\14.jpg"/>
          <p:cNvPicPr>
            <a:picLocks noChangeAspect="1" noChangeArrowheads="1"/>
          </p:cNvPicPr>
          <p:nvPr/>
        </p:nvPicPr>
        <p:blipFill>
          <a:blip r:embed="rId19" cstate="print"/>
          <a:srcRect/>
          <a:stretch>
            <a:fillRect/>
          </a:stretch>
        </p:blipFill>
        <p:spPr bwMode="auto">
          <a:xfrm>
            <a:off x="2980602" y="6122877"/>
            <a:ext cx="450000" cy="69049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</p:pic>
      <p:pic>
        <p:nvPicPr>
          <p:cNvPr id="1042" name="Picture 18" descr="C:\Users\Pascal EVRARD\Desktop\cartes\17.jpg"/>
          <p:cNvPicPr>
            <a:picLocks noChangeAspect="1" noChangeArrowheads="1"/>
          </p:cNvPicPr>
          <p:nvPr/>
        </p:nvPicPr>
        <p:blipFill>
          <a:blip r:embed="rId20" cstate="print"/>
          <a:srcRect/>
          <a:stretch>
            <a:fillRect/>
          </a:stretch>
        </p:blipFill>
        <p:spPr bwMode="auto">
          <a:xfrm>
            <a:off x="3440128" y="6126637"/>
            <a:ext cx="450000" cy="69049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</p:pic>
      <p:pic>
        <p:nvPicPr>
          <p:cNvPr id="1043" name="Picture 19" descr="C:\Users\Pascal EVRARD\Desktop\cartes\24.jpg"/>
          <p:cNvPicPr>
            <a:picLocks noChangeAspect="1" noChangeArrowheads="1"/>
          </p:cNvPicPr>
          <p:nvPr/>
        </p:nvPicPr>
        <p:blipFill>
          <a:blip r:embed="rId21" cstate="print"/>
          <a:srcRect/>
          <a:stretch>
            <a:fillRect/>
          </a:stretch>
        </p:blipFill>
        <p:spPr bwMode="auto">
          <a:xfrm>
            <a:off x="3900754" y="6126637"/>
            <a:ext cx="450000" cy="69370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</p:pic>
      <p:pic>
        <p:nvPicPr>
          <p:cNvPr id="1044" name="Picture 20" descr="C:\Users\Pascal EVRARD\Desktop\cartes\44.jpg"/>
          <p:cNvPicPr>
            <a:picLocks noChangeAspect="1" noChangeArrowheads="1"/>
          </p:cNvPicPr>
          <p:nvPr/>
        </p:nvPicPr>
        <p:blipFill>
          <a:blip r:embed="rId22" cstate="print"/>
          <a:srcRect/>
          <a:stretch>
            <a:fillRect/>
          </a:stretch>
        </p:blipFill>
        <p:spPr bwMode="auto">
          <a:xfrm>
            <a:off x="4357180" y="6124434"/>
            <a:ext cx="450000" cy="69370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</p:pic>
      <p:pic>
        <p:nvPicPr>
          <p:cNvPr id="1045" name="Picture 21" descr="C:\Users\Pascal EVRARD\Desktop\cartes\47.jpg"/>
          <p:cNvPicPr>
            <a:picLocks noChangeAspect="1" noChangeArrowheads="1"/>
          </p:cNvPicPr>
          <p:nvPr/>
        </p:nvPicPr>
        <p:blipFill>
          <a:blip r:embed="rId23" cstate="print"/>
          <a:srcRect/>
          <a:stretch>
            <a:fillRect/>
          </a:stretch>
        </p:blipFill>
        <p:spPr bwMode="auto">
          <a:xfrm>
            <a:off x="4813606" y="6126637"/>
            <a:ext cx="450000" cy="69370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</p:pic>
      <p:pic>
        <p:nvPicPr>
          <p:cNvPr id="1046" name="Picture 22" descr="C:\Users\Pascal EVRARD\Desktop\cartes\50.jpg"/>
          <p:cNvPicPr>
            <a:picLocks noChangeAspect="1" noChangeArrowheads="1"/>
          </p:cNvPicPr>
          <p:nvPr/>
        </p:nvPicPr>
        <p:blipFill>
          <a:blip r:embed="rId24" cstate="print"/>
          <a:srcRect/>
          <a:stretch>
            <a:fillRect/>
          </a:stretch>
        </p:blipFill>
        <p:spPr bwMode="auto">
          <a:xfrm>
            <a:off x="5735506" y="6126630"/>
            <a:ext cx="450000" cy="69370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</p:pic>
      <p:pic>
        <p:nvPicPr>
          <p:cNvPr id="1047" name="Picture 23" descr="C:\Users\Pascal EVRARD\Desktop\cartes\27.jpg"/>
          <p:cNvPicPr>
            <a:picLocks noChangeAspect="1" noChangeArrowheads="1"/>
          </p:cNvPicPr>
          <p:nvPr/>
        </p:nvPicPr>
        <p:blipFill>
          <a:blip r:embed="rId25" cstate="print"/>
          <a:srcRect/>
          <a:stretch>
            <a:fillRect/>
          </a:stretch>
        </p:blipFill>
        <p:spPr bwMode="auto">
          <a:xfrm>
            <a:off x="6196126" y="6129011"/>
            <a:ext cx="450000" cy="6894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</p:pic>
      <p:pic>
        <p:nvPicPr>
          <p:cNvPr id="1048" name="Picture 24" descr="C:\Users\Pascal EVRARD\Desktop\cartes\28.jpg"/>
          <p:cNvPicPr>
            <a:picLocks noChangeAspect="1" noChangeArrowheads="1"/>
          </p:cNvPicPr>
          <p:nvPr/>
        </p:nvPicPr>
        <p:blipFill>
          <a:blip r:embed="rId26" cstate="print"/>
          <a:srcRect/>
          <a:stretch>
            <a:fillRect/>
          </a:stretch>
        </p:blipFill>
        <p:spPr bwMode="auto">
          <a:xfrm>
            <a:off x="6656746" y="6129011"/>
            <a:ext cx="450000" cy="6894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</p:pic>
      <p:pic>
        <p:nvPicPr>
          <p:cNvPr id="1049" name="Picture 25" descr="C:\Users\Pascal EVRARD\Desktop\cartes\29.jpg"/>
          <p:cNvPicPr>
            <a:picLocks noChangeAspect="1" noChangeArrowheads="1"/>
          </p:cNvPicPr>
          <p:nvPr/>
        </p:nvPicPr>
        <p:blipFill>
          <a:blip r:embed="rId27" cstate="print"/>
          <a:srcRect/>
          <a:stretch>
            <a:fillRect/>
          </a:stretch>
        </p:blipFill>
        <p:spPr bwMode="auto">
          <a:xfrm>
            <a:off x="7120325" y="6129011"/>
            <a:ext cx="450000" cy="6894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</p:pic>
      <p:pic>
        <p:nvPicPr>
          <p:cNvPr id="1051" name="Picture 27" descr="C:\Users\Pascal EVRARD\Desktop\cartes\40.jpg"/>
          <p:cNvPicPr>
            <a:picLocks noChangeAspect="1" noChangeArrowheads="1"/>
          </p:cNvPicPr>
          <p:nvPr/>
        </p:nvPicPr>
        <p:blipFill>
          <a:blip r:embed="rId28" cstate="print"/>
          <a:srcRect/>
          <a:stretch>
            <a:fillRect/>
          </a:stretch>
        </p:blipFill>
        <p:spPr bwMode="auto">
          <a:xfrm rot="5400000">
            <a:off x="1839906" y="3073171"/>
            <a:ext cx="450000" cy="69370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</p:pic>
      <p:pic>
        <p:nvPicPr>
          <p:cNvPr id="1052" name="Picture 28" descr="C:\Users\Pascal EVRARD\Desktop\cartes\51.jpg"/>
          <p:cNvPicPr>
            <a:picLocks noChangeAspect="1" noChangeArrowheads="1"/>
          </p:cNvPicPr>
          <p:nvPr/>
        </p:nvPicPr>
        <p:blipFill>
          <a:blip r:embed="rId29" cstate="print"/>
          <a:srcRect/>
          <a:stretch>
            <a:fillRect/>
          </a:stretch>
        </p:blipFill>
        <p:spPr bwMode="auto">
          <a:xfrm rot="10800000">
            <a:off x="4860032" y="1484784"/>
            <a:ext cx="450000" cy="69370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</p:pic>
      <p:pic>
        <p:nvPicPr>
          <p:cNvPr id="1053" name="Picture 29" descr="C:\Users\Pascal EVRARD\Desktop\cartes\41.jpg"/>
          <p:cNvPicPr>
            <a:picLocks noChangeAspect="1" noChangeArrowheads="1"/>
          </p:cNvPicPr>
          <p:nvPr/>
        </p:nvPicPr>
        <p:blipFill>
          <a:blip r:embed="rId30" cstate="print"/>
          <a:srcRect/>
          <a:stretch>
            <a:fillRect/>
          </a:stretch>
        </p:blipFill>
        <p:spPr bwMode="auto">
          <a:xfrm rot="5400000">
            <a:off x="1839906" y="3073170"/>
            <a:ext cx="450000" cy="69370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</p:pic>
      <p:pic>
        <p:nvPicPr>
          <p:cNvPr id="1054" name="Picture 30" descr="C:\Users\Pascal EVRARD\Desktop\cartes\48.jpg"/>
          <p:cNvPicPr>
            <a:picLocks noChangeAspect="1" noChangeArrowheads="1"/>
          </p:cNvPicPr>
          <p:nvPr/>
        </p:nvPicPr>
        <p:blipFill>
          <a:blip r:embed="rId31" cstate="print"/>
          <a:srcRect/>
          <a:stretch>
            <a:fillRect/>
          </a:stretch>
        </p:blipFill>
        <p:spPr bwMode="auto">
          <a:xfrm>
            <a:off x="5274308" y="6126814"/>
            <a:ext cx="450000" cy="69370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</p:pic>
      <p:pic>
        <p:nvPicPr>
          <p:cNvPr id="1055" name="Picture 31" descr="C:\Users\Pascal EVRARD\Desktop\cartes\42.jpg"/>
          <p:cNvPicPr>
            <a:picLocks noChangeAspect="1" noChangeArrowheads="1"/>
          </p:cNvPicPr>
          <p:nvPr/>
        </p:nvPicPr>
        <p:blipFill>
          <a:blip r:embed="rId32" cstate="print"/>
          <a:srcRect/>
          <a:stretch>
            <a:fillRect/>
          </a:stretch>
        </p:blipFill>
        <p:spPr bwMode="auto">
          <a:xfrm rot="16200000">
            <a:off x="1839907" y="3073170"/>
            <a:ext cx="450000" cy="69370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</p:pic>
      <p:pic>
        <p:nvPicPr>
          <p:cNvPr id="1056" name="Picture 32" descr="C:\Users\Pascal EVRARD\Desktop\cartes\45.jpg"/>
          <p:cNvPicPr>
            <a:picLocks noChangeAspect="1" noChangeArrowheads="1"/>
          </p:cNvPicPr>
          <p:nvPr/>
        </p:nvPicPr>
        <p:blipFill>
          <a:blip r:embed="rId33" cstate="print"/>
          <a:srcRect/>
          <a:stretch>
            <a:fillRect/>
          </a:stretch>
        </p:blipFill>
        <p:spPr bwMode="auto">
          <a:xfrm rot="5400000">
            <a:off x="6926101" y="3145179"/>
            <a:ext cx="450000" cy="69370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</p:pic>
      <p:pic>
        <p:nvPicPr>
          <p:cNvPr id="1057" name="Picture 33" descr="C:\Users\Pascal EVRARD\Desktop\cartes\43.jpg"/>
          <p:cNvPicPr>
            <a:picLocks noChangeAspect="1" noChangeArrowheads="1"/>
          </p:cNvPicPr>
          <p:nvPr/>
        </p:nvPicPr>
        <p:blipFill>
          <a:blip r:embed="rId34" cstate="print"/>
          <a:srcRect/>
          <a:stretch>
            <a:fillRect/>
          </a:stretch>
        </p:blipFill>
        <p:spPr bwMode="auto">
          <a:xfrm rot="5400000">
            <a:off x="1839906" y="3073171"/>
            <a:ext cx="450000" cy="69370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</p:pic>
      <p:pic>
        <p:nvPicPr>
          <p:cNvPr id="1034" name="Picture 10" descr="C:\Users\Pascal EVRARD\Desktop\cartes\52.jpg"/>
          <p:cNvPicPr>
            <a:picLocks noChangeAspect="1" noChangeArrowheads="1"/>
          </p:cNvPicPr>
          <p:nvPr/>
        </p:nvPicPr>
        <p:blipFill>
          <a:blip r:embed="rId35" cstate="print"/>
          <a:srcRect/>
          <a:stretch>
            <a:fillRect/>
          </a:stretch>
        </p:blipFill>
        <p:spPr bwMode="auto">
          <a:xfrm>
            <a:off x="4860032" y="1772816"/>
            <a:ext cx="450000" cy="69370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</p:pic>
      <p:pic>
        <p:nvPicPr>
          <p:cNvPr id="1058" name="Picture 34" descr="C:\Users\Pascal EVRARD\Desktop\cartes\26.jpg"/>
          <p:cNvPicPr>
            <a:picLocks noChangeAspect="1" noChangeArrowheads="1"/>
          </p:cNvPicPr>
          <p:nvPr/>
        </p:nvPicPr>
        <p:blipFill>
          <a:blip r:embed="rId36" cstate="print"/>
          <a:srcRect/>
          <a:stretch>
            <a:fillRect/>
          </a:stretch>
        </p:blipFill>
        <p:spPr bwMode="auto">
          <a:xfrm rot="16200000">
            <a:off x="6926102" y="3145178"/>
            <a:ext cx="450000" cy="69370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</p:pic>
      <p:pic>
        <p:nvPicPr>
          <p:cNvPr id="1059" name="Picture 35" descr="C:\Users\Pascal EVRARD\Desktop\cartes\13.jpg"/>
          <p:cNvPicPr>
            <a:picLocks noChangeAspect="1" noChangeArrowheads="1"/>
          </p:cNvPicPr>
          <p:nvPr/>
        </p:nvPicPr>
        <p:blipFill>
          <a:blip r:embed="rId37" cstate="print"/>
          <a:srcRect/>
          <a:stretch>
            <a:fillRect/>
          </a:stretch>
        </p:blipFill>
        <p:spPr bwMode="auto">
          <a:xfrm rot="16200000">
            <a:off x="6923964" y="3147316"/>
            <a:ext cx="450000" cy="6894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</p:pic>
      <p:pic>
        <p:nvPicPr>
          <p:cNvPr id="1060" name="Picture 36" descr="C:\Users\Pascal EVRARD\Desktop\cartes\09.jpg"/>
          <p:cNvPicPr>
            <a:picLocks noChangeAspect="1" noChangeArrowheads="1"/>
          </p:cNvPicPr>
          <p:nvPr/>
        </p:nvPicPr>
        <p:blipFill>
          <a:blip r:embed="rId38" cstate="print"/>
          <a:srcRect/>
          <a:stretch>
            <a:fillRect/>
          </a:stretch>
        </p:blipFill>
        <p:spPr bwMode="auto">
          <a:xfrm rot="5400000">
            <a:off x="6923964" y="3147316"/>
            <a:ext cx="450000" cy="6894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</p:pic>
      <p:pic>
        <p:nvPicPr>
          <p:cNvPr id="122" name="Picture 10" descr="C:\Users\Pascal EVRARD\Desktop\cartes\52.jpg"/>
          <p:cNvPicPr>
            <a:picLocks noChangeAspect="1" noChangeArrowheads="1"/>
          </p:cNvPicPr>
          <p:nvPr/>
        </p:nvPicPr>
        <p:blipFill>
          <a:blip r:embed="rId35" cstate="print"/>
          <a:srcRect/>
          <a:stretch>
            <a:fillRect/>
          </a:stretch>
        </p:blipFill>
        <p:spPr bwMode="auto">
          <a:xfrm>
            <a:off x="4427984" y="150128"/>
            <a:ext cx="450000" cy="69370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</p:pic>
      <p:pic>
        <p:nvPicPr>
          <p:cNvPr id="123" name="Picture 22" descr="C:\Users\Pascal EVRARD\Desktop\cartes\50.jpg"/>
          <p:cNvPicPr>
            <a:picLocks noChangeAspect="1" noChangeArrowheads="1"/>
          </p:cNvPicPr>
          <p:nvPr/>
        </p:nvPicPr>
        <p:blipFill>
          <a:blip r:embed="rId24" cstate="print"/>
          <a:srcRect/>
          <a:stretch>
            <a:fillRect/>
          </a:stretch>
        </p:blipFill>
        <p:spPr bwMode="auto">
          <a:xfrm>
            <a:off x="4359744" y="5256496"/>
            <a:ext cx="450000" cy="69370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</p:pic>
      <p:pic>
        <p:nvPicPr>
          <p:cNvPr id="124" name="Picture 28" descr="C:\Users\Pascal EVRARD\Desktop\cartes\51.jpg"/>
          <p:cNvPicPr>
            <a:picLocks noChangeAspect="1" noChangeArrowheads="1"/>
          </p:cNvPicPr>
          <p:nvPr/>
        </p:nvPicPr>
        <p:blipFill>
          <a:blip r:embed="rId29" cstate="print"/>
          <a:srcRect/>
          <a:stretch>
            <a:fillRect/>
          </a:stretch>
        </p:blipFill>
        <p:spPr bwMode="auto">
          <a:xfrm rot="10800000">
            <a:off x="4427984" y="147696"/>
            <a:ext cx="450000" cy="69370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</p:pic>
      <p:pic>
        <p:nvPicPr>
          <p:cNvPr id="125" name="Picture 30" descr="C:\Users\Pascal EVRARD\Desktop\cartes\48.jpg"/>
          <p:cNvPicPr>
            <a:picLocks noChangeAspect="1" noChangeArrowheads="1"/>
          </p:cNvPicPr>
          <p:nvPr/>
        </p:nvPicPr>
        <p:blipFill>
          <a:blip r:embed="rId31" cstate="print"/>
          <a:srcRect/>
          <a:stretch>
            <a:fillRect/>
          </a:stretch>
        </p:blipFill>
        <p:spPr bwMode="auto">
          <a:xfrm>
            <a:off x="4355976" y="5256496"/>
            <a:ext cx="450000" cy="69370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</p:pic>
      <p:pic>
        <p:nvPicPr>
          <p:cNvPr id="126" name="Picture 9" descr="C:\Users\Pascal EVRARD\Desktop\cartes\49.jpg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4427984" y="152887"/>
            <a:ext cx="450000" cy="69370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</p:pic>
      <p:pic>
        <p:nvPicPr>
          <p:cNvPr id="127" name="Picture 21" descr="C:\Users\Pascal EVRARD\Desktop\cartes\47.jpg"/>
          <p:cNvPicPr>
            <a:picLocks noChangeAspect="1" noChangeArrowheads="1"/>
          </p:cNvPicPr>
          <p:nvPr/>
        </p:nvPicPr>
        <p:blipFill>
          <a:blip r:embed="rId23" cstate="print"/>
          <a:srcRect/>
          <a:stretch>
            <a:fillRect/>
          </a:stretch>
        </p:blipFill>
        <p:spPr bwMode="auto">
          <a:xfrm>
            <a:off x="4355976" y="5256496"/>
            <a:ext cx="450000" cy="69370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</p:pic>
      <p:pic>
        <p:nvPicPr>
          <p:cNvPr id="128" name="Picture 8" descr="C:\Users\Pascal EVRARD\Desktop\cartes\46.jpg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4427984" y="150128"/>
            <a:ext cx="450000" cy="69370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</p:pic>
      <p:pic>
        <p:nvPicPr>
          <p:cNvPr id="129" name="Picture 20" descr="C:\Users\Pascal EVRARD\Desktop\cartes\44.jpg"/>
          <p:cNvPicPr>
            <a:picLocks noChangeAspect="1" noChangeArrowheads="1"/>
          </p:cNvPicPr>
          <p:nvPr/>
        </p:nvPicPr>
        <p:blipFill>
          <a:blip r:embed="rId22" cstate="print"/>
          <a:srcRect/>
          <a:stretch>
            <a:fillRect/>
          </a:stretch>
        </p:blipFill>
        <p:spPr bwMode="auto">
          <a:xfrm>
            <a:off x="4355976" y="5256496"/>
            <a:ext cx="450000" cy="69370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</p:pic>
      <p:sp>
        <p:nvSpPr>
          <p:cNvPr id="68" name="Pensées 67"/>
          <p:cNvSpPr/>
          <p:nvPr/>
        </p:nvSpPr>
        <p:spPr>
          <a:xfrm>
            <a:off x="35496" y="356271"/>
            <a:ext cx="1512168" cy="1776585"/>
          </a:xfrm>
          <a:prstGeom prst="cloudCallout">
            <a:avLst>
              <a:gd name="adj1" fmla="val 87585"/>
              <a:gd name="adj2" fmla="val 24365"/>
            </a:avLst>
          </a:prstGeom>
          <a:blipFill dpi="0" rotWithShape="1">
            <a:blip r:embed="rId39" cstate="print"/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aphicFrame>
        <p:nvGraphicFramePr>
          <p:cNvPr id="69" name="Tableau 68"/>
          <p:cNvGraphicFramePr>
            <a:graphicFrameLocks noGrp="1"/>
          </p:cNvGraphicFramePr>
          <p:nvPr/>
        </p:nvGraphicFramePr>
        <p:xfrm>
          <a:off x="2627784" y="4149080"/>
          <a:ext cx="3960440" cy="9793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90110"/>
                <a:gridCol w="990110"/>
                <a:gridCol w="990110"/>
                <a:gridCol w="990110"/>
              </a:tblGrid>
              <a:tr h="244826">
                <a:tc>
                  <a:txBody>
                    <a:bodyPr/>
                    <a:lstStyle/>
                    <a:p>
                      <a:pPr algn="ctr"/>
                      <a:r>
                        <a:rPr lang="fr-FR" sz="1600" dirty="0" smtClean="0"/>
                        <a:t>Nord</a:t>
                      </a:r>
                      <a:endParaRPr lang="fr-FR" sz="1600" dirty="0"/>
                    </a:p>
                  </a:txBody>
                  <a:tcPr marL="0" marR="0" marT="0" marB="0" anchor="ctr" anchorCtr="1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 smtClean="0"/>
                        <a:t>Est</a:t>
                      </a:r>
                      <a:endParaRPr lang="fr-FR" sz="1600" dirty="0"/>
                    </a:p>
                  </a:txBody>
                  <a:tcPr marL="0" marR="0" marT="0" marB="0" anchor="ctr" anchorCtr="1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 smtClean="0"/>
                        <a:t>Sud</a:t>
                      </a:r>
                      <a:endParaRPr lang="fr-FR" sz="1600" dirty="0"/>
                    </a:p>
                  </a:txBody>
                  <a:tcPr marL="0" marR="0" marT="0" marB="0" anchor="ctr" anchorCtr="1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 smtClean="0"/>
                        <a:t>Ouest</a:t>
                      </a:r>
                      <a:endParaRPr lang="fr-FR" sz="1600" dirty="0"/>
                    </a:p>
                  </a:txBody>
                  <a:tcPr marL="0" marR="0" marT="0" marB="0" anchor="ctr" anchorCtr="1">
                    <a:noFill/>
                  </a:tcPr>
                </a:tc>
              </a:tr>
              <a:tr h="244826">
                <a:tc>
                  <a:txBody>
                    <a:bodyPr/>
                    <a:lstStyle/>
                    <a:p>
                      <a:pPr algn="ctr"/>
                      <a:endParaRPr lang="fr-FR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 smtClean="0">
                          <a:latin typeface="Arial" pitchFamily="34" charset="0"/>
                          <a:cs typeface="Arial" pitchFamily="34" charset="0"/>
                        </a:rPr>
                        <a:t>Je passe</a:t>
                      </a:r>
                      <a:endParaRPr lang="fr-FR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noFill/>
                  </a:tcPr>
                </a:tc>
              </a:tr>
              <a:tr h="244826">
                <a:tc>
                  <a:txBody>
                    <a:bodyPr/>
                    <a:lstStyle/>
                    <a:p>
                      <a:pPr algn="ctr"/>
                      <a:r>
                        <a:rPr lang="fr-FR" sz="1600" dirty="0" smtClean="0">
                          <a:latin typeface="Arial" pitchFamily="34" charset="0"/>
                          <a:cs typeface="Arial" pitchFamily="34" charset="0"/>
                        </a:rPr>
                        <a:t>Je passe</a:t>
                      </a:r>
                      <a:endParaRPr lang="fr-FR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 smtClean="0">
                          <a:latin typeface="Arial" pitchFamily="34" charset="0"/>
                          <a:cs typeface="Arial" pitchFamily="34" charset="0"/>
                        </a:rPr>
                        <a:t>Je passe</a:t>
                      </a:r>
                      <a:endParaRPr lang="fr-FR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 smtClean="0">
                          <a:latin typeface="Arial" pitchFamily="34" charset="0"/>
                          <a:cs typeface="Arial" pitchFamily="34" charset="0"/>
                        </a:rPr>
                        <a:t>J’ouvre</a:t>
                      </a:r>
                      <a:endParaRPr lang="fr-FR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noFill/>
                  </a:tcPr>
                </a:tc>
              </a:tr>
              <a:tr h="244826">
                <a:tc>
                  <a:txBody>
                    <a:bodyPr/>
                    <a:lstStyle/>
                    <a:p>
                      <a:pPr algn="ctr"/>
                      <a:r>
                        <a:rPr lang="fr-FR" sz="1600" dirty="0" smtClean="0">
                          <a:latin typeface="Arial" pitchFamily="34" charset="0"/>
                          <a:cs typeface="Arial" pitchFamily="34" charset="0"/>
                        </a:rPr>
                        <a:t>J’ai 8 pts</a:t>
                      </a:r>
                      <a:endParaRPr lang="fr-FR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>
                          <a:latin typeface="Arial" pitchFamily="34" charset="0"/>
                          <a:cs typeface="Arial" pitchFamily="34" charset="0"/>
                        </a:rPr>
                        <a:t>Je joue 9/4</a:t>
                      </a:r>
                      <a:endParaRPr lang="fr-FR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noFill/>
                  </a:tcPr>
                </a:tc>
              </a:tr>
            </a:tbl>
          </a:graphicData>
        </a:graphic>
      </p:graphicFrame>
      <p:graphicFrame>
        <p:nvGraphicFramePr>
          <p:cNvPr id="70" name="Tableau 69"/>
          <p:cNvGraphicFramePr>
            <a:graphicFrameLocks noGrp="1"/>
          </p:cNvGraphicFramePr>
          <p:nvPr/>
        </p:nvGraphicFramePr>
        <p:xfrm>
          <a:off x="2627784" y="4149080"/>
          <a:ext cx="3960440" cy="9793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90110"/>
                <a:gridCol w="990110"/>
                <a:gridCol w="990110"/>
                <a:gridCol w="990110"/>
              </a:tblGrid>
              <a:tr h="244826">
                <a:tc>
                  <a:txBody>
                    <a:bodyPr/>
                    <a:lstStyle/>
                    <a:p>
                      <a:pPr algn="ctr"/>
                      <a:r>
                        <a:rPr lang="fr-FR" sz="1600" dirty="0" smtClean="0"/>
                        <a:t>Nord</a:t>
                      </a:r>
                      <a:endParaRPr lang="fr-FR" sz="1600" dirty="0"/>
                    </a:p>
                  </a:txBody>
                  <a:tcPr marL="0" marR="0" marT="0" marB="0" anchor="ctr" anchorCtr="1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 smtClean="0"/>
                        <a:t>Est</a:t>
                      </a:r>
                      <a:endParaRPr lang="fr-FR" sz="1600" dirty="0"/>
                    </a:p>
                  </a:txBody>
                  <a:tcPr marL="0" marR="0" marT="0" marB="0" anchor="ctr" anchorCtr="1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 smtClean="0"/>
                        <a:t>Sud</a:t>
                      </a:r>
                      <a:endParaRPr lang="fr-FR" sz="1600" dirty="0"/>
                    </a:p>
                  </a:txBody>
                  <a:tcPr marL="0" marR="0" marT="0" marB="0" anchor="ctr" anchorCtr="1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 smtClean="0"/>
                        <a:t>Ouest</a:t>
                      </a:r>
                      <a:endParaRPr lang="fr-FR" sz="1600" dirty="0"/>
                    </a:p>
                  </a:txBody>
                  <a:tcPr marL="0" marR="0" marT="0" marB="0" anchor="ctr" anchorCtr="1">
                    <a:noFill/>
                  </a:tcPr>
                </a:tc>
              </a:tr>
              <a:tr h="244826">
                <a:tc>
                  <a:txBody>
                    <a:bodyPr/>
                    <a:lstStyle/>
                    <a:p>
                      <a:pPr algn="ctr"/>
                      <a:endParaRPr lang="fr-FR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 smtClean="0">
                          <a:latin typeface="Arial" pitchFamily="34" charset="0"/>
                          <a:cs typeface="Arial" pitchFamily="34" charset="0"/>
                        </a:rPr>
                        <a:t>Je passe</a:t>
                      </a:r>
                      <a:endParaRPr lang="fr-FR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noFill/>
                  </a:tcPr>
                </a:tc>
              </a:tr>
              <a:tr h="244826">
                <a:tc>
                  <a:txBody>
                    <a:bodyPr/>
                    <a:lstStyle/>
                    <a:p>
                      <a:pPr algn="ctr"/>
                      <a:r>
                        <a:rPr lang="fr-FR" sz="1600" dirty="0" smtClean="0">
                          <a:latin typeface="Arial" pitchFamily="34" charset="0"/>
                          <a:cs typeface="Arial" pitchFamily="34" charset="0"/>
                        </a:rPr>
                        <a:t>Je passe</a:t>
                      </a:r>
                      <a:endParaRPr lang="fr-FR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noFill/>
                  </a:tcPr>
                </a:tc>
              </a:tr>
              <a:tr h="244826">
                <a:tc>
                  <a:txBody>
                    <a:bodyPr/>
                    <a:lstStyle/>
                    <a:p>
                      <a:pPr algn="ctr"/>
                      <a:endParaRPr lang="fr-FR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6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noFill/>
                  </a:tcPr>
                </a:tc>
              </a:tr>
            </a:tbl>
          </a:graphicData>
        </a:graphic>
      </p:graphicFrame>
      <p:graphicFrame>
        <p:nvGraphicFramePr>
          <p:cNvPr id="71" name="Tableau 70"/>
          <p:cNvGraphicFramePr>
            <a:graphicFrameLocks noGrp="1"/>
          </p:cNvGraphicFramePr>
          <p:nvPr/>
        </p:nvGraphicFramePr>
        <p:xfrm>
          <a:off x="2627784" y="4149080"/>
          <a:ext cx="3960440" cy="9793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90110"/>
                <a:gridCol w="990110"/>
                <a:gridCol w="990110"/>
                <a:gridCol w="990110"/>
              </a:tblGrid>
              <a:tr h="244826">
                <a:tc>
                  <a:txBody>
                    <a:bodyPr/>
                    <a:lstStyle/>
                    <a:p>
                      <a:pPr algn="ctr"/>
                      <a:r>
                        <a:rPr lang="fr-FR" sz="1600" dirty="0" smtClean="0"/>
                        <a:t>Nord</a:t>
                      </a:r>
                      <a:endParaRPr lang="fr-FR" sz="1600" dirty="0"/>
                    </a:p>
                  </a:txBody>
                  <a:tcPr marL="0" marR="0" marT="0" marB="0" anchor="ctr" anchorCtr="1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 smtClean="0"/>
                        <a:t>Est</a:t>
                      </a:r>
                      <a:endParaRPr lang="fr-FR" sz="1600" dirty="0"/>
                    </a:p>
                  </a:txBody>
                  <a:tcPr marL="0" marR="0" marT="0" marB="0" anchor="ctr" anchorCtr="1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 smtClean="0"/>
                        <a:t>Sud</a:t>
                      </a:r>
                      <a:endParaRPr lang="fr-FR" sz="1600" dirty="0"/>
                    </a:p>
                  </a:txBody>
                  <a:tcPr marL="0" marR="0" marT="0" marB="0" anchor="ctr" anchorCtr="1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 smtClean="0"/>
                        <a:t>Ouest</a:t>
                      </a:r>
                      <a:endParaRPr lang="fr-FR" sz="1600" dirty="0"/>
                    </a:p>
                  </a:txBody>
                  <a:tcPr marL="0" marR="0" marT="0" marB="0" anchor="ctr" anchorCtr="1">
                    <a:noFill/>
                  </a:tcPr>
                </a:tc>
              </a:tr>
              <a:tr h="244826">
                <a:tc>
                  <a:txBody>
                    <a:bodyPr/>
                    <a:lstStyle/>
                    <a:p>
                      <a:pPr algn="ctr"/>
                      <a:endParaRPr lang="fr-FR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 smtClean="0">
                          <a:latin typeface="Arial" pitchFamily="34" charset="0"/>
                          <a:cs typeface="Arial" pitchFamily="34" charset="0"/>
                        </a:rPr>
                        <a:t>Je passe</a:t>
                      </a:r>
                      <a:endParaRPr lang="fr-FR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noFill/>
                  </a:tcPr>
                </a:tc>
              </a:tr>
              <a:tr h="244826">
                <a:tc>
                  <a:txBody>
                    <a:bodyPr/>
                    <a:lstStyle/>
                    <a:p>
                      <a:pPr algn="ctr"/>
                      <a:r>
                        <a:rPr lang="fr-FR" sz="1600" dirty="0" smtClean="0">
                          <a:latin typeface="Arial" pitchFamily="34" charset="0"/>
                          <a:cs typeface="Arial" pitchFamily="34" charset="0"/>
                        </a:rPr>
                        <a:t>Je passe</a:t>
                      </a:r>
                      <a:endParaRPr lang="fr-FR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 smtClean="0">
                          <a:latin typeface="Arial" pitchFamily="34" charset="0"/>
                          <a:cs typeface="Arial" pitchFamily="34" charset="0"/>
                        </a:rPr>
                        <a:t>Je passe</a:t>
                      </a:r>
                      <a:endParaRPr lang="fr-FR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noFill/>
                  </a:tcPr>
                </a:tc>
              </a:tr>
              <a:tr h="244826">
                <a:tc>
                  <a:txBody>
                    <a:bodyPr/>
                    <a:lstStyle/>
                    <a:p>
                      <a:pPr algn="ctr"/>
                      <a:endParaRPr lang="fr-FR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noFill/>
                  </a:tcPr>
                </a:tc>
              </a:tr>
            </a:tbl>
          </a:graphicData>
        </a:graphic>
      </p:graphicFrame>
      <p:graphicFrame>
        <p:nvGraphicFramePr>
          <p:cNvPr id="72" name="Tableau 71"/>
          <p:cNvGraphicFramePr>
            <a:graphicFrameLocks noGrp="1"/>
          </p:cNvGraphicFramePr>
          <p:nvPr/>
        </p:nvGraphicFramePr>
        <p:xfrm>
          <a:off x="2627784" y="4149080"/>
          <a:ext cx="3960440" cy="9793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90110"/>
                <a:gridCol w="990110"/>
                <a:gridCol w="990110"/>
                <a:gridCol w="990110"/>
              </a:tblGrid>
              <a:tr h="244826">
                <a:tc>
                  <a:txBody>
                    <a:bodyPr/>
                    <a:lstStyle/>
                    <a:p>
                      <a:pPr algn="ctr"/>
                      <a:r>
                        <a:rPr lang="fr-FR" sz="1600" dirty="0" smtClean="0"/>
                        <a:t>Nord</a:t>
                      </a:r>
                      <a:endParaRPr lang="fr-FR" sz="1600" dirty="0"/>
                    </a:p>
                  </a:txBody>
                  <a:tcPr marL="0" marR="0" marT="0" marB="0" anchor="ctr" anchorCtr="1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 smtClean="0"/>
                        <a:t>Est</a:t>
                      </a:r>
                      <a:endParaRPr lang="fr-FR" sz="1600" dirty="0"/>
                    </a:p>
                  </a:txBody>
                  <a:tcPr marL="0" marR="0" marT="0" marB="0" anchor="ctr" anchorCtr="1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 smtClean="0"/>
                        <a:t>Sud</a:t>
                      </a:r>
                      <a:endParaRPr lang="fr-FR" sz="1600" dirty="0"/>
                    </a:p>
                  </a:txBody>
                  <a:tcPr marL="0" marR="0" marT="0" marB="0" anchor="ctr" anchorCtr="1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 smtClean="0"/>
                        <a:t>Ouest</a:t>
                      </a:r>
                      <a:endParaRPr lang="fr-FR" sz="1600" dirty="0"/>
                    </a:p>
                  </a:txBody>
                  <a:tcPr marL="0" marR="0" marT="0" marB="0" anchor="ctr" anchorCtr="1">
                    <a:noFill/>
                  </a:tcPr>
                </a:tc>
              </a:tr>
              <a:tr h="244826">
                <a:tc>
                  <a:txBody>
                    <a:bodyPr/>
                    <a:lstStyle/>
                    <a:p>
                      <a:pPr algn="ctr"/>
                      <a:endParaRPr lang="fr-FR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 smtClean="0">
                          <a:latin typeface="Arial" pitchFamily="34" charset="0"/>
                          <a:cs typeface="Arial" pitchFamily="34" charset="0"/>
                        </a:rPr>
                        <a:t>Je passe</a:t>
                      </a:r>
                      <a:endParaRPr lang="fr-FR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noFill/>
                  </a:tcPr>
                </a:tc>
              </a:tr>
              <a:tr h="244826">
                <a:tc>
                  <a:txBody>
                    <a:bodyPr/>
                    <a:lstStyle/>
                    <a:p>
                      <a:pPr algn="ctr"/>
                      <a:r>
                        <a:rPr lang="fr-FR" sz="1600" dirty="0" smtClean="0">
                          <a:latin typeface="Arial" pitchFamily="34" charset="0"/>
                          <a:cs typeface="Arial" pitchFamily="34" charset="0"/>
                        </a:rPr>
                        <a:t>Je passe</a:t>
                      </a:r>
                      <a:endParaRPr lang="fr-FR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 smtClean="0">
                          <a:latin typeface="Arial" pitchFamily="34" charset="0"/>
                          <a:cs typeface="Arial" pitchFamily="34" charset="0"/>
                        </a:rPr>
                        <a:t>Je passe</a:t>
                      </a:r>
                      <a:endParaRPr lang="fr-FR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 smtClean="0">
                          <a:latin typeface="Arial" pitchFamily="34" charset="0"/>
                          <a:cs typeface="Arial" pitchFamily="34" charset="0"/>
                        </a:rPr>
                        <a:t>J’ouvre</a:t>
                      </a:r>
                      <a:endParaRPr lang="fr-FR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noFill/>
                  </a:tcPr>
                </a:tc>
              </a:tr>
              <a:tr h="244826">
                <a:tc>
                  <a:txBody>
                    <a:bodyPr/>
                    <a:lstStyle/>
                    <a:p>
                      <a:pPr algn="ctr"/>
                      <a:endParaRPr lang="fr-FR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noFill/>
                  </a:tcPr>
                </a:tc>
              </a:tr>
            </a:tbl>
          </a:graphicData>
        </a:graphic>
      </p:graphicFrame>
      <p:graphicFrame>
        <p:nvGraphicFramePr>
          <p:cNvPr id="73" name="Tableau 72"/>
          <p:cNvGraphicFramePr>
            <a:graphicFrameLocks noGrp="1"/>
          </p:cNvGraphicFramePr>
          <p:nvPr/>
        </p:nvGraphicFramePr>
        <p:xfrm>
          <a:off x="2627784" y="4149080"/>
          <a:ext cx="3960440" cy="9793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90110"/>
                <a:gridCol w="990110"/>
                <a:gridCol w="990110"/>
                <a:gridCol w="990110"/>
              </a:tblGrid>
              <a:tr h="244826">
                <a:tc>
                  <a:txBody>
                    <a:bodyPr/>
                    <a:lstStyle/>
                    <a:p>
                      <a:pPr algn="ctr"/>
                      <a:r>
                        <a:rPr lang="fr-FR" sz="1600" dirty="0" smtClean="0"/>
                        <a:t>Nord</a:t>
                      </a:r>
                      <a:endParaRPr lang="fr-FR" sz="1600" dirty="0"/>
                    </a:p>
                  </a:txBody>
                  <a:tcPr marL="0" marR="0" marT="0" marB="0" anchor="ctr" anchorCtr="1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 smtClean="0"/>
                        <a:t>Est</a:t>
                      </a:r>
                      <a:endParaRPr lang="fr-FR" sz="1600" dirty="0"/>
                    </a:p>
                  </a:txBody>
                  <a:tcPr marL="0" marR="0" marT="0" marB="0" anchor="ctr" anchorCtr="1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 smtClean="0"/>
                        <a:t>Sud</a:t>
                      </a:r>
                      <a:endParaRPr lang="fr-FR" sz="1600" dirty="0"/>
                    </a:p>
                  </a:txBody>
                  <a:tcPr marL="0" marR="0" marT="0" marB="0" anchor="ctr" anchorCtr="1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 smtClean="0"/>
                        <a:t>Ouest</a:t>
                      </a:r>
                      <a:endParaRPr lang="fr-FR" sz="1600" dirty="0"/>
                    </a:p>
                  </a:txBody>
                  <a:tcPr marL="0" marR="0" marT="0" marB="0" anchor="ctr" anchorCtr="1">
                    <a:noFill/>
                  </a:tcPr>
                </a:tc>
              </a:tr>
              <a:tr h="244826">
                <a:tc>
                  <a:txBody>
                    <a:bodyPr/>
                    <a:lstStyle/>
                    <a:p>
                      <a:pPr algn="ctr"/>
                      <a:endParaRPr lang="fr-FR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 smtClean="0">
                          <a:latin typeface="Arial" pitchFamily="34" charset="0"/>
                          <a:cs typeface="Arial" pitchFamily="34" charset="0"/>
                        </a:rPr>
                        <a:t>Je passe</a:t>
                      </a:r>
                      <a:endParaRPr lang="fr-FR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noFill/>
                  </a:tcPr>
                </a:tc>
              </a:tr>
              <a:tr h="244826">
                <a:tc>
                  <a:txBody>
                    <a:bodyPr/>
                    <a:lstStyle/>
                    <a:p>
                      <a:pPr algn="ctr"/>
                      <a:r>
                        <a:rPr lang="fr-FR" sz="1600" dirty="0" smtClean="0">
                          <a:latin typeface="Arial" pitchFamily="34" charset="0"/>
                          <a:cs typeface="Arial" pitchFamily="34" charset="0"/>
                        </a:rPr>
                        <a:t>Je passe</a:t>
                      </a:r>
                      <a:endParaRPr lang="fr-FR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 smtClean="0">
                          <a:latin typeface="Arial" pitchFamily="34" charset="0"/>
                          <a:cs typeface="Arial" pitchFamily="34" charset="0"/>
                        </a:rPr>
                        <a:t>Je passe</a:t>
                      </a:r>
                      <a:endParaRPr lang="fr-FR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 smtClean="0">
                          <a:latin typeface="Arial" pitchFamily="34" charset="0"/>
                          <a:cs typeface="Arial" pitchFamily="34" charset="0"/>
                        </a:rPr>
                        <a:t>J’ouvre</a:t>
                      </a:r>
                      <a:endParaRPr lang="fr-FR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noFill/>
                  </a:tcPr>
                </a:tc>
              </a:tr>
              <a:tr h="244826">
                <a:tc>
                  <a:txBody>
                    <a:bodyPr/>
                    <a:lstStyle/>
                    <a:p>
                      <a:pPr algn="ctr"/>
                      <a:r>
                        <a:rPr lang="fr-FR" sz="1600" dirty="0" smtClean="0">
                          <a:latin typeface="Arial" pitchFamily="34" charset="0"/>
                          <a:cs typeface="Arial" pitchFamily="34" charset="0"/>
                        </a:rPr>
                        <a:t>J’ai 8</a:t>
                      </a:r>
                      <a:r>
                        <a:rPr lang="fr-FR" sz="1600" baseline="0" dirty="0" smtClean="0">
                          <a:latin typeface="Arial" pitchFamily="34" charset="0"/>
                          <a:cs typeface="Arial" pitchFamily="34" charset="0"/>
                        </a:rPr>
                        <a:t> pts</a:t>
                      </a:r>
                      <a:endParaRPr lang="fr-FR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6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noFill/>
                  </a:tcPr>
                </a:tc>
              </a:tr>
            </a:tbl>
          </a:graphicData>
        </a:graphic>
      </p:graphicFrame>
      <p:pic>
        <p:nvPicPr>
          <p:cNvPr id="74" name="Image 73" descr="reflechi2.gif"/>
          <p:cNvPicPr>
            <a:picLocks noChangeAspect="1"/>
          </p:cNvPicPr>
          <p:nvPr/>
        </p:nvPicPr>
        <p:blipFill>
          <a:blip r:embed="rId40" cstate="print"/>
          <a:stretch>
            <a:fillRect/>
          </a:stretch>
        </p:blipFill>
        <p:spPr>
          <a:xfrm>
            <a:off x="7956376" y="188640"/>
            <a:ext cx="855701" cy="1274043"/>
          </a:xfrm>
          <a:prstGeom prst="rect">
            <a:avLst/>
          </a:prstGeom>
        </p:spPr>
      </p:pic>
      <p:sp>
        <p:nvSpPr>
          <p:cNvPr id="78" name="Bulle ronde 77"/>
          <p:cNvSpPr/>
          <p:nvPr/>
        </p:nvSpPr>
        <p:spPr>
          <a:xfrm>
            <a:off x="4860032" y="5013176"/>
            <a:ext cx="4104456" cy="1008112"/>
          </a:xfrm>
          <a:prstGeom prst="wedgeEllipseCallout">
            <a:avLst>
              <a:gd name="adj1" fmla="val -49476"/>
              <a:gd name="adj2" fmla="val 9705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latin typeface="Arial" pitchFamily="34" charset="0"/>
                <a:cs typeface="Arial" pitchFamily="34" charset="0"/>
              </a:rPr>
              <a:t>Je ne sais pas qui a le </a:t>
            </a:r>
            <a:r>
              <a:rPr lang="fr-FR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V</a:t>
            </a:r>
            <a:r>
              <a:rPr lang="fr-FR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  <a:sym typeface="Symbol"/>
              </a:rPr>
              <a:t></a:t>
            </a:r>
            <a:r>
              <a:rPr lang="fr-FR" dirty="0" smtClean="0">
                <a:latin typeface="Arial" pitchFamily="34" charset="0"/>
                <a:cs typeface="Arial" pitchFamily="34" charset="0"/>
                <a:sym typeface="Symbol"/>
              </a:rPr>
              <a:t>, mais je sais qui a la </a:t>
            </a:r>
            <a:r>
              <a:rPr lang="fr-FR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  <a:sym typeface="Symbol"/>
              </a:rPr>
              <a:t>D</a:t>
            </a:r>
            <a:r>
              <a:rPr lang="fr-FR" dirty="0" smtClean="0">
                <a:latin typeface="Arial" pitchFamily="34" charset="0"/>
                <a:cs typeface="Arial" pitchFamily="34" charset="0"/>
                <a:sym typeface="Symbol"/>
              </a:rPr>
              <a:t> !!!</a:t>
            </a:r>
            <a:endParaRPr lang="fr-FR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9" name="Bulle ronde 78"/>
          <p:cNvSpPr/>
          <p:nvPr/>
        </p:nvSpPr>
        <p:spPr>
          <a:xfrm>
            <a:off x="4860032" y="5013176"/>
            <a:ext cx="4104456" cy="1008112"/>
          </a:xfrm>
          <a:prstGeom prst="wedgeEllipseCallout">
            <a:avLst>
              <a:gd name="adj1" fmla="val -49476"/>
              <a:gd name="adj2" fmla="val 9705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latin typeface="Arial" pitchFamily="34" charset="0"/>
                <a:cs typeface="Arial" pitchFamily="34" charset="0"/>
              </a:rPr>
              <a:t>Ouf ! je ne vais pas perdre plus de 4 cartes à Trèfle…</a:t>
            </a:r>
            <a:endParaRPr lang="fr-FR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2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8604448" y="6381328"/>
            <a:ext cx="405408" cy="365125"/>
          </a:xfrm>
        </p:spPr>
        <p:txBody>
          <a:bodyPr/>
          <a:lstStyle/>
          <a:p>
            <a:fld id="{9C749163-44DA-49B2-8A1F-6208745AA084}" type="slidenum">
              <a:rPr lang="fr-FR" smtClean="0"/>
              <a:pPr/>
              <a:t>3</a:t>
            </a:fld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0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0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0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0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10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10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7" dur="500" fill="hold"/>
                                        <p:tgtEl>
                                          <p:spTgt spid="10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8" dur="500" fill="hold"/>
                                        <p:tgtEl>
                                          <p:spTgt spid="10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7" dur="500" fill="hold"/>
                                        <p:tgtEl>
                                          <p:spTgt spid="10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8" dur="500" fill="hold"/>
                                        <p:tgtEl>
                                          <p:spTgt spid="10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9" dur="500" fill="hold"/>
                                        <p:tgtEl>
                                          <p:spTgt spid="10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0" dur="500" fill="hold"/>
                                        <p:tgtEl>
                                          <p:spTgt spid="10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>
                      <p:stCondLst>
                        <p:cond delay="indefinite"/>
                      </p:stCondLst>
                      <p:childTnLst>
                        <p:par>
                          <p:cTn id="186" fill="hold">
                            <p:stCondLst>
                              <p:cond delay="0"/>
                            </p:stCondLst>
                            <p:childTnLst>
                              <p:par>
                                <p:cTn id="187" presetID="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9" dur="500" fill="hold"/>
                                        <p:tgtEl>
                                          <p:spTgt spid="10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0" dur="500" fill="hold"/>
                                        <p:tgtEl>
                                          <p:spTgt spid="10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>
                      <p:stCondLst>
                        <p:cond delay="indefinite"/>
                      </p:stCondLst>
                      <p:childTnLst>
                        <p:par>
                          <p:cTn id="192" fill="hold">
                            <p:stCondLst>
                              <p:cond delay="0"/>
                            </p:stCondLst>
                            <p:childTnLst>
                              <p:par>
                                <p:cTn id="19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7" fill="hold">
                      <p:stCondLst>
                        <p:cond delay="indefinite"/>
                      </p:stCondLst>
                      <p:childTnLst>
                        <p:par>
                          <p:cTn id="198" fill="hold">
                            <p:stCondLst>
                              <p:cond delay="0"/>
                            </p:stCondLst>
                            <p:childTnLst>
                              <p:par>
                                <p:cTn id="199" presetID="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1" dur="500" fill="hold"/>
                                        <p:tgtEl>
                                          <p:spTgt spid="10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2" dur="500" fill="hold"/>
                                        <p:tgtEl>
                                          <p:spTgt spid="10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>
                      <p:stCondLst>
                        <p:cond delay="indefinite"/>
                      </p:stCondLst>
                      <p:childTnLst>
                        <p:par>
                          <p:cTn id="204" fill="hold">
                            <p:stCondLst>
                              <p:cond delay="0"/>
                            </p:stCondLst>
                            <p:childTnLst>
                              <p:par>
                                <p:cTn id="20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9" fill="hold">
                      <p:stCondLst>
                        <p:cond delay="indefinite"/>
                      </p:stCondLst>
                      <p:childTnLst>
                        <p:par>
                          <p:cTn id="210" fill="hold">
                            <p:stCondLst>
                              <p:cond delay="0"/>
                            </p:stCondLst>
                            <p:childTnLst>
                              <p:par>
                                <p:cTn id="21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7" fill="hold">
                      <p:stCondLst>
                        <p:cond delay="indefinite"/>
                      </p:stCondLst>
                      <p:childTnLst>
                        <p:par>
                          <p:cTn id="228" fill="hold">
                            <p:stCondLst>
                              <p:cond delay="0"/>
                            </p:stCondLst>
                            <p:childTnLst>
                              <p:par>
                                <p:cTn id="2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3" fill="hold">
                      <p:stCondLst>
                        <p:cond delay="indefinite"/>
                      </p:stCondLst>
                      <p:childTnLst>
                        <p:par>
                          <p:cTn id="234" fill="hold">
                            <p:stCondLst>
                              <p:cond delay="0"/>
                            </p:stCondLst>
                            <p:childTnLst>
                              <p:par>
                                <p:cTn id="23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37" dur="2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" grpId="0" animBg="1"/>
      <p:bldP spid="78" grpId="0" animBg="1"/>
      <p:bldP spid="79" grpId="0" animBg="1"/>
      <p:bldP spid="79" grpId="1" animBg="1"/>
    </p:bld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116</Words>
  <Application>Microsoft Office PowerPoint</Application>
  <PresentationFormat>Affichage à l'écran (4:3)</PresentationFormat>
  <Paragraphs>60</Paragraphs>
  <Slides>3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4" baseType="lpstr">
      <vt:lpstr>Thème Office</vt:lpstr>
      <vt:lpstr>Activités mathématiques autour du jeu de bridge</vt:lpstr>
      <vt:lpstr>Pour débuter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Séance 10</dc:title>
  <dc:creator>utilisateur</dc:creator>
  <cp:lastModifiedBy>Utilisateur</cp:lastModifiedBy>
  <cp:revision>7</cp:revision>
  <dcterms:created xsi:type="dcterms:W3CDTF">2016-05-02T05:34:07Z</dcterms:created>
  <dcterms:modified xsi:type="dcterms:W3CDTF">2016-10-05T12:28:22Z</dcterms:modified>
</cp:coreProperties>
</file>