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8" r:id="rId12"/>
    <p:sldId id="265" r:id="rId13"/>
    <p:sldId id="269" r:id="rId14"/>
    <p:sldId id="27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E7272-93DB-44F8-B3FD-04E29BFEBB0A}" type="datetimeFigureOut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7BBE9-D53E-4FBA-BC45-6AA7098D310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954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Voici le problème. Si Sud</a:t>
            </a:r>
            <a:r>
              <a:rPr lang="fr-FR" baseline="0" dirty="0"/>
              <a:t> joue l’As puis le 7, il sera au mort avec l’e Roi. Il devra alors jouer le 2 de cœur et perdra la troisième levée. Il doit donc jouer le 6 de Pique pour le Roi puis le 9 pour l’As. Le 6 est alors bon. Cette diapositive montre l’importance d’anticiper et de jouer les cartes dans le bon ordre.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BAAC5-9C7C-4D0A-8717-7D29211CE126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Dans ce cas, Sud dispose d’aucune</a:t>
            </a:r>
            <a:r>
              <a:rPr lang="fr-FR" baseline="0" dirty="0"/>
              <a:t> </a:t>
            </a:r>
            <a:r>
              <a:rPr lang="fr-FR" dirty="0"/>
              <a:t>carte maîtresse.</a:t>
            </a:r>
            <a:r>
              <a:rPr lang="fr-FR" baseline="0" dirty="0"/>
              <a:t>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Dans ce cas, Sud dispose ou disposera d’une carte maîtresse. En effet, si Ouest</a:t>
            </a:r>
            <a:r>
              <a:rPr lang="fr-FR" baseline="0" dirty="0"/>
              <a:t> met l’As, le Roi deviendra bon et dans le cas contraire Nord fera la première levée.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Dans ce cas, Sud dispose d’aucune</a:t>
            </a:r>
            <a:r>
              <a:rPr lang="fr-FR" baseline="0" dirty="0"/>
              <a:t> </a:t>
            </a:r>
            <a:r>
              <a:rPr lang="fr-FR" dirty="0"/>
              <a:t>carte maîtresse.</a:t>
            </a:r>
            <a:r>
              <a:rPr lang="fr-FR" baseline="0" dirty="0"/>
              <a:t> Par contre, quand l’As sera tombé alors il en aura au moins une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3876C-88D3-4711-9C05-85BA91B3D92A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569E-6B8F-4004-8CA1-1A535E63A149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4C4C-0EAA-442B-B54E-0C9B08AFD446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C934-EB16-4A9D-BE99-F77C106488C4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1504-9F0B-445D-BBE0-8F8787D983CA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BF56-9D48-4333-B3C1-88AD39E6ED13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21DA8-52F0-4841-8B80-06B9BD9EBDF8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DAD83-15B4-426A-BC25-4C073A27B4A1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B59B-52F8-4258-9E88-6F01C00FF23C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0650-6549-4C5F-8070-727646260D4D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0B82-219F-42D2-938A-F62BAC36B99A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6F8D0-A666-439A-880C-EFA48E66146E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Activités mathématiques autour du jeu de bridge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Séance 4</a:t>
            </a:r>
          </a:p>
        </p:txBody>
      </p:sp>
      <p:pic>
        <p:nvPicPr>
          <p:cNvPr id="5" name="Picture 2" descr="C:\0-Amélie\1-PROD\Multi cycle\Mathématiques\Les maths par le jeu\Imports\tetiere paysage 1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129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>
                <a:solidFill>
                  <a:schemeClr val="accent5">
                    <a:lumMod val="75000"/>
                  </a:schemeClr>
                </a:solidFill>
              </a:rPr>
              <a:t>Déterminer le nombre de carte(s) maîtresse(s) dont dispose N/S en Carreau.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663484"/>
              </p:ext>
            </p:extLst>
          </p:nvPr>
        </p:nvGraphicFramePr>
        <p:xfrm>
          <a:off x="683568" y="1340769"/>
          <a:ext cx="7704855" cy="4968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82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6184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A R D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9E19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Nord</a:t>
                      </a:r>
                    </a:p>
                    <a:p>
                      <a:pPr>
                        <a:spcBef>
                          <a:spcPts val="1800"/>
                        </a:spcBef>
                        <a:spcAft>
                          <a:spcPts val="1800"/>
                        </a:spcAft>
                        <a:tabLst>
                          <a:tab pos="0" algn="l"/>
                          <a:tab pos="2387600" algn="r"/>
                        </a:tabLst>
                      </a:pPr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Ouest	Est</a:t>
                      </a:r>
                    </a:p>
                    <a:p>
                      <a:pPr algn="ctr">
                        <a:tabLst>
                          <a:tab pos="0" algn="l"/>
                          <a:tab pos="1847850" algn="r"/>
                        </a:tabLst>
                      </a:pPr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Sud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V 10 9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Déterminer le nombre de carte(s) maîtresse(s) dont dispose N/S en Pique.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80361"/>
              </p:ext>
            </p:extLst>
          </p:nvPr>
        </p:nvGraphicFramePr>
        <p:xfrm>
          <a:off x="683568" y="1340769"/>
          <a:ext cx="7704855" cy="4907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82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30850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R 7 6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9E19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308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Nord</a:t>
                      </a:r>
                    </a:p>
                    <a:p>
                      <a:pPr>
                        <a:spcBef>
                          <a:spcPts val="1800"/>
                        </a:spcBef>
                        <a:spcAft>
                          <a:spcPts val="1800"/>
                        </a:spcAft>
                        <a:tabLst>
                          <a:tab pos="0" algn="l"/>
                          <a:tab pos="238760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Ouest	Est</a:t>
                      </a:r>
                    </a:p>
                    <a:p>
                      <a:pPr algn="ctr">
                        <a:tabLst>
                          <a:tab pos="0" algn="l"/>
                          <a:tab pos="184785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Sud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30850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D 9 4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50106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Disposer sur votre table le jeu suivant :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785488"/>
              </p:ext>
            </p:extLst>
          </p:nvPr>
        </p:nvGraphicFramePr>
        <p:xfrm>
          <a:off x="683568" y="1152750"/>
          <a:ext cx="7704855" cy="51125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82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704189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Symbol"/>
                        <a:buChar char="ª"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 A R 5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D 5 3 2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7 5 2</a:t>
                      </a:r>
                    </a:p>
                    <a:p>
                      <a:pPr>
                        <a:buFont typeface="Symbol"/>
                        <a:buNone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r>
                        <a:rPr lang="fr-FR"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A 5 2</a:t>
                      </a:r>
                      <a:endParaRPr lang="fr-FR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9E19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4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Nord</a:t>
                      </a:r>
                    </a:p>
                    <a:p>
                      <a:pPr>
                        <a:spcBef>
                          <a:spcPts val="1800"/>
                        </a:spcBef>
                        <a:spcAft>
                          <a:spcPts val="1800"/>
                        </a:spcAft>
                        <a:tabLst>
                          <a:tab pos="0" algn="l"/>
                          <a:tab pos="238760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Ouest	Est</a:t>
                      </a:r>
                    </a:p>
                    <a:p>
                      <a:pPr algn="ctr">
                        <a:tabLst>
                          <a:tab pos="0" algn="l"/>
                          <a:tab pos="184785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Sud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04189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10</a:t>
                      </a:r>
                      <a:r>
                        <a:rPr lang="fr-FR" sz="24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 9 8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R 9 7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A R D V 10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r>
                        <a:rPr lang="fr-FR"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R 8 </a:t>
                      </a:r>
                      <a:endParaRPr lang="fr-FR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Sachant que Sud a donné,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Quelles sont les enchères ? Qui sera le mort ?</a:t>
            </a:r>
          </a:p>
          <a:p>
            <a:pPr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Sachant que l’entameur joue le 7 de Pique :</a:t>
            </a:r>
          </a:p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- De combien de levées sûres dispose Sud? Que doit faire Sud pour gagner son contrat ?</a:t>
            </a:r>
          </a:p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- Peut-il en trouver au moins une autre facilement ? Justifier.</a:t>
            </a:r>
          </a:p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- Parmi, les quatre possibilités ci-dessous, que feriez-vous à la place de Sud qui a remporté la première levée avec l’As de son partenaire ?</a:t>
            </a:r>
          </a:p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** Jouer le Roi de Pique</a:t>
            </a:r>
          </a:p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** Jouer un Cœur</a:t>
            </a:r>
          </a:p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** Jouer Trèfle</a:t>
            </a:r>
          </a:p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** Jouer Carreau</a:t>
            </a:r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Une nouvelle fois, nous constatons que :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Il faut savoir anticiper.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Il faut savoir dénombrer ses cartes gagnantes.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Il faut savoir prendre des initiatives pour créer les levées manquantes.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Reprendre les donnes déjà jouées et compter pour chacune d’entre elles, les levées sûres et les couleurs où on peut en espérer une supplémentaire. </a:t>
            </a: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Exercice 1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 algn="ctr">
              <a:buNone/>
            </a:pPr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Une question d’ordre !</a:t>
            </a:r>
          </a:p>
          <a:p>
            <a:pPr algn="ctr">
              <a:buNone/>
            </a:pPr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 descr="0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7905" y="626581"/>
            <a:ext cx="1171214" cy="1800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Image 5" descr="09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52121" y="2780928"/>
            <a:ext cx="1171214" cy="1800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2" descr="http://www.politis.fr/local/cache-vignettes/L372xH401/rose-des-vents-404ec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2132856"/>
            <a:ext cx="801605" cy="864096"/>
          </a:xfrm>
          <a:prstGeom prst="rect">
            <a:avLst/>
          </a:prstGeom>
          <a:noFill/>
        </p:spPr>
      </p:pic>
      <p:pic>
        <p:nvPicPr>
          <p:cNvPr id="8" name="Image 7" descr="0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857188" y="2780928"/>
            <a:ext cx="1171214" cy="1800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Image 8" descr="0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07705" y="626581"/>
            <a:ext cx="1171214" cy="1800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Image 9" descr="0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707905" y="2780928"/>
            <a:ext cx="1171214" cy="1800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Image 10" descr="26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601604" y="626582"/>
            <a:ext cx="1171214" cy="181104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ZoneTexte 11"/>
          <p:cNvSpPr txBox="1"/>
          <p:nvPr/>
        </p:nvSpPr>
        <p:spPr>
          <a:xfrm>
            <a:off x="251520" y="4725144"/>
            <a:ext cx="8892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Est et Ouest disposent chacun de deux Piques et d’un Cœur.  Nord vient de remporter la dernière levée. Peut-il remporter les trois dernières? Si oui, indiquer la méthode à utiliser. </a:t>
            </a:r>
          </a:p>
        </p:txBody>
      </p:sp>
      <p:sp>
        <p:nvSpPr>
          <p:cNvPr id="13" name="Ellipse 12"/>
          <p:cNvSpPr/>
          <p:nvPr/>
        </p:nvSpPr>
        <p:spPr>
          <a:xfrm>
            <a:off x="7319030" y="878609"/>
            <a:ext cx="144016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rial" pitchFamily="34" charset="0"/>
                <a:cs typeface="Arial" pitchFamily="34" charset="0"/>
              </a:rPr>
              <a:t>Nord  est le mort</a:t>
            </a:r>
          </a:p>
        </p:txBody>
      </p:sp>
      <p:pic>
        <p:nvPicPr>
          <p:cNvPr id="1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ransition advClick="0" advTm="8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Exercices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fr-FR" sz="2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Voici le déroulement des enchères </a:t>
            </a:r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2348880"/>
          <a:ext cx="828092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9375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Nord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Ouest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8884">
                <a:tc>
                  <a:txBody>
                    <a:bodyPr/>
                    <a:lstStyle/>
                    <a:p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Passe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J’ouvre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888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J’ai 10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Je joue</a:t>
                      </a:r>
                      <a:r>
                        <a:rPr lang="fr-FR" sz="2400" baseline="0" dirty="0">
                          <a:latin typeface="Arial" pitchFamily="34" charset="0"/>
                          <a:cs typeface="Arial" pitchFamily="34" charset="0"/>
                        </a:rPr>
                        <a:t> le contrat de 9/4</a:t>
                      </a:r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755576" y="4365104"/>
            <a:ext cx="70567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Compréhension des règles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Qui a  distribué le jeu ? Pourquoi 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De combien de points dispose le camp Nord/Sud ?</a:t>
            </a:r>
          </a:p>
          <a:p>
            <a:pPr marL="342900" indent="-342900"/>
            <a:endParaRPr lang="fr-FR" dirty="0"/>
          </a:p>
        </p:txBody>
      </p:sp>
      <p:pic>
        <p:nvPicPr>
          <p:cNvPr id="7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9884"/>
            <a:ext cx="8229600" cy="1143000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endParaRPr lang="fr-FR" dirty="0"/>
          </a:p>
          <a:p>
            <a:pPr fontAlgn="t"/>
            <a:endParaRPr lang="fr-FR" dirty="0"/>
          </a:p>
          <a:p>
            <a:pPr fontAlgn="t"/>
            <a:endParaRPr lang="fr-FR" dirty="0"/>
          </a:p>
          <a:p>
            <a:pPr fontAlgn="t"/>
            <a:endParaRPr lang="fr-FR" dirty="0"/>
          </a:p>
          <a:p>
            <a:pPr fontAlgn="t"/>
            <a:endParaRPr lang="fr-FR" dirty="0"/>
          </a:p>
          <a:p>
            <a:pPr fontAlgn="t"/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965729"/>
              </p:ext>
            </p:extLst>
          </p:nvPr>
        </p:nvGraphicFramePr>
        <p:xfrm>
          <a:off x="467544" y="1196752"/>
          <a:ext cx="8208912" cy="1881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2423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Nord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Sud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Ouest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0788">
                <a:tc>
                  <a:txBody>
                    <a:bodyPr/>
                    <a:lstStyle/>
                    <a:p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Passe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J’ouvre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66616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J’ai 10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Je joue</a:t>
                      </a:r>
                      <a:r>
                        <a:rPr lang="fr-FR" sz="2400" baseline="0" dirty="0">
                          <a:latin typeface="Arial" pitchFamily="34" charset="0"/>
                          <a:cs typeface="Arial" pitchFamily="34" charset="0"/>
                        </a:rPr>
                        <a:t> le contrat de 9/4</a:t>
                      </a:r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629308" y="3212976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 startAt="2"/>
            </a:pPr>
            <a:r>
              <a:rPr lang="fr-FR" dirty="0">
                <a:latin typeface="Arial" pitchFamily="34" charset="0"/>
                <a:cs typeface="Arial" pitchFamily="34" charset="0"/>
              </a:rPr>
              <a:t>Mettons nous à la place d’Est. Sachant qu’il a onze points dans son jeu, 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rial" pitchFamily="34" charset="0"/>
                <a:cs typeface="Arial" pitchFamily="34" charset="0"/>
              </a:rPr>
              <a:t>Que sait-il de la force du jeu de Sud ?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rial" pitchFamily="34" charset="0"/>
                <a:cs typeface="Arial" pitchFamily="34" charset="0"/>
              </a:rPr>
              <a:t>Que  sait-il de la force du jeu de son partenaire Ouest ?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rial" pitchFamily="34" charset="0"/>
                <a:cs typeface="Arial" pitchFamily="34" charset="0"/>
              </a:rPr>
              <a:t>Que peut-il en déduire sur les honneurs dont  son partenaire peut disposer ?</a:t>
            </a:r>
          </a:p>
          <a:p>
            <a:pPr marL="342900" indent="-342900">
              <a:buFontTx/>
              <a:buChar char="-"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fr-FR" dirty="0">
                <a:latin typeface="Arial" pitchFamily="34" charset="0"/>
                <a:cs typeface="Arial" pitchFamily="34" charset="0"/>
              </a:rPr>
              <a:t>3) Mettons nous à la place de Sud. Sachant qu’il a seize points.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rial" pitchFamily="34" charset="0"/>
                <a:cs typeface="Arial" pitchFamily="34" charset="0"/>
              </a:rPr>
              <a:t>Que sait-il de la force du jeu d’Est ?</a:t>
            </a:r>
          </a:p>
          <a:p>
            <a:pPr marL="342900" indent="-342900">
              <a:buFontTx/>
              <a:buChar char="-"/>
            </a:pPr>
            <a:r>
              <a:rPr lang="fr-FR" dirty="0">
                <a:latin typeface="Arial" pitchFamily="34" charset="0"/>
                <a:cs typeface="Arial" pitchFamily="34" charset="0"/>
              </a:rPr>
              <a:t>Que  sait-il de la force du jeu d’Ouest ?</a:t>
            </a:r>
          </a:p>
        </p:txBody>
      </p:sp>
      <p:pic>
        <p:nvPicPr>
          <p:cNvPr id="7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Notion de carte maîtresse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Définition : </a:t>
            </a:r>
            <a:endParaRPr lang="fr-FR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une </a:t>
            </a:r>
            <a:r>
              <a:rPr lang="fr-FR" dirty="0">
                <a:latin typeface="Arial" pitchFamily="34" charset="0"/>
                <a:cs typeface="Arial" pitchFamily="34" charset="0"/>
              </a:rPr>
              <a:t>carte dans un camp est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maîtresse lorsque </a:t>
            </a:r>
            <a:r>
              <a:rPr lang="fr-FR" dirty="0">
                <a:latin typeface="Arial" pitchFamily="34" charset="0"/>
                <a:cs typeface="Arial" pitchFamily="34" charset="0"/>
              </a:rPr>
              <a:t>les adversaires n’ont pas de cartes supérieures.</a:t>
            </a: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43000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Déterminer le nombre de carte(s) maîtresse(s) dont dispose N/S en Pique.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226667"/>
              </p:ext>
            </p:extLst>
          </p:nvPr>
        </p:nvGraphicFramePr>
        <p:xfrm>
          <a:off x="683568" y="1412776"/>
          <a:ext cx="7704855" cy="48947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82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24391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A 8 3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9E19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243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Nord</a:t>
                      </a:r>
                    </a:p>
                    <a:p>
                      <a:pPr>
                        <a:spcBef>
                          <a:spcPts val="1800"/>
                        </a:spcBef>
                        <a:spcAft>
                          <a:spcPts val="1800"/>
                        </a:spcAft>
                        <a:tabLst>
                          <a:tab pos="0" algn="l"/>
                          <a:tab pos="238760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Ouest	Est</a:t>
                      </a:r>
                    </a:p>
                    <a:p>
                      <a:pPr algn="ctr">
                        <a:tabLst>
                          <a:tab pos="0" algn="l"/>
                          <a:tab pos="184785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Sud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24391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R 5 2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 même, ici en Cœur…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69961"/>
              </p:ext>
            </p:extLst>
          </p:nvPr>
        </p:nvGraphicFramePr>
        <p:xfrm>
          <a:off x="683568" y="1052736"/>
          <a:ext cx="7704855" cy="51845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82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704189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R 6 5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9E19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4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Nord</a:t>
                      </a:r>
                    </a:p>
                    <a:p>
                      <a:pPr>
                        <a:spcBef>
                          <a:spcPts val="1800"/>
                        </a:spcBef>
                        <a:spcAft>
                          <a:spcPts val="1800"/>
                        </a:spcAft>
                        <a:tabLst>
                          <a:tab pos="0" algn="l"/>
                          <a:tab pos="238760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Ouest	Est</a:t>
                      </a:r>
                    </a:p>
                    <a:p>
                      <a:pPr algn="ctr">
                        <a:tabLst>
                          <a:tab pos="0" algn="l"/>
                          <a:tab pos="184785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Sud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76198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7 4 2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Cela change-t-il si Est joue Cœur ?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547175"/>
              </p:ext>
            </p:extLst>
          </p:nvPr>
        </p:nvGraphicFramePr>
        <p:xfrm>
          <a:off x="683568" y="1152750"/>
          <a:ext cx="7704855" cy="51125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82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704189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R 6 5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9E19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04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Nord</a:t>
                      </a:r>
                    </a:p>
                    <a:p>
                      <a:pPr>
                        <a:spcBef>
                          <a:spcPts val="1800"/>
                        </a:spcBef>
                        <a:spcAft>
                          <a:spcPts val="1800"/>
                        </a:spcAft>
                        <a:tabLst>
                          <a:tab pos="0" algn="l"/>
                          <a:tab pos="238760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Ouest	Est</a:t>
                      </a:r>
                    </a:p>
                    <a:p>
                      <a:pPr algn="ctr">
                        <a:tabLst>
                          <a:tab pos="0" algn="l"/>
                          <a:tab pos="1847850" algn="r"/>
                        </a:tabLst>
                      </a:pPr>
                      <a:r>
                        <a:rPr lang="fr-FR" sz="2400" dirty="0">
                          <a:latin typeface="Arial" pitchFamily="34" charset="0"/>
                          <a:cs typeface="Arial" pitchFamily="34" charset="0"/>
                        </a:rPr>
                        <a:t>Sud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04189"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 </a:t>
                      </a:r>
                      <a: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 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7 4 2</a:t>
                      </a: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/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 </a:t>
                      </a:r>
                      <a:br>
                        <a:rPr lang="fr-FR" sz="2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</a:br>
                      <a:r>
                        <a:rPr lang="fr-FR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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6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656</Words>
  <Application>Microsoft Office PowerPoint</Application>
  <PresentationFormat>Affichage à l'écran (4:3)</PresentationFormat>
  <Paragraphs>138</Paragraphs>
  <Slides>14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Activités mathématiques autour du jeu de bridge</vt:lpstr>
      <vt:lpstr>Exercice 1 </vt:lpstr>
      <vt:lpstr>Présentation PowerPoint</vt:lpstr>
      <vt:lpstr>Exercices</vt:lpstr>
      <vt:lpstr>Suite</vt:lpstr>
      <vt:lpstr>Notion de carte maîtresse</vt:lpstr>
      <vt:lpstr>Déterminer le nombre de carte(s) maîtresse(s) dont dispose N/S en Pique.</vt:lpstr>
      <vt:lpstr>De même, ici en Cœur…</vt:lpstr>
      <vt:lpstr>Cela change-t-il si Est joue Cœur ? </vt:lpstr>
      <vt:lpstr>Déterminer le nombre de carte(s) maîtresse(s) dont dispose N/S en Carreau.</vt:lpstr>
      <vt:lpstr>Déterminer le nombre de carte(s) maîtresse(s) dont dispose N/S en Pique.</vt:lpstr>
      <vt:lpstr>Disposer sur votre table le jeu suivant :</vt:lpstr>
      <vt:lpstr>Sachant que Sud a donné, 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Seance 4</dc:title>
  <dc:creator>utilisateur</dc:creator>
  <cp:lastModifiedBy>Utilisateur</cp:lastModifiedBy>
  <cp:revision>30</cp:revision>
  <dcterms:created xsi:type="dcterms:W3CDTF">2016-04-29T14:28:20Z</dcterms:created>
  <dcterms:modified xsi:type="dcterms:W3CDTF">2016-10-05T12:01:34Z</dcterms:modified>
</cp:coreProperties>
</file>