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57" r:id="rId4"/>
    <p:sldId id="258" r:id="rId5"/>
    <p:sldId id="259" r:id="rId6"/>
    <p:sldId id="275" r:id="rId7"/>
    <p:sldId id="260" r:id="rId8"/>
    <p:sldId id="276"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13D8F-F7B9-465B-A9D6-DA6ACA9AFF29}" type="datetimeFigureOut">
              <a:rPr lang="fr-FR" smtClean="0"/>
              <a:pPr/>
              <a:t>22/12/2017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CFF18-9FBE-4598-B4D3-455D3542A6CB}" type="slidenum">
              <a:rPr lang="fr-FR" smtClean="0"/>
              <a:pPr/>
              <a:t>‹N°›</a:t>
            </a:fld>
            <a:endParaRPr lang="fr-FR"/>
          </a:p>
        </p:txBody>
      </p:sp>
    </p:spTree>
    <p:extLst>
      <p:ext uri="{BB962C8B-B14F-4D97-AF65-F5344CB8AC3E}">
        <p14:creationId xmlns:p14="http://schemas.microsoft.com/office/powerpoint/2010/main" val="285003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87FA7BB-3695-4ADE-939C-A43FF569F589}" type="slidenum">
              <a:rPr lang="fr-FR" smtClean="0"/>
              <a:pPr/>
              <a:t>3</a:t>
            </a:fld>
            <a:endParaRPr lang="fr-FR"/>
          </a:p>
        </p:txBody>
      </p:sp>
    </p:spTree>
    <p:extLst>
      <p:ext uri="{BB962C8B-B14F-4D97-AF65-F5344CB8AC3E}">
        <p14:creationId xmlns:p14="http://schemas.microsoft.com/office/powerpoint/2010/main" val="305678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87FA7BB-3695-4ADE-939C-A43FF569F589}" type="slidenum">
              <a:rPr lang="fr-FR" smtClean="0"/>
              <a:pPr/>
              <a:t>5</a:t>
            </a:fld>
            <a:endParaRPr lang="fr-FR"/>
          </a:p>
        </p:txBody>
      </p:sp>
    </p:spTree>
    <p:extLst>
      <p:ext uri="{BB962C8B-B14F-4D97-AF65-F5344CB8AC3E}">
        <p14:creationId xmlns:p14="http://schemas.microsoft.com/office/powerpoint/2010/main" val="243892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11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13901-287E-4B8E-9524-9C226DF14E97}" type="slidenum">
              <a:rPr lang="fr-FR" smtClean="0"/>
              <a:pPr fontAlgn="base">
                <a:spcBef>
                  <a:spcPct val="0"/>
                </a:spcBef>
                <a:spcAft>
                  <a:spcPct val="0"/>
                </a:spcAft>
                <a:defRPr/>
              </a:pPr>
              <a:t>8</a:t>
            </a:fld>
            <a:endParaRPr lang="fr-FR" smtClean="0"/>
          </a:p>
        </p:txBody>
      </p:sp>
    </p:spTree>
    <p:extLst>
      <p:ext uri="{BB962C8B-B14F-4D97-AF65-F5344CB8AC3E}">
        <p14:creationId xmlns:p14="http://schemas.microsoft.com/office/powerpoint/2010/main" val="241624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C7F7BD6-B810-448D-839F-3D98958D9B33}" type="datetime1">
              <a:rPr lang="fr-FR" smtClean="0"/>
              <a:t>22/12/2017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B56B84-E221-41F9-B08F-461B04B6130F}" type="datetime1">
              <a:rPr lang="fr-FR" smtClean="0"/>
              <a:t>22/12/2017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0207E4-40E9-4E4E-BE58-D94E34DCF7CB}" type="datetime1">
              <a:rPr lang="fr-FR" smtClean="0"/>
              <a:t>22/12/2017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8C809CC-B833-468C-B7A8-B6151E0175E6}" type="datetime1">
              <a:rPr lang="fr-FR" smtClean="0"/>
              <a:t>22/12/2017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09D887B-2D60-422F-A915-2DA943117AF0}" type="datetime1">
              <a:rPr lang="fr-FR" smtClean="0"/>
              <a:t>22/12/2017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00A7513-3A56-4C0F-AFE4-61290DA68F50}" type="datetime1">
              <a:rPr lang="fr-FR" smtClean="0"/>
              <a:t>22/12/2017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82C4CE-E04B-47EF-87E1-82ACFED0E563}" type="datetime1">
              <a:rPr lang="fr-FR" smtClean="0"/>
              <a:t>22/12/2017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892AFC3-7317-40AF-8C81-471869712E0C}" type="datetime1">
              <a:rPr lang="fr-FR" smtClean="0"/>
              <a:t>22/12/2017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721E59-3A5A-4D7B-A9DE-EF10AEC0A6E4}" type="datetime1">
              <a:rPr lang="fr-FR" smtClean="0"/>
              <a:t>22/12/2017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C5B68C-976F-4DB8-9585-52F6254D9C0A}" type="datetime1">
              <a:rPr lang="fr-FR" smtClean="0"/>
              <a:t>22/12/2017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4051D53-C301-492A-86D5-F181E25E5BB9}" type="datetime1">
              <a:rPr lang="fr-FR" smtClean="0"/>
              <a:t>22/12/2017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29901-DD8C-430F-A837-031642A4A8BA}" type="datetime1">
              <a:rPr lang="fr-FR" smtClean="0"/>
              <a:t>22/12/2017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0C3D-CC13-45A2-99D7-92B3C0FC601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3.pn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chemeClr val="accent5">
                    <a:lumMod val="75000"/>
                  </a:schemeClr>
                </a:solidFill>
                <a:latin typeface="Arial"/>
              </a:rPr>
              <a:t>Activités mathématiques autour du jeu de bridge</a:t>
            </a:r>
          </a:p>
        </p:txBody>
      </p:sp>
      <p:sp>
        <p:nvSpPr>
          <p:cNvPr id="3" name="Sous-titre 2"/>
          <p:cNvSpPr>
            <a:spLocks noGrp="1"/>
          </p:cNvSpPr>
          <p:nvPr>
            <p:ph type="subTitle" idx="1"/>
          </p:nvPr>
        </p:nvSpPr>
        <p:spPr>
          <a:xfrm>
            <a:off x="1371600" y="3886200"/>
            <a:ext cx="6400800" cy="1270992"/>
          </a:xfrm>
        </p:spPr>
        <p:txBody>
          <a:bodyPr vert="horz" lIns="91440" tIns="45720" rIns="91440" bIns="45720" rtlCol="0" anchor="t">
            <a:normAutofit/>
          </a:bodyPr>
          <a:lstStyle/>
          <a:p>
            <a:r>
              <a:rPr lang="fr-FR" dirty="0">
                <a:solidFill>
                  <a:schemeClr val="accent5">
                    <a:lumMod val="75000"/>
                  </a:schemeClr>
                </a:solidFill>
                <a:latin typeface="Arial"/>
              </a:rPr>
              <a:t>Séance 3</a:t>
            </a:r>
          </a:p>
          <a:p>
            <a:r>
              <a:rPr lang="fr-FR" dirty="0">
                <a:solidFill>
                  <a:schemeClr val="accent5">
                    <a:lumMod val="75000"/>
                  </a:schemeClr>
                </a:solidFill>
                <a:latin typeface="Arial"/>
              </a:rPr>
              <a:t>A la recherche du contrat …</a:t>
            </a:r>
          </a:p>
        </p:txBody>
      </p:sp>
      <p:pic>
        <p:nvPicPr>
          <p:cNvPr id="5" name="Picture 2" descr="C:\0-Amélie\1-PROD\Multi cycle\Mathématiques\Les maths par le jeu\Imports\tetiere paysage 1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1294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lstStyle/>
          <a:p>
            <a:r>
              <a:rPr lang="fr-FR" b="1" dirty="0">
                <a:solidFill>
                  <a:schemeClr val="accent5">
                    <a:lumMod val="75000"/>
                  </a:schemeClr>
                </a:solidFill>
                <a:latin typeface="Arial"/>
              </a:rPr>
              <a:t>Deuxième exemple</a:t>
            </a:r>
            <a:r>
              <a:rPr lang="fr-FR" b="1" dirty="0">
                <a:solidFill>
                  <a:schemeClr val="accent5">
                    <a:lumMod val="75000"/>
                  </a:schemeClr>
                </a:solidFill>
              </a:rPr>
              <a:t> </a:t>
            </a:r>
          </a:p>
        </p:txBody>
      </p:sp>
      <p:pic>
        <p:nvPicPr>
          <p:cNvPr id="5"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338138"/>
            <a:ext cx="8534400" cy="6181725"/>
          </a:xfrm>
          <a:prstGeom prst="rect">
            <a:avLst/>
          </a:prstGeom>
          <a:noFill/>
          <a:ln w="9525">
            <a:noFill/>
            <a:miter lim="800000"/>
            <a:headEnd/>
            <a:tailEnd/>
          </a:ln>
        </p:spPr>
      </p:pic>
      <p:sp>
        <p:nvSpPr>
          <p:cNvPr id="5" name="Rectangle 4"/>
          <p:cNvSpPr/>
          <p:nvPr/>
        </p:nvSpPr>
        <p:spPr>
          <a:xfrm>
            <a:off x="179512" y="1556792"/>
            <a:ext cx="1224136" cy="1080120"/>
          </a:xfrm>
          <a:prstGeom prst="wedgeRectCallout">
            <a:avLst>
              <a:gd name="adj1" fmla="val 167489"/>
              <a:gd name="adj2" fmla="val 124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Je passe</a:t>
            </a:r>
          </a:p>
        </p:txBody>
      </p:sp>
      <p:pic>
        <p:nvPicPr>
          <p:cNvPr id="6"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11</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4325" y="338138"/>
            <a:ext cx="8515350" cy="6181725"/>
          </a:xfrm>
          <a:prstGeom prst="rect">
            <a:avLst/>
          </a:prstGeom>
          <a:noFill/>
          <a:ln w="9525">
            <a:noFill/>
            <a:miter lim="800000"/>
            <a:headEnd/>
            <a:tailEnd/>
          </a:ln>
        </p:spPr>
      </p:pic>
      <p:sp>
        <p:nvSpPr>
          <p:cNvPr id="3" name="Rectangle 2"/>
          <p:cNvSpPr/>
          <p:nvPr/>
        </p:nvSpPr>
        <p:spPr>
          <a:xfrm>
            <a:off x="1187624" y="332656"/>
            <a:ext cx="1224136" cy="1080120"/>
          </a:xfrm>
          <a:prstGeom prst="wedgeRectCallout">
            <a:avLst>
              <a:gd name="adj1" fmla="val 214833"/>
              <a:gd name="adj2" fmla="val 68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Je passe</a:t>
            </a:r>
          </a:p>
        </p:txBody>
      </p:sp>
      <p:pic>
        <p:nvPicPr>
          <p:cNvPr id="5"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9563" y="338138"/>
            <a:ext cx="8524875" cy="6181725"/>
          </a:xfrm>
          <a:prstGeom prst="rect">
            <a:avLst/>
          </a:prstGeom>
          <a:noFill/>
          <a:ln w="9525">
            <a:noFill/>
            <a:miter lim="800000"/>
            <a:headEnd/>
            <a:tailEnd/>
          </a:ln>
        </p:spPr>
      </p:pic>
      <p:sp>
        <p:nvSpPr>
          <p:cNvPr id="3" name="Rectangle 2"/>
          <p:cNvSpPr/>
          <p:nvPr/>
        </p:nvSpPr>
        <p:spPr>
          <a:xfrm>
            <a:off x="7596336" y="1052736"/>
            <a:ext cx="1224136" cy="1080120"/>
          </a:xfrm>
          <a:prstGeom prst="wedgeRectCallout">
            <a:avLst>
              <a:gd name="adj1" fmla="val -154325"/>
              <a:gd name="adj2" fmla="val 171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Je passe</a:t>
            </a:r>
          </a:p>
        </p:txBody>
      </p:sp>
      <p:pic>
        <p:nvPicPr>
          <p:cNvPr id="5"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13</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0038" y="338138"/>
            <a:ext cx="8543925" cy="6181725"/>
          </a:xfrm>
          <a:prstGeom prst="rect">
            <a:avLst/>
          </a:prstGeom>
          <a:noFill/>
          <a:ln w="9525">
            <a:noFill/>
            <a:miter lim="800000"/>
            <a:headEnd/>
            <a:tailEnd/>
          </a:ln>
        </p:spPr>
      </p:pic>
      <p:sp>
        <p:nvSpPr>
          <p:cNvPr id="4" name="Rectangle 3"/>
          <p:cNvSpPr/>
          <p:nvPr/>
        </p:nvSpPr>
        <p:spPr>
          <a:xfrm>
            <a:off x="7524328" y="4365104"/>
            <a:ext cx="1224136" cy="1080120"/>
          </a:xfrm>
          <a:prstGeom prst="wedgeRectCallout">
            <a:avLst>
              <a:gd name="adj1" fmla="val -279644"/>
              <a:gd name="adj2" fmla="val 26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J’ouvre</a:t>
            </a:r>
          </a:p>
        </p:txBody>
      </p:sp>
      <p:sp>
        <p:nvSpPr>
          <p:cNvPr id="5" name="Rectangle 4"/>
          <p:cNvSpPr/>
          <p:nvPr/>
        </p:nvSpPr>
        <p:spPr>
          <a:xfrm>
            <a:off x="7308304" y="836712"/>
            <a:ext cx="1224136" cy="1080120"/>
          </a:xfrm>
          <a:prstGeom prst="wedgeRectCallout">
            <a:avLst>
              <a:gd name="adj1" fmla="val -279644"/>
              <a:gd name="adj2" fmla="val 26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J’ai 10 points H</a:t>
            </a:r>
          </a:p>
        </p:txBody>
      </p:sp>
      <p:sp>
        <p:nvSpPr>
          <p:cNvPr id="6" name="Rectangle 5"/>
          <p:cNvSpPr/>
          <p:nvPr/>
        </p:nvSpPr>
        <p:spPr>
          <a:xfrm>
            <a:off x="7524328" y="4221088"/>
            <a:ext cx="1440160" cy="1368152"/>
          </a:xfrm>
          <a:prstGeom prst="wedgeRectCallout">
            <a:avLst>
              <a:gd name="adj1" fmla="val -241725"/>
              <a:gd name="adj2" fmla="val 21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Je joue le score de 9/4 ce qui se traduit par 3SA. </a:t>
            </a:r>
          </a:p>
        </p:txBody>
      </p:sp>
      <p:pic>
        <p:nvPicPr>
          <p:cNvPr id="8"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14</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19088" y="347663"/>
            <a:ext cx="8505825" cy="6162675"/>
          </a:xfrm>
          <a:prstGeom prst="rect">
            <a:avLst/>
          </a:prstGeom>
          <a:noFill/>
          <a:ln w="9525">
            <a:noFill/>
            <a:miter lim="800000"/>
            <a:headEnd/>
            <a:tailEnd/>
          </a:ln>
        </p:spPr>
      </p:pic>
      <p:sp>
        <p:nvSpPr>
          <p:cNvPr id="3" name="Rectangle 2"/>
          <p:cNvSpPr/>
          <p:nvPr/>
        </p:nvSpPr>
        <p:spPr>
          <a:xfrm>
            <a:off x="323528" y="1844824"/>
            <a:ext cx="1224136" cy="1080120"/>
          </a:xfrm>
          <a:prstGeom prst="wedgeRectCallout">
            <a:avLst>
              <a:gd name="adj1" fmla="val 156969"/>
              <a:gd name="adj2" fmla="val 94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a:rPr>
              <a:t>L’entame</a:t>
            </a:r>
          </a:p>
        </p:txBody>
      </p:sp>
      <p:pic>
        <p:nvPicPr>
          <p:cNvPr id="5"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15</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19088" y="347663"/>
            <a:ext cx="8505825" cy="61626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t="18501"/>
          <a:stretch>
            <a:fillRect/>
          </a:stretch>
        </p:blipFill>
        <p:spPr bwMode="auto">
          <a:xfrm>
            <a:off x="309563" y="1484784"/>
            <a:ext cx="8524875" cy="5030316"/>
          </a:xfrm>
          <a:prstGeom prst="rect">
            <a:avLst/>
          </a:prstGeom>
          <a:noFill/>
          <a:ln w="9525">
            <a:noFill/>
            <a:miter lim="800000"/>
            <a:headEnd/>
            <a:tailEnd/>
          </a:ln>
        </p:spPr>
      </p:pic>
      <p:sp>
        <p:nvSpPr>
          <p:cNvPr id="4" name="Rectangle à coins arrondis 3"/>
          <p:cNvSpPr/>
          <p:nvPr/>
        </p:nvSpPr>
        <p:spPr>
          <a:xfrm>
            <a:off x="3707904" y="764704"/>
            <a:ext cx="15121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rial"/>
              </a:rPr>
              <a:t>Le mort</a:t>
            </a:r>
          </a:p>
        </p:txBody>
      </p:sp>
      <p:pic>
        <p:nvPicPr>
          <p:cNvPr id="6" name="Picture 2" descr="C:\0-Amélie\1-PROD\Multi cycle\Mathématiques\Les maths par le jeu\Imports\tetiere paysage 2 math par j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09563" y="342900"/>
            <a:ext cx="8524875" cy="6172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253334" y="359172"/>
            <a:ext cx="1924050" cy="18669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975124" y="332656"/>
            <a:ext cx="1924050" cy="190080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411760" y="332656"/>
            <a:ext cx="1924050" cy="115212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860032" y="332656"/>
            <a:ext cx="1924050" cy="1139428"/>
          </a:xfrm>
          <a:prstGeom prst="rect">
            <a:avLst/>
          </a:prstGeom>
          <a:noFill/>
          <a:ln w="9525">
            <a:noFill/>
            <a:miter lim="800000"/>
            <a:headEnd/>
            <a:tailEnd/>
          </a:ln>
        </p:spPr>
      </p:pic>
      <p:pic>
        <p:nvPicPr>
          <p:cNvPr id="7" name="Image 6" descr="06.jpg"/>
          <p:cNvPicPr>
            <a:picLocks noChangeAspect="1"/>
          </p:cNvPicPr>
          <p:nvPr/>
        </p:nvPicPr>
        <p:blipFill>
          <a:blip r:embed="rId4" cstate="print"/>
          <a:stretch>
            <a:fillRect/>
          </a:stretch>
        </p:blipFill>
        <p:spPr>
          <a:xfrm>
            <a:off x="3059832" y="548680"/>
            <a:ext cx="583553" cy="896943"/>
          </a:xfrm>
          <a:prstGeom prst="rect">
            <a:avLst/>
          </a:prstGeom>
          <a:ln>
            <a:solidFill>
              <a:schemeClr val="tx1"/>
            </a:solidFill>
          </a:ln>
        </p:spPr>
      </p:pic>
      <p:pic>
        <p:nvPicPr>
          <p:cNvPr id="8" name="Image 7" descr="08.jpg"/>
          <p:cNvPicPr>
            <a:picLocks noChangeAspect="1"/>
          </p:cNvPicPr>
          <p:nvPr/>
        </p:nvPicPr>
        <p:blipFill>
          <a:blip r:embed="rId5" cstate="print"/>
          <a:stretch>
            <a:fillRect/>
          </a:stretch>
        </p:blipFill>
        <p:spPr>
          <a:xfrm>
            <a:off x="3059832" y="836712"/>
            <a:ext cx="583553" cy="896943"/>
          </a:xfrm>
          <a:prstGeom prst="rect">
            <a:avLst/>
          </a:prstGeom>
          <a:ln>
            <a:solidFill>
              <a:schemeClr val="tx1"/>
            </a:solidFill>
          </a:ln>
        </p:spPr>
      </p:pic>
      <p:pic>
        <p:nvPicPr>
          <p:cNvPr id="9" name="Image 8" descr="12.jpg"/>
          <p:cNvPicPr>
            <a:picLocks noChangeAspect="1"/>
          </p:cNvPicPr>
          <p:nvPr/>
        </p:nvPicPr>
        <p:blipFill>
          <a:blip r:embed="rId6" cstate="print"/>
          <a:stretch>
            <a:fillRect/>
          </a:stretch>
        </p:blipFill>
        <p:spPr>
          <a:xfrm>
            <a:off x="3059832" y="1124744"/>
            <a:ext cx="583553" cy="896943"/>
          </a:xfrm>
          <a:prstGeom prst="rect">
            <a:avLst/>
          </a:prstGeom>
          <a:ln>
            <a:solidFill>
              <a:schemeClr val="tx1"/>
            </a:solidFill>
          </a:ln>
        </p:spPr>
      </p:pic>
      <p:pic>
        <p:nvPicPr>
          <p:cNvPr id="10" name="Image 9" descr="13.jpg"/>
          <p:cNvPicPr>
            <a:picLocks noChangeAspect="1"/>
          </p:cNvPicPr>
          <p:nvPr/>
        </p:nvPicPr>
        <p:blipFill>
          <a:blip r:embed="rId7" cstate="print"/>
          <a:stretch>
            <a:fillRect/>
          </a:stretch>
        </p:blipFill>
        <p:spPr>
          <a:xfrm>
            <a:off x="3059832" y="1412776"/>
            <a:ext cx="583553" cy="896943"/>
          </a:xfrm>
          <a:prstGeom prst="rect">
            <a:avLst/>
          </a:prstGeom>
          <a:ln>
            <a:solidFill>
              <a:schemeClr val="tx1"/>
            </a:solidFill>
          </a:ln>
        </p:spPr>
      </p:pic>
      <p:pic>
        <p:nvPicPr>
          <p:cNvPr id="11" name="Image 10" descr="14.jpg"/>
          <p:cNvPicPr>
            <a:picLocks noChangeAspect="1"/>
          </p:cNvPicPr>
          <p:nvPr/>
        </p:nvPicPr>
        <p:blipFill>
          <a:blip r:embed="rId8" cstate="print"/>
          <a:stretch>
            <a:fillRect/>
          </a:stretch>
        </p:blipFill>
        <p:spPr>
          <a:xfrm>
            <a:off x="3851920" y="548680"/>
            <a:ext cx="583553" cy="896943"/>
          </a:xfrm>
          <a:prstGeom prst="rect">
            <a:avLst/>
          </a:prstGeom>
          <a:ln>
            <a:solidFill>
              <a:schemeClr val="tx1"/>
            </a:solidFill>
          </a:ln>
        </p:spPr>
      </p:pic>
      <p:pic>
        <p:nvPicPr>
          <p:cNvPr id="12" name="Image 11" descr="15.jpg"/>
          <p:cNvPicPr>
            <a:picLocks noChangeAspect="1"/>
          </p:cNvPicPr>
          <p:nvPr/>
        </p:nvPicPr>
        <p:blipFill>
          <a:blip r:embed="rId9" cstate="print"/>
          <a:stretch>
            <a:fillRect/>
          </a:stretch>
        </p:blipFill>
        <p:spPr>
          <a:xfrm>
            <a:off x="3851920" y="836712"/>
            <a:ext cx="583553" cy="896943"/>
          </a:xfrm>
          <a:prstGeom prst="rect">
            <a:avLst/>
          </a:prstGeom>
          <a:ln>
            <a:solidFill>
              <a:schemeClr val="tx1"/>
            </a:solidFill>
          </a:ln>
        </p:spPr>
      </p:pic>
      <p:pic>
        <p:nvPicPr>
          <p:cNvPr id="13" name="Image 12" descr="24.jpg"/>
          <p:cNvPicPr>
            <a:picLocks noChangeAspect="1"/>
          </p:cNvPicPr>
          <p:nvPr/>
        </p:nvPicPr>
        <p:blipFill>
          <a:blip r:embed="rId10" cstate="print"/>
          <a:stretch>
            <a:fillRect/>
          </a:stretch>
        </p:blipFill>
        <p:spPr>
          <a:xfrm>
            <a:off x="3851920" y="1124744"/>
            <a:ext cx="583553" cy="902347"/>
          </a:xfrm>
          <a:prstGeom prst="rect">
            <a:avLst/>
          </a:prstGeom>
          <a:ln>
            <a:solidFill>
              <a:schemeClr val="tx1"/>
            </a:solidFill>
          </a:ln>
        </p:spPr>
      </p:pic>
      <p:pic>
        <p:nvPicPr>
          <p:cNvPr id="17" name="Image 16" descr="28.jpg"/>
          <p:cNvPicPr>
            <a:picLocks noChangeAspect="1"/>
          </p:cNvPicPr>
          <p:nvPr/>
        </p:nvPicPr>
        <p:blipFill>
          <a:blip r:embed="rId11" cstate="print"/>
          <a:stretch>
            <a:fillRect/>
          </a:stretch>
        </p:blipFill>
        <p:spPr>
          <a:xfrm>
            <a:off x="5436096" y="548680"/>
            <a:ext cx="583553" cy="896943"/>
          </a:xfrm>
          <a:prstGeom prst="rect">
            <a:avLst/>
          </a:prstGeom>
          <a:ln>
            <a:solidFill>
              <a:schemeClr val="tx1"/>
            </a:solidFill>
          </a:ln>
        </p:spPr>
      </p:pic>
      <p:pic>
        <p:nvPicPr>
          <p:cNvPr id="18" name="Image 17" descr="45.jpg"/>
          <p:cNvPicPr>
            <a:picLocks noChangeAspect="1"/>
          </p:cNvPicPr>
          <p:nvPr/>
        </p:nvPicPr>
        <p:blipFill>
          <a:blip r:embed="rId12" cstate="print"/>
          <a:stretch>
            <a:fillRect/>
          </a:stretch>
        </p:blipFill>
        <p:spPr>
          <a:xfrm>
            <a:off x="4644008" y="548680"/>
            <a:ext cx="583553" cy="902347"/>
          </a:xfrm>
          <a:prstGeom prst="rect">
            <a:avLst/>
          </a:prstGeom>
          <a:ln>
            <a:solidFill>
              <a:schemeClr val="tx1"/>
            </a:solidFill>
          </a:ln>
        </p:spPr>
      </p:pic>
      <p:pic>
        <p:nvPicPr>
          <p:cNvPr id="14" name="Image 13" descr="32.jpg"/>
          <p:cNvPicPr>
            <a:picLocks noChangeAspect="1"/>
          </p:cNvPicPr>
          <p:nvPr/>
        </p:nvPicPr>
        <p:blipFill>
          <a:blip r:embed="rId13" cstate="print"/>
          <a:stretch>
            <a:fillRect/>
          </a:stretch>
        </p:blipFill>
        <p:spPr>
          <a:xfrm>
            <a:off x="5436096" y="836712"/>
            <a:ext cx="583553" cy="896943"/>
          </a:xfrm>
          <a:prstGeom prst="rect">
            <a:avLst/>
          </a:prstGeom>
          <a:ln>
            <a:solidFill>
              <a:schemeClr val="tx1"/>
            </a:solidFill>
          </a:ln>
        </p:spPr>
      </p:pic>
      <p:pic>
        <p:nvPicPr>
          <p:cNvPr id="15" name="Image 14" descr="34.jpg"/>
          <p:cNvPicPr>
            <a:picLocks noChangeAspect="1"/>
          </p:cNvPicPr>
          <p:nvPr/>
        </p:nvPicPr>
        <p:blipFill>
          <a:blip r:embed="rId14" cstate="print"/>
          <a:stretch>
            <a:fillRect/>
          </a:stretch>
        </p:blipFill>
        <p:spPr>
          <a:xfrm>
            <a:off x="5436096" y="1124744"/>
            <a:ext cx="583553" cy="896943"/>
          </a:xfrm>
          <a:prstGeom prst="rect">
            <a:avLst/>
          </a:prstGeom>
          <a:ln>
            <a:solidFill>
              <a:schemeClr val="tx1"/>
            </a:solidFill>
          </a:ln>
        </p:spPr>
      </p:pic>
      <p:pic>
        <p:nvPicPr>
          <p:cNvPr id="19" name="Image 18" descr="47.jpg"/>
          <p:cNvPicPr>
            <a:picLocks noChangeAspect="1"/>
          </p:cNvPicPr>
          <p:nvPr/>
        </p:nvPicPr>
        <p:blipFill>
          <a:blip r:embed="rId15" cstate="print"/>
          <a:stretch>
            <a:fillRect/>
          </a:stretch>
        </p:blipFill>
        <p:spPr>
          <a:xfrm>
            <a:off x="4644008" y="836712"/>
            <a:ext cx="583553" cy="902347"/>
          </a:xfrm>
          <a:prstGeom prst="rect">
            <a:avLst/>
          </a:prstGeom>
          <a:ln>
            <a:solidFill>
              <a:schemeClr val="tx1"/>
            </a:solidFill>
          </a:ln>
        </p:spPr>
      </p:pic>
      <p:pic>
        <p:nvPicPr>
          <p:cNvPr id="20" name="Image 19" descr="48.jpg"/>
          <p:cNvPicPr>
            <a:picLocks noChangeAspect="1"/>
          </p:cNvPicPr>
          <p:nvPr/>
        </p:nvPicPr>
        <p:blipFill>
          <a:blip r:embed="rId16" cstate="print"/>
          <a:stretch>
            <a:fillRect/>
          </a:stretch>
        </p:blipFill>
        <p:spPr>
          <a:xfrm>
            <a:off x="4644008" y="1124744"/>
            <a:ext cx="583553" cy="902347"/>
          </a:xfrm>
          <a:prstGeom prst="rect">
            <a:avLst/>
          </a:prstGeom>
          <a:ln>
            <a:solidFill>
              <a:schemeClr val="tx1"/>
            </a:solidFill>
          </a:ln>
        </p:spPr>
      </p:pic>
      <p:pic>
        <p:nvPicPr>
          <p:cNvPr id="22" name="Picture 2" descr="C:\0-Amélie\1-PROD\Multi cycle\Mathématiques\Les maths par le jeu\Imports\tetiere paysage 2 math par jeu.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17</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7"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par>
                                <p:cTn id="25" presetID="7"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7"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7" presetClass="entr" presetSubtype="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0-#ppt_h/2"/>
                                          </p:val>
                                        </p:tav>
                                        <p:tav tm="100000">
                                          <p:val>
                                            <p:strVal val="#ppt_y"/>
                                          </p:val>
                                        </p:tav>
                                      </p:tavLst>
                                    </p:anim>
                                  </p:childTnLst>
                                </p:cTn>
                              </p:par>
                              <p:par>
                                <p:cTn id="37" presetID="7" presetClass="entr" presetSubtype="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ppt_x"/>
                                          </p:val>
                                        </p:tav>
                                        <p:tav tm="100000">
                                          <p:val>
                                            <p:strVal val="#ppt_x"/>
                                          </p:val>
                                        </p:tav>
                                      </p:tavLst>
                                    </p:anim>
                                    <p:anim calcmode="lin" valueType="num">
                                      <p:cBhvr additive="base">
                                        <p:cTn id="40" dur="1000" fill="hold"/>
                                        <p:tgtEl>
                                          <p:spTgt spid="18"/>
                                        </p:tgtEl>
                                        <p:attrNameLst>
                                          <p:attrName>ppt_y</p:attrName>
                                        </p:attrNameLst>
                                      </p:cBhvr>
                                      <p:tavLst>
                                        <p:tav tm="0">
                                          <p:val>
                                            <p:strVal val="0-#ppt_h/2"/>
                                          </p:val>
                                        </p:tav>
                                        <p:tav tm="100000">
                                          <p:val>
                                            <p:strVal val="#ppt_y"/>
                                          </p:val>
                                        </p:tav>
                                      </p:tavLst>
                                    </p:anim>
                                  </p:childTnLst>
                                </p:cTn>
                              </p:par>
                              <p:par>
                                <p:cTn id="41" presetID="7"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0-#ppt_h/2"/>
                                          </p:val>
                                        </p:tav>
                                        <p:tav tm="100000">
                                          <p:val>
                                            <p:strVal val="#ppt_y"/>
                                          </p:val>
                                        </p:tav>
                                      </p:tavLst>
                                    </p:anim>
                                  </p:childTnLst>
                                </p:cTn>
                              </p:par>
                              <p:par>
                                <p:cTn id="45" presetID="7" presetClass="entr" presetSubtype="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0-#ppt_h/2"/>
                                          </p:val>
                                        </p:tav>
                                        <p:tav tm="100000">
                                          <p:val>
                                            <p:strVal val="#ppt_y"/>
                                          </p:val>
                                        </p:tav>
                                      </p:tavLst>
                                    </p:anim>
                                  </p:childTnLst>
                                </p:cTn>
                              </p:par>
                              <p:par>
                                <p:cTn id="49" presetID="7" presetClass="entr" presetSubtype="1"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ppt_x"/>
                                          </p:val>
                                        </p:tav>
                                        <p:tav tm="100000">
                                          <p:val>
                                            <p:strVal val="#ppt_x"/>
                                          </p:val>
                                        </p:tav>
                                      </p:tavLst>
                                    </p:anim>
                                    <p:anim calcmode="lin" valueType="num">
                                      <p:cBhvr additive="base">
                                        <p:cTn id="52" dur="1000" fill="hold"/>
                                        <p:tgtEl>
                                          <p:spTgt spid="19"/>
                                        </p:tgtEl>
                                        <p:attrNameLst>
                                          <p:attrName>ppt_y</p:attrName>
                                        </p:attrNameLst>
                                      </p:cBhvr>
                                      <p:tavLst>
                                        <p:tav tm="0">
                                          <p:val>
                                            <p:strVal val="0-#ppt_h/2"/>
                                          </p:val>
                                        </p:tav>
                                        <p:tav tm="100000">
                                          <p:val>
                                            <p:strVal val="#ppt_y"/>
                                          </p:val>
                                        </p:tav>
                                      </p:tavLst>
                                    </p:anim>
                                  </p:childTnLst>
                                </p:cTn>
                              </p:par>
                              <p:par>
                                <p:cTn id="53" presetID="7" presetClass="entr" presetSubtype="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000" fill="hold"/>
                                        <p:tgtEl>
                                          <p:spTgt spid="20"/>
                                        </p:tgtEl>
                                        <p:attrNameLst>
                                          <p:attrName>ppt_x</p:attrName>
                                        </p:attrNameLst>
                                      </p:cBhvr>
                                      <p:tavLst>
                                        <p:tav tm="0">
                                          <p:val>
                                            <p:strVal val="#ppt_x"/>
                                          </p:val>
                                        </p:tav>
                                        <p:tav tm="100000">
                                          <p:val>
                                            <p:strVal val="#ppt_x"/>
                                          </p:val>
                                        </p:tav>
                                      </p:tavLst>
                                    </p:anim>
                                    <p:anim calcmode="lin" valueType="num">
                                      <p:cBhvr additive="base">
                                        <p:cTn id="56"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813" y="764704"/>
            <a:ext cx="7786687" cy="4647426"/>
          </a:xfrm>
          <a:prstGeom prst="rect">
            <a:avLst/>
          </a:prstGeom>
          <a:noFill/>
        </p:spPr>
        <p:txBody>
          <a:bodyPr wrap="square" rtlCol="0" anchor="t">
            <a:spAutoFit/>
          </a:bodyPr>
          <a:lstStyle/>
          <a:p>
            <a:pPr algn="ctr"/>
            <a:r>
              <a:rPr lang="fr-FR" sz="3200" b="1" dirty="0">
                <a:solidFill>
                  <a:schemeClr val="accent5">
                    <a:lumMod val="75000"/>
                  </a:schemeClr>
                </a:solidFill>
                <a:latin typeface="Arial"/>
              </a:rPr>
              <a:t>Questions : </a:t>
            </a:r>
          </a:p>
          <a:p>
            <a:pPr algn="just"/>
            <a:endParaRPr lang="fr-FR" sz="2400" dirty="0"/>
          </a:p>
          <a:p>
            <a:pPr algn="just"/>
            <a:r>
              <a:rPr lang="fr-FR" sz="2400" dirty="0">
                <a:latin typeface="Arial"/>
              </a:rPr>
              <a:t>1) Qui gagne? Il serait temps de le préciser.  L’ équipe ayant le plus de points a fait un pari. Si ce pari est réussi (soit faire un nombre de levées au moins égal au nombre demandé) alors elle gagne, sinon elle perd. </a:t>
            </a:r>
          </a:p>
          <a:p>
            <a:pPr algn="just"/>
            <a:endParaRPr lang="fr-FR" sz="2400" dirty="0"/>
          </a:p>
          <a:p>
            <a:pPr algn="just"/>
            <a:endParaRPr lang="fr-FR" sz="2400" dirty="0"/>
          </a:p>
          <a:p>
            <a:pPr algn="just"/>
            <a:r>
              <a:rPr lang="fr-FR" sz="2400" dirty="0">
                <a:latin typeface="Arial"/>
              </a:rPr>
              <a:t>2) Pourquoi parier sur le score de 9/4, par exemple, alors qu’on pourrait se contenter de 7/6 et donc ne pas prendre le risque de perdre.  On verra cela  prochainement mais …</a:t>
            </a:r>
          </a:p>
        </p:txBody>
      </p:sp>
      <p:pic>
        <p:nvPicPr>
          <p:cNvPr id="4"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18</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checkerboard(across)">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7188" y="2071688"/>
            <a:ext cx="8786812" cy="3046988"/>
          </a:xfrm>
          <a:prstGeom prst="rect">
            <a:avLst/>
          </a:prstGeom>
          <a:noFill/>
        </p:spPr>
        <p:txBody>
          <a:bodyPr wrap="square" rtlCol="0" anchor="t">
            <a:spAutoFit/>
          </a:bodyPr>
          <a:lstStyle/>
          <a:p>
            <a:pPr algn="ctr"/>
            <a:r>
              <a:rPr lang="fr-FR" sz="3600" dirty="0">
                <a:latin typeface="Arial"/>
              </a:rPr>
              <a:t>Il est  temps de passer à l’action …</a:t>
            </a:r>
          </a:p>
          <a:p>
            <a:endParaRPr lang="fr-FR" sz="4000" dirty="0"/>
          </a:p>
          <a:p>
            <a:pPr algn="ctr"/>
            <a:r>
              <a:rPr lang="fr-FR" sz="3600" dirty="0">
                <a:latin typeface="Arial"/>
              </a:rPr>
              <a:t>Vous allez jouer quelques donnes ...</a:t>
            </a:r>
          </a:p>
          <a:p>
            <a:endParaRPr lang="fr-FR" sz="4000" dirty="0"/>
          </a:p>
          <a:p>
            <a:endParaRPr lang="fr-FR" sz="4000" dirty="0"/>
          </a:p>
        </p:txBody>
      </p:sp>
      <p:pic>
        <p:nvPicPr>
          <p:cNvPr id="4"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19</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5">
                    <a:lumMod val="75000"/>
                  </a:schemeClr>
                </a:solidFill>
                <a:latin typeface="Arial"/>
              </a:rPr>
              <a:t>Quelques vérités</a:t>
            </a:r>
          </a:p>
        </p:txBody>
      </p:sp>
      <p:sp>
        <p:nvSpPr>
          <p:cNvPr id="3" name="Espace réservé du contenu 2"/>
          <p:cNvSpPr>
            <a:spLocks noGrp="1"/>
          </p:cNvSpPr>
          <p:nvPr>
            <p:ph idx="1"/>
          </p:nvPr>
        </p:nvSpPr>
        <p:spPr/>
        <p:txBody>
          <a:bodyPr vert="horz" lIns="91440" tIns="45720" rIns="91440" bIns="45720" rtlCol="0" anchor="t">
            <a:normAutofit/>
          </a:bodyPr>
          <a:lstStyle/>
          <a:p>
            <a:r>
              <a:rPr lang="fr-FR" dirty="0">
                <a:latin typeface="Arial"/>
              </a:rPr>
              <a:t>Le nombre moyen de points d’honneurs possédés par un joueur est de 10 (quarante divisé par quatre)</a:t>
            </a:r>
          </a:p>
          <a:p>
            <a:r>
              <a:rPr lang="fr-FR" dirty="0">
                <a:latin typeface="Arial"/>
              </a:rPr>
              <a:t>Un des deux camps a au moins vingt points</a:t>
            </a:r>
          </a:p>
          <a:p>
            <a:r>
              <a:rPr lang="fr-FR" dirty="0">
                <a:latin typeface="Arial"/>
              </a:rPr>
              <a:t>Si un des joueurs a moins de 10 points alors que son équipe a au moins 20 points alors son partenaire a plus de dix points.</a:t>
            </a:r>
            <a:r>
              <a:rPr lang="fr-FR" dirty="0"/>
              <a:t> </a:t>
            </a:r>
          </a:p>
        </p:txBody>
      </p:sp>
      <p:pic>
        <p:nvPicPr>
          <p:cNvPr id="5"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928670"/>
            <a:ext cx="8215370" cy="5355312"/>
          </a:xfrm>
          <a:prstGeom prst="rect">
            <a:avLst/>
          </a:prstGeom>
          <a:noFill/>
        </p:spPr>
        <p:txBody>
          <a:bodyPr wrap="square" rtlCol="0" anchor="t">
            <a:spAutoFit/>
          </a:bodyPr>
          <a:lstStyle/>
          <a:p>
            <a:r>
              <a:rPr lang="fr-FR" sz="3200" dirty="0">
                <a:latin typeface="Arial"/>
              </a:rPr>
              <a:t>Il semble clair (mais-est-ce toujours vrai?) que :</a:t>
            </a:r>
          </a:p>
          <a:p>
            <a:endParaRPr lang="fr-FR" sz="3200" dirty="0"/>
          </a:p>
          <a:p>
            <a:pPr lvl="1" algn="just"/>
            <a:r>
              <a:rPr lang="fr-FR" sz="3200" dirty="0">
                <a:latin typeface="Arial"/>
              </a:rPr>
              <a:t>Le camp qui a toutes les chances  de faire le plus de levées est celui qui a le plus d’honneurs donc de points d’honneurs.</a:t>
            </a:r>
          </a:p>
          <a:p>
            <a:pPr algn="just"/>
            <a:endParaRPr lang="fr-FR" sz="3200" dirty="0"/>
          </a:p>
          <a:p>
            <a:pPr algn="just">
              <a:buFontTx/>
              <a:buChar char="-"/>
            </a:pPr>
            <a:endParaRPr lang="fr-FR" sz="3200" dirty="0"/>
          </a:p>
          <a:p>
            <a:endParaRPr lang="fr-FR" dirty="0"/>
          </a:p>
          <a:p>
            <a:endParaRPr lang="fr-FR" dirty="0"/>
          </a:p>
          <a:p>
            <a:endParaRPr lang="fr-FR" dirty="0"/>
          </a:p>
        </p:txBody>
      </p:sp>
      <p:pic>
        <p:nvPicPr>
          <p:cNvPr id="4"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0-Amélie\1-PROD\Multi cycle\Mathématiques\Les maths par le jeu\Imports\tetiere paysage 2 math par j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3</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714356"/>
            <a:ext cx="7715304" cy="892552"/>
          </a:xfrm>
          <a:prstGeom prst="rect">
            <a:avLst/>
          </a:prstGeom>
          <a:noFill/>
        </p:spPr>
        <p:txBody>
          <a:bodyPr wrap="square" rtlCol="0" anchor="t">
            <a:spAutoFit/>
          </a:bodyPr>
          <a:lstStyle/>
          <a:p>
            <a:pPr algn="ctr"/>
            <a:r>
              <a:rPr lang="fr-FR" sz="2800" b="1" dirty="0">
                <a:solidFill>
                  <a:schemeClr val="accent5">
                    <a:lumMod val="75000"/>
                  </a:schemeClr>
                </a:solidFill>
                <a:latin typeface="Arial"/>
              </a:rPr>
              <a:t>Déroulement de la recherche du contrat</a:t>
            </a:r>
          </a:p>
          <a:p>
            <a:pPr algn="ctr"/>
            <a:r>
              <a:rPr lang="fr-FR" sz="2400" dirty="0">
                <a:solidFill>
                  <a:schemeClr val="accent5">
                    <a:lumMod val="75000"/>
                  </a:schemeClr>
                </a:solidFill>
                <a:latin typeface="Arial"/>
              </a:rPr>
              <a:t>Cas du mini-bridge</a:t>
            </a:r>
          </a:p>
        </p:txBody>
      </p:sp>
      <p:sp>
        <p:nvSpPr>
          <p:cNvPr id="4" name="ZoneTexte 3"/>
          <p:cNvSpPr txBox="1"/>
          <p:nvPr/>
        </p:nvSpPr>
        <p:spPr>
          <a:xfrm>
            <a:off x="1143000" y="1811152"/>
            <a:ext cx="7572375" cy="3416320"/>
          </a:xfrm>
          <a:prstGeom prst="rect">
            <a:avLst/>
          </a:prstGeom>
          <a:noFill/>
        </p:spPr>
        <p:txBody>
          <a:bodyPr wrap="square" rtlCol="0" anchor="t">
            <a:spAutoFit/>
          </a:bodyPr>
          <a:lstStyle/>
          <a:p>
            <a:r>
              <a:rPr lang="fr-FR" dirty="0">
                <a:latin typeface="Arial"/>
              </a:rPr>
              <a:t>Voici la convention :</a:t>
            </a:r>
          </a:p>
          <a:p>
            <a:endParaRPr lang="fr-FR" dirty="0"/>
          </a:p>
          <a:p>
            <a:pPr marL="342900" indent="-342900">
              <a:buAutoNum type="arabicParenR"/>
            </a:pPr>
            <a:r>
              <a:rPr lang="fr-FR" dirty="0">
                <a:latin typeface="Arial"/>
              </a:rPr>
              <a:t>Le donneur prend la parole en premier,</a:t>
            </a:r>
          </a:p>
          <a:p>
            <a:pPr marL="342900" indent="-342900">
              <a:buAutoNum type="arabicParenR"/>
            </a:pPr>
            <a:r>
              <a:rPr lang="fr-FR" dirty="0">
                <a:latin typeface="Arial"/>
              </a:rPr>
              <a:t>Chacun a son tour (dans le sens des aiguilles d’une montre) parle,</a:t>
            </a:r>
          </a:p>
          <a:p>
            <a:pPr marL="342900" indent="-342900">
              <a:buAutoNum type="arabicParenR"/>
            </a:pPr>
            <a:r>
              <a:rPr lang="fr-FR" dirty="0">
                <a:latin typeface="Arial"/>
              </a:rPr>
              <a:t>Si un joueur a moins de 12 points H, </a:t>
            </a:r>
            <a:r>
              <a:rPr lang="fr-FR" b="1" dirty="0">
                <a:latin typeface="Arial"/>
              </a:rPr>
              <a:t>il dit je passe</a:t>
            </a:r>
            <a:r>
              <a:rPr lang="fr-FR" dirty="0">
                <a:latin typeface="Arial"/>
              </a:rPr>
              <a:t>. Dans le cas contraire, </a:t>
            </a:r>
            <a:r>
              <a:rPr lang="fr-FR" b="1" dirty="0">
                <a:latin typeface="Arial"/>
              </a:rPr>
              <a:t>il dit j’ouvre.</a:t>
            </a:r>
          </a:p>
          <a:p>
            <a:pPr marL="342900" indent="-342900">
              <a:buAutoNum type="arabicParenR"/>
            </a:pPr>
            <a:r>
              <a:rPr lang="fr-FR" b="1" dirty="0">
                <a:latin typeface="Arial"/>
              </a:rPr>
              <a:t>Dés qu’un joueur a dit j’ouvre, </a:t>
            </a:r>
          </a:p>
          <a:p>
            <a:pPr marL="342900" indent="-342900"/>
            <a:r>
              <a:rPr lang="fr-FR" b="1" dirty="0">
                <a:latin typeface="Arial"/>
              </a:rPr>
              <a:t>		- Le camp adverse n’a plus la parole,</a:t>
            </a:r>
          </a:p>
          <a:p>
            <a:pPr marL="342900" indent="-342900"/>
            <a:r>
              <a:rPr lang="fr-FR" b="1" dirty="0">
                <a:latin typeface="Arial"/>
              </a:rPr>
              <a:t>		- Son partenaire lui annonce son nombre de points H</a:t>
            </a:r>
          </a:p>
          <a:p>
            <a:pPr marL="342900" indent="-342900">
              <a:buAutoNum type="arabicParenR" startAt="5"/>
            </a:pPr>
            <a:r>
              <a:rPr lang="fr-FR" b="1" dirty="0">
                <a:latin typeface="Arial"/>
              </a:rPr>
              <a:t>Le joueur ayant ouvert conclut en indiquant à partir d’une table de décision le contrat (le score) qu’il va devoir jouer.</a:t>
            </a:r>
          </a:p>
          <a:p>
            <a:pPr marL="342900" indent="-342900"/>
            <a:endParaRPr lang="fr-FR" b="1" dirty="0"/>
          </a:p>
        </p:txBody>
      </p:sp>
      <p:pic>
        <p:nvPicPr>
          <p:cNvPr id="6"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4</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heckerboard(across)">
                                      <p:cBhvr>
                                        <p:cTn id="25" dur="500"/>
                                        <p:tgtEl>
                                          <p:spTgt spid="4">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heckerboard(across)">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heckerboard(across)">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714356"/>
            <a:ext cx="7572428" cy="861774"/>
          </a:xfrm>
          <a:prstGeom prst="rect">
            <a:avLst/>
          </a:prstGeom>
          <a:noFill/>
        </p:spPr>
        <p:txBody>
          <a:bodyPr wrap="square" rtlCol="0" anchor="t">
            <a:spAutoFit/>
          </a:bodyPr>
          <a:lstStyle/>
          <a:p>
            <a:pPr algn="ctr"/>
            <a:r>
              <a:rPr lang="fr-FR" sz="3200" b="1" dirty="0">
                <a:solidFill>
                  <a:schemeClr val="accent5">
                    <a:lumMod val="75000"/>
                  </a:schemeClr>
                </a:solidFill>
                <a:latin typeface="Arial"/>
              </a:rPr>
              <a:t>Table de Décision</a:t>
            </a:r>
          </a:p>
          <a:p>
            <a:pPr algn="ctr"/>
            <a:r>
              <a:rPr lang="fr-FR" dirty="0">
                <a:solidFill>
                  <a:schemeClr val="accent5">
                    <a:lumMod val="75000"/>
                  </a:schemeClr>
                </a:solidFill>
                <a:latin typeface="Arial"/>
              </a:rPr>
              <a:t>(cette table a été déterminée à partir d’une étude statistique)</a:t>
            </a:r>
          </a:p>
        </p:txBody>
      </p:sp>
      <p:sp>
        <p:nvSpPr>
          <p:cNvPr id="3" name="ZoneTexte 2"/>
          <p:cNvSpPr txBox="1"/>
          <p:nvPr/>
        </p:nvSpPr>
        <p:spPr>
          <a:xfrm>
            <a:off x="1142976" y="1916832"/>
            <a:ext cx="7786742" cy="4247317"/>
          </a:xfrm>
          <a:prstGeom prst="rect">
            <a:avLst/>
          </a:prstGeom>
          <a:noFill/>
        </p:spPr>
        <p:txBody>
          <a:bodyPr wrap="square" rtlCol="0" anchor="t">
            <a:spAutoFit/>
          </a:bodyPr>
          <a:lstStyle/>
          <a:p>
            <a:r>
              <a:rPr lang="fr-FR" dirty="0">
                <a:latin typeface="Arial"/>
              </a:rPr>
              <a:t>Score  7/6            1 SA ( se lit 1 Sans- Atout)         21-22 points H</a:t>
            </a:r>
          </a:p>
          <a:p>
            <a:endParaRPr lang="fr-FR" dirty="0"/>
          </a:p>
          <a:p>
            <a:r>
              <a:rPr lang="fr-FR" dirty="0">
                <a:latin typeface="Arial"/>
              </a:rPr>
              <a:t>Score  8/5            2 SA ( se lit 2 Sans- Atout)         23-24points H</a:t>
            </a:r>
          </a:p>
          <a:p>
            <a:endParaRPr lang="fr-FR" dirty="0"/>
          </a:p>
          <a:p>
            <a:r>
              <a:rPr lang="fr-FR" b="1" dirty="0">
                <a:latin typeface="Arial"/>
              </a:rPr>
              <a:t>Score  9/4            3SA                                          25-26 points H</a:t>
            </a:r>
          </a:p>
          <a:p>
            <a:endParaRPr lang="fr-FR" dirty="0"/>
          </a:p>
          <a:p>
            <a:r>
              <a:rPr lang="fr-FR" dirty="0">
                <a:latin typeface="Arial"/>
              </a:rPr>
              <a:t>Score  10/3          4 SA                                          27-28-29 points H</a:t>
            </a:r>
          </a:p>
          <a:p>
            <a:endParaRPr lang="fr-FR" dirty="0"/>
          </a:p>
          <a:p>
            <a:r>
              <a:rPr lang="fr-FR" dirty="0">
                <a:latin typeface="Arial"/>
              </a:rPr>
              <a:t>Score  11/2          5 SA                                           30-31-32 points H</a:t>
            </a:r>
          </a:p>
          <a:p>
            <a:endParaRPr lang="fr-FR" dirty="0"/>
          </a:p>
          <a:p>
            <a:r>
              <a:rPr lang="fr-FR" b="1" dirty="0">
                <a:latin typeface="Arial"/>
              </a:rPr>
              <a:t>Score  12/1           6 SA                                          33-34-35-36 points H</a:t>
            </a:r>
          </a:p>
          <a:p>
            <a:endParaRPr lang="fr-FR" dirty="0"/>
          </a:p>
          <a:p>
            <a:r>
              <a:rPr lang="fr-FR" b="1" dirty="0">
                <a:latin typeface="Arial"/>
              </a:rPr>
              <a:t>Score  13/0           7 SA                                          37-38-39-40 points H</a:t>
            </a:r>
          </a:p>
          <a:p>
            <a:endParaRPr lang="fr-FR" dirty="0"/>
          </a:p>
          <a:p>
            <a:endParaRPr lang="fr-FR" dirty="0"/>
          </a:p>
        </p:txBody>
      </p:sp>
      <p:pic>
        <p:nvPicPr>
          <p:cNvPr id="5"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5</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7" dur="5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a:rPr>
              <a:t>Remarques </a:t>
            </a:r>
          </a:p>
        </p:txBody>
      </p:sp>
      <p:sp>
        <p:nvSpPr>
          <p:cNvPr id="3" name="Espace réservé du contenu 2"/>
          <p:cNvSpPr>
            <a:spLocks noGrp="1"/>
          </p:cNvSpPr>
          <p:nvPr>
            <p:ph idx="1"/>
          </p:nvPr>
        </p:nvSpPr>
        <p:spPr/>
        <p:txBody>
          <a:bodyPr vert="horz" lIns="91440" tIns="45720" rIns="91440" bIns="45720" rtlCol="0" anchor="t">
            <a:normAutofit/>
          </a:bodyPr>
          <a:lstStyle/>
          <a:p>
            <a:pPr lvl="0"/>
            <a:r>
              <a:rPr lang="fr-FR" dirty="0">
                <a:latin typeface="Arial"/>
              </a:rPr>
              <a:t>Si N/S déclare le contrat de 9/4, il s’engage donc à gagner au moins 9 levées. Les adversaires doivent donc faire au moins ??? levées</a:t>
            </a:r>
          </a:p>
          <a:p>
            <a:pPr lvl="0"/>
            <a:r>
              <a:rPr lang="fr-FR" dirty="0">
                <a:latin typeface="Arial"/>
              </a:rPr>
              <a:t>Si le total des deux joueurs n’atteint pas vingt points, la parte est annulée.</a:t>
            </a:r>
            <a:r>
              <a:rPr lang="fr-FR" dirty="0"/>
              <a:t> </a:t>
            </a:r>
          </a:p>
          <a:p>
            <a:endParaRPr lang="fr-FR" dirty="0"/>
          </a:p>
        </p:txBody>
      </p:sp>
      <p:pic>
        <p:nvPicPr>
          <p:cNvPr id="5"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340768"/>
            <a:ext cx="8229600" cy="4525963"/>
          </a:xfrm>
        </p:spPr>
        <p:txBody>
          <a:bodyPr vert="horz" lIns="91440" tIns="45720" rIns="91440" bIns="45720" rtlCol="0" anchor="t">
            <a:normAutofit/>
          </a:bodyPr>
          <a:lstStyle/>
          <a:p>
            <a:pPr algn="ctr">
              <a:buNone/>
            </a:pPr>
            <a:endParaRPr lang="fr-FR" dirty="0"/>
          </a:p>
          <a:p>
            <a:pPr algn="ctr">
              <a:buNone/>
            </a:pPr>
            <a:endParaRPr lang="fr-FR" dirty="0"/>
          </a:p>
          <a:p>
            <a:pPr algn="ctr">
              <a:buNone/>
            </a:pPr>
            <a:endParaRPr lang="fr-FR" dirty="0"/>
          </a:p>
          <a:p>
            <a:pPr algn="ctr">
              <a:buNone/>
            </a:pPr>
            <a:r>
              <a:rPr lang="fr-FR" b="1" dirty="0">
                <a:solidFill>
                  <a:schemeClr val="accent5">
                    <a:lumMod val="75000"/>
                  </a:schemeClr>
                </a:solidFill>
                <a:latin typeface="Arial"/>
              </a:rPr>
              <a:t>Un premier exemple ….</a:t>
            </a:r>
          </a:p>
        </p:txBody>
      </p:sp>
      <p:pic>
        <p:nvPicPr>
          <p:cNvPr id="5" name="Picture 2" descr="C:\0-Amélie\1-PROD\Multi cycle\Mathématiques\Les maths par le jeu\Imports\tetiere paysage 2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0-Amélie\1-PROD\Multi cycle\Mathématiques\Les maths par le jeu\Imports\bas de page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www.manga-news.com/public/News%202012/Janv/nintendo-mii.jpg"/>
          <p:cNvPicPr>
            <a:picLocks noChangeAspect="1" noChangeArrowheads="1"/>
          </p:cNvPicPr>
          <p:nvPr/>
        </p:nvPicPr>
        <p:blipFill>
          <a:blip r:embed="rId3" cstate="print"/>
          <a:srcRect l="59219" t="50121" r="33221"/>
          <a:stretch>
            <a:fillRect/>
          </a:stretch>
        </p:blipFill>
        <p:spPr bwMode="auto">
          <a:xfrm>
            <a:off x="3924300" y="1052513"/>
            <a:ext cx="1223963" cy="2436812"/>
          </a:xfrm>
          <a:prstGeom prst="rect">
            <a:avLst/>
          </a:prstGeom>
          <a:noFill/>
          <a:ln w="9525">
            <a:noFill/>
            <a:miter lim="800000"/>
            <a:headEnd/>
            <a:tailEnd/>
          </a:ln>
        </p:spPr>
      </p:pic>
      <p:pic>
        <p:nvPicPr>
          <p:cNvPr id="6147" name="Picture 4" descr="http://www.manga-news.com/public/News%202012/Janv/nintendo-mii.jpg"/>
          <p:cNvPicPr>
            <a:picLocks noChangeAspect="1" noChangeArrowheads="1"/>
          </p:cNvPicPr>
          <p:nvPr/>
        </p:nvPicPr>
        <p:blipFill>
          <a:blip r:embed="rId3" cstate="print"/>
          <a:srcRect l="22681" t="45944" r="68500"/>
          <a:stretch>
            <a:fillRect/>
          </a:stretch>
        </p:blipFill>
        <p:spPr bwMode="auto">
          <a:xfrm>
            <a:off x="2051050" y="1916113"/>
            <a:ext cx="1296988" cy="2397125"/>
          </a:xfrm>
          <a:prstGeom prst="rect">
            <a:avLst/>
          </a:prstGeom>
          <a:noFill/>
          <a:ln w="9525">
            <a:noFill/>
            <a:miter lim="800000"/>
            <a:headEnd/>
            <a:tailEnd/>
          </a:ln>
        </p:spPr>
      </p:pic>
      <p:pic>
        <p:nvPicPr>
          <p:cNvPr id="6148" name="Picture 4" descr="http://www.manga-news.com/public/News%202012/Janv/nintendo-mii.jpg"/>
          <p:cNvPicPr>
            <a:picLocks noChangeAspect="1" noChangeArrowheads="1"/>
          </p:cNvPicPr>
          <p:nvPr/>
        </p:nvPicPr>
        <p:blipFill>
          <a:blip r:embed="rId3" cstate="print"/>
          <a:srcRect l="49139" t="54298" r="42041"/>
          <a:stretch>
            <a:fillRect/>
          </a:stretch>
        </p:blipFill>
        <p:spPr bwMode="auto">
          <a:xfrm>
            <a:off x="5724525" y="1773238"/>
            <a:ext cx="1439863" cy="2587625"/>
          </a:xfrm>
          <a:prstGeom prst="rect">
            <a:avLst/>
          </a:prstGeom>
          <a:noFill/>
          <a:ln w="9525">
            <a:noFill/>
            <a:miter lim="800000"/>
            <a:headEnd/>
            <a:tailEnd/>
          </a:ln>
        </p:spPr>
      </p:pic>
      <p:pic>
        <p:nvPicPr>
          <p:cNvPr id="6149" name="Picture 2" descr="http://iamyouasheisme.files.wordpress.com/2007/11/bridge_table.jpg"/>
          <p:cNvPicPr>
            <a:picLocks noChangeAspect="1" noChangeArrowheads="1"/>
          </p:cNvPicPr>
          <p:nvPr/>
        </p:nvPicPr>
        <p:blipFill>
          <a:blip r:embed="rId4" cstate="print"/>
          <a:srcRect t="5815"/>
          <a:stretch>
            <a:fillRect/>
          </a:stretch>
        </p:blipFill>
        <p:spPr bwMode="auto">
          <a:xfrm>
            <a:off x="3132138" y="2636838"/>
            <a:ext cx="2657475" cy="2332037"/>
          </a:xfrm>
          <a:prstGeom prst="rect">
            <a:avLst/>
          </a:prstGeom>
          <a:noFill/>
          <a:ln w="9525">
            <a:noFill/>
            <a:miter lim="800000"/>
            <a:headEnd/>
            <a:tailEnd/>
          </a:ln>
        </p:spPr>
      </p:pic>
      <p:sp>
        <p:nvSpPr>
          <p:cNvPr id="8" name="Rectangle 7"/>
          <p:cNvSpPr/>
          <p:nvPr/>
        </p:nvSpPr>
        <p:spPr>
          <a:xfrm>
            <a:off x="323850" y="2708275"/>
            <a:ext cx="1439863" cy="1441450"/>
          </a:xfrm>
          <a:prstGeom prst="wedgeRectCallout">
            <a:avLst>
              <a:gd name="adj1" fmla="val 108996"/>
              <a:gd name="adj2" fmla="val -31465"/>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1. je passe</a:t>
            </a:r>
          </a:p>
        </p:txBody>
      </p:sp>
      <p:sp>
        <p:nvSpPr>
          <p:cNvPr id="9" name="Rectangle 8"/>
          <p:cNvSpPr/>
          <p:nvPr/>
        </p:nvSpPr>
        <p:spPr>
          <a:xfrm>
            <a:off x="1763713" y="476250"/>
            <a:ext cx="1439862" cy="1439863"/>
          </a:xfrm>
          <a:prstGeom prst="wedgeRectCallout">
            <a:avLst>
              <a:gd name="adj1" fmla="val 131740"/>
              <a:gd name="adj2" fmla="val 5951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2. je passe</a:t>
            </a:r>
            <a:br>
              <a:rPr lang="fr-FR" dirty="0"/>
            </a:br>
            <a:endParaRPr lang="fr-FR" dirty="0"/>
          </a:p>
        </p:txBody>
      </p:sp>
      <p:sp>
        <p:nvSpPr>
          <p:cNvPr id="10" name="Rectangle 9"/>
          <p:cNvSpPr/>
          <p:nvPr/>
        </p:nvSpPr>
        <p:spPr>
          <a:xfrm>
            <a:off x="7451725" y="2060575"/>
            <a:ext cx="1441450" cy="1439863"/>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3. je passe</a:t>
            </a:r>
          </a:p>
        </p:txBody>
      </p:sp>
      <p:pic>
        <p:nvPicPr>
          <p:cNvPr id="13317" name="Picture 5"/>
          <p:cNvPicPr>
            <a:picLocks noChangeAspect="1" noChangeArrowheads="1"/>
          </p:cNvPicPr>
          <p:nvPr/>
        </p:nvPicPr>
        <p:blipFill>
          <a:blip r:embed="rId5" cstate="print"/>
          <a:srcRect/>
          <a:stretch>
            <a:fillRect/>
          </a:stretch>
        </p:blipFill>
        <p:spPr bwMode="auto">
          <a:xfrm>
            <a:off x="1285853" y="4797425"/>
            <a:ext cx="5857915" cy="1439863"/>
          </a:xfrm>
          <a:prstGeom prst="rect">
            <a:avLst/>
          </a:prstGeom>
          <a:noFill/>
          <a:ln w="9525">
            <a:noFill/>
            <a:miter lim="800000"/>
            <a:headEnd/>
            <a:tailEnd/>
          </a:ln>
        </p:spPr>
      </p:pic>
      <p:sp>
        <p:nvSpPr>
          <p:cNvPr id="12" name="Rectangle 11"/>
          <p:cNvSpPr/>
          <p:nvPr/>
        </p:nvSpPr>
        <p:spPr>
          <a:xfrm>
            <a:off x="7524750" y="4868863"/>
            <a:ext cx="1439863"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4. j’ouvre</a:t>
            </a:r>
          </a:p>
        </p:txBody>
      </p:sp>
      <p:cxnSp>
        <p:nvCxnSpPr>
          <p:cNvPr id="14" name="Connecteur droit avec flèche 13"/>
          <p:cNvCxnSpPr/>
          <p:nvPr/>
        </p:nvCxnSpPr>
        <p:spPr>
          <a:xfrm>
            <a:off x="1116013" y="2060575"/>
            <a:ext cx="1008062"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0" name="ZoneTexte 14"/>
          <p:cNvSpPr txBox="1">
            <a:spLocks noChangeArrowheads="1"/>
          </p:cNvSpPr>
          <p:nvPr/>
        </p:nvSpPr>
        <p:spPr bwMode="auto">
          <a:xfrm>
            <a:off x="179388" y="1844675"/>
            <a:ext cx="1296987" cy="369888"/>
          </a:xfrm>
          <a:prstGeom prst="rect">
            <a:avLst/>
          </a:prstGeom>
          <a:noFill/>
          <a:ln w="9525">
            <a:noFill/>
            <a:miter lim="800000"/>
            <a:headEnd/>
            <a:tailEnd/>
          </a:ln>
        </p:spPr>
        <p:txBody>
          <a:bodyPr>
            <a:spAutoFit/>
          </a:bodyPr>
          <a:lstStyle/>
          <a:p>
            <a:r>
              <a:rPr lang="fr-FR">
                <a:latin typeface="Calibri" pitchFamily="34" charset="0"/>
              </a:rPr>
              <a:t>donneur</a:t>
            </a:r>
          </a:p>
        </p:txBody>
      </p:sp>
      <p:sp>
        <p:nvSpPr>
          <p:cNvPr id="18" name="Rectangle 17"/>
          <p:cNvSpPr/>
          <p:nvPr/>
        </p:nvSpPr>
        <p:spPr>
          <a:xfrm>
            <a:off x="1763713" y="476250"/>
            <a:ext cx="1439862" cy="1439863"/>
          </a:xfrm>
          <a:prstGeom prst="wedgeRectCallout">
            <a:avLst>
              <a:gd name="adj1" fmla="val 131740"/>
              <a:gd name="adj2" fmla="val 5951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2. je passe</a:t>
            </a:r>
            <a:br>
              <a:rPr lang="fr-FR" dirty="0"/>
            </a:br>
            <a:r>
              <a:rPr lang="fr-FR" dirty="0"/>
              <a:t>5. j’ai 11H</a:t>
            </a:r>
          </a:p>
        </p:txBody>
      </p:sp>
      <p:sp>
        <p:nvSpPr>
          <p:cNvPr id="19" name="Rectangle 18"/>
          <p:cNvSpPr/>
          <p:nvPr/>
        </p:nvSpPr>
        <p:spPr>
          <a:xfrm>
            <a:off x="7358082" y="4500570"/>
            <a:ext cx="1785918" cy="180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4. j’ouvre</a:t>
            </a:r>
          </a:p>
          <a:p>
            <a:pPr fontAlgn="auto">
              <a:spcBef>
                <a:spcPts val="0"/>
              </a:spcBef>
              <a:spcAft>
                <a:spcPts val="0"/>
              </a:spcAft>
              <a:defRPr/>
            </a:pPr>
            <a:r>
              <a:rPr lang="fr-FR" dirty="0"/>
              <a:t>6. je joue </a:t>
            </a:r>
            <a:r>
              <a:rPr lang="fr-FR" dirty="0" smtClean="0"/>
              <a:t>le score 8/5 ce qui se traduit plus simplement par 2 SA. </a:t>
            </a:r>
            <a:endParaRPr lang="fr-FR" dirty="0"/>
          </a:p>
        </p:txBody>
      </p:sp>
      <p:sp>
        <p:nvSpPr>
          <p:cNvPr id="15" name="ZoneTexte 14"/>
          <p:cNvSpPr txBox="1">
            <a:spLocks noChangeArrowheads="1"/>
          </p:cNvSpPr>
          <p:nvPr/>
        </p:nvSpPr>
        <p:spPr bwMode="auto">
          <a:xfrm>
            <a:off x="323850" y="4292600"/>
            <a:ext cx="1296988" cy="369888"/>
          </a:xfrm>
          <a:prstGeom prst="rect">
            <a:avLst/>
          </a:prstGeom>
          <a:noFill/>
          <a:ln w="9525">
            <a:noFill/>
            <a:miter lim="800000"/>
            <a:headEnd/>
            <a:tailEnd/>
          </a:ln>
        </p:spPr>
        <p:txBody>
          <a:bodyPr>
            <a:spAutoFit/>
          </a:bodyPr>
          <a:lstStyle/>
          <a:p>
            <a:r>
              <a:rPr lang="fr-FR">
                <a:latin typeface="Calibri" pitchFamily="34" charset="0"/>
              </a:rPr>
              <a:t>Mon jeu :</a:t>
            </a:r>
          </a:p>
        </p:txBody>
      </p:sp>
      <p:cxnSp>
        <p:nvCxnSpPr>
          <p:cNvPr id="16" name="Connecteur droit avec flèche 15"/>
          <p:cNvCxnSpPr/>
          <p:nvPr/>
        </p:nvCxnSpPr>
        <p:spPr>
          <a:xfrm>
            <a:off x="1116013" y="4797425"/>
            <a:ext cx="360362"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descr="C:\0-Amélie\1-PROD\Multi cycle\Mathématiques\Les maths par le jeu\Imports\tetiere paysage 2 math par je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0-Amélie\1-PROD\Multi cycle\Mathématiques\Les maths par le jeu\Imports\bas de page math par je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5927321"/>
            <a:ext cx="6733803" cy="8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ppt_x"/>
                                          </p:val>
                                        </p:tav>
                                        <p:tav tm="100000">
                                          <p:val>
                                            <p:strVal val="#ppt_x"/>
                                          </p:val>
                                        </p:tav>
                                      </p:tavLst>
                                    </p:anim>
                                    <p:anim calcmode="lin" valueType="num">
                                      <p:cBhvr additive="base">
                                        <p:cTn id="14"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ppt_x"/>
                                          </p:val>
                                        </p:tav>
                                        <p:tav tm="100000">
                                          <p:val>
                                            <p:strVal val="#ppt_x"/>
                                          </p:val>
                                        </p:tav>
                                      </p:tavLst>
                                    </p:anim>
                                    <p:anim calcmode="lin" valueType="num">
                                      <p:cBhvr additive="base">
                                        <p:cTn id="3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strVal val="#ppt_w*0.70"/>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7420" grpId="0"/>
      <p:bldP spid="18" grpId="0" animBg="1"/>
      <p:bldP spid="19"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0-Amélie\1-PROD\Multi cycle\Mathématiques\Les maths par le jeu\Imports\bas de page math par j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33256"/>
            <a:ext cx="8355013" cy="10001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solidFill>
            <a:schemeClr val="bg1"/>
          </a:solidFill>
        </p:spPr>
        <p:txBody>
          <a:bodyPr/>
          <a:lstStyle/>
          <a:p>
            <a:r>
              <a:rPr lang="fr-FR" b="1" dirty="0">
                <a:solidFill>
                  <a:schemeClr val="accent5">
                    <a:lumMod val="75000"/>
                  </a:schemeClr>
                </a:solidFill>
                <a:latin typeface="Arial"/>
              </a:rPr>
              <a:t>Déroulement du jeu</a:t>
            </a:r>
          </a:p>
        </p:txBody>
      </p:sp>
      <p:sp>
        <p:nvSpPr>
          <p:cNvPr id="3" name="Espace réservé du contenu 2"/>
          <p:cNvSpPr>
            <a:spLocks noGrp="1"/>
          </p:cNvSpPr>
          <p:nvPr>
            <p:ph idx="1"/>
          </p:nvPr>
        </p:nvSpPr>
        <p:spPr>
          <a:xfrm>
            <a:off x="510952" y="1412776"/>
            <a:ext cx="8229600" cy="4525963"/>
          </a:xfrm>
          <a:solidFill>
            <a:schemeClr val="bg1"/>
          </a:solidFill>
        </p:spPr>
        <p:txBody>
          <a:bodyPr vert="horz" lIns="91440" tIns="45720" rIns="91440" bIns="45720" rtlCol="0" anchor="t">
            <a:normAutofit fontScale="92500" lnSpcReduction="10000"/>
          </a:bodyPr>
          <a:lstStyle/>
          <a:p>
            <a:pPr algn="just"/>
            <a:r>
              <a:rPr lang="fr-FR" dirty="0">
                <a:latin typeface="Arial"/>
              </a:rPr>
              <a:t>Le joueur situé  à gauche de celui qui a déclaré le contrat (le déclarant) est celui qui entame.</a:t>
            </a:r>
          </a:p>
          <a:p>
            <a:pPr algn="just"/>
            <a:r>
              <a:rPr lang="fr-FR" dirty="0">
                <a:latin typeface="Arial"/>
              </a:rPr>
              <a:t>Une fois sa carte posée, le partenaire du déclarant (appelé le «mort») doit étaler son jeu. Ainsi chacun voit 26 cartes (les siennes et celles du mort). Par ailleurs, le déclarant joue ses cartes mais aussi celles du mort. Ce dernier n’a qu’un rôle : poser sur la table la carte indiquée par son partenaire….</a:t>
            </a:r>
          </a:p>
        </p:txBody>
      </p:sp>
      <p:pic>
        <p:nvPicPr>
          <p:cNvPr id="5" name="Picture 2" descr="C:\0-Amélie\1-PROD\Multi cycle\Mathématiques\Les maths par le jeu\Imports\tetiere paysage 2 math par j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
            <a:ext cx="8892480" cy="45920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p:cNvSpPr>
            <a:spLocks noGrp="1"/>
          </p:cNvSpPr>
          <p:nvPr>
            <p:ph type="sldNum" sz="quarter" idx="12"/>
          </p:nvPr>
        </p:nvSpPr>
        <p:spPr>
          <a:xfrm>
            <a:off x="8604448" y="6381328"/>
            <a:ext cx="405408" cy="365125"/>
          </a:xfrm>
        </p:spPr>
        <p:txBody>
          <a:bodyPr/>
          <a:lstStyle/>
          <a:p>
            <a:fld id="{9C749163-44DA-49B2-8A1F-6208745AA084}" type="slidenum">
              <a:rPr lang="fr-FR" smtClean="0"/>
              <a:pPr/>
              <a:t>9</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510</Words>
  <Application>Microsoft Office PowerPoint</Application>
  <PresentationFormat>Affichage à l'écran (4:3)</PresentationFormat>
  <Paragraphs>97</Paragraphs>
  <Slides>19</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Calibri</vt:lpstr>
      <vt:lpstr>Thème Office</vt:lpstr>
      <vt:lpstr>Activités mathématiques autour du jeu de bridge</vt:lpstr>
      <vt:lpstr>Quelques vérités</vt:lpstr>
      <vt:lpstr>Présentation PowerPoint</vt:lpstr>
      <vt:lpstr>Présentation PowerPoint</vt:lpstr>
      <vt:lpstr>Présentation PowerPoint</vt:lpstr>
      <vt:lpstr>Remarques </vt:lpstr>
      <vt:lpstr>Présentation PowerPoint</vt:lpstr>
      <vt:lpstr>Présentation PowerPoint</vt:lpstr>
      <vt:lpstr>Déroulement du jeu</vt:lpstr>
      <vt:lpstr>Deuxième exemple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3</dc:title>
  <dc:creator>utilisateur</dc:creator>
  <cp:lastModifiedBy>utilisateur</cp:lastModifiedBy>
  <cp:revision>16</cp:revision>
  <dcterms:created xsi:type="dcterms:W3CDTF">2016-04-28T17:29:09Z</dcterms:created>
  <dcterms:modified xsi:type="dcterms:W3CDTF">2017-12-22T06:59:58Z</dcterms:modified>
</cp:coreProperties>
</file>