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12192000" cy="6858000"/>
  <p:notesSz cx="7559675" cy="10691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66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/>
          <p:cNvPicPr/>
          <p:nvPr/>
        </p:nvPicPr>
        <p:blipFill>
          <a:blip r:embed="rId3"/>
          <a:stretch/>
        </p:blipFill>
        <p:spPr>
          <a:xfrm>
            <a:off x="5532480" y="6188760"/>
            <a:ext cx="1358640" cy="475200"/>
          </a:xfrm>
          <a:prstGeom prst="rect">
            <a:avLst/>
          </a:prstGeom>
          <a:ln w="0">
            <a:noFill/>
          </a:ln>
        </p:spPr>
      </p:pic>
      <p:pic>
        <p:nvPicPr>
          <p:cNvPr id="5" name="Image 3"/>
          <p:cNvPicPr/>
          <p:nvPr/>
        </p:nvPicPr>
        <p:blipFill>
          <a:blip r:embed="rId4"/>
          <a:stretch/>
        </p:blipFill>
        <p:spPr>
          <a:xfrm>
            <a:off x="10831320" y="6112800"/>
            <a:ext cx="1178640" cy="627480"/>
          </a:xfrm>
          <a:prstGeom prst="rect">
            <a:avLst/>
          </a:prstGeom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chemeClr val="dk1"/>
                </a:solidFill>
                <a:latin typeface="Calibri"/>
              </a:rPr>
              <a:t>Cliquez pour éditer le format du texte-titre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Calibri"/>
              </a:rPr>
              <a:t>Cliquez pour éditer le format du plan de texte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chemeClr val="dk1"/>
                </a:solidFill>
                <a:latin typeface="Calibri"/>
              </a:rPr>
              <a:t>Second niveau de plan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Calibri"/>
              </a:rPr>
              <a:t>Troisième niveau de plan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/>
                </a:solidFill>
                <a:latin typeface="Calibri"/>
              </a:rPr>
              <a:t>Quatrième niveau de plan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chemeClr val="dk1"/>
                </a:solidFill>
                <a:latin typeface="Calibri"/>
              </a:rPr>
              <a:t>Cinquième niveau de plan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chemeClr val="dk1"/>
                </a:solidFill>
                <a:latin typeface="Calibri"/>
              </a:rPr>
              <a:t>Sixième niveau de plan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chemeClr val="dk1"/>
                </a:solidFill>
                <a:latin typeface="Calibri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1"/>
          <p:cNvSpPr/>
          <p:nvPr/>
        </p:nvSpPr>
        <p:spPr>
          <a:xfrm>
            <a:off x="4750200" y="205920"/>
            <a:ext cx="7152480" cy="1778760"/>
          </a:xfrm>
          <a:prstGeom prst="rect">
            <a:avLst/>
          </a:prstGeom>
          <a:gradFill rotWithShape="0">
            <a:gsLst>
              <a:gs pos="0">
                <a:srgbClr val="9D9D9D"/>
              </a:gs>
              <a:gs pos="50000">
                <a:srgbClr val="909090"/>
              </a:gs>
              <a:gs pos="100000">
                <a:srgbClr val="7B7B7B"/>
              </a:gs>
            </a:gsLst>
            <a:lin ang="5400000"/>
          </a:gradFill>
          <a:ln>
            <a:solidFill>
              <a:srgbClr val="0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90000"/>
              </a:lnSpc>
              <a:spcAft>
                <a:spcPts val="601"/>
              </a:spcAft>
              <a:tabLst>
                <a:tab pos="0" algn="l"/>
              </a:tabLst>
            </a:pPr>
            <a:r>
              <a:rPr lang="fr-FR" sz="4000" b="1" strike="noStrike" spc="-1" dirty="0">
                <a:solidFill>
                  <a:schemeClr val="dk1"/>
                </a:solidFill>
                <a:latin typeface="Arial"/>
              </a:rPr>
              <a:t>Enseigner</a:t>
            </a:r>
            <a:endParaRPr lang="fr-FR" sz="4000" b="0" strike="noStrike" spc="-1" dirty="0">
              <a:solidFill>
                <a:srgbClr val="000000"/>
              </a:solidFill>
              <a:latin typeface="Calibri"/>
            </a:endParaRPr>
          </a:p>
          <a:p>
            <a:pPr algn="ctr" defTabSz="914400">
              <a:lnSpc>
                <a:spcPct val="90000"/>
              </a:lnSpc>
              <a:spcAft>
                <a:spcPts val="601"/>
              </a:spcAft>
              <a:tabLst>
                <a:tab pos="0" algn="l"/>
              </a:tabLst>
            </a:pPr>
            <a:r>
              <a:rPr lang="fr-FR" sz="4000" b="1" strike="noStrike" spc="-1" dirty="0">
                <a:solidFill>
                  <a:schemeClr val="dk1"/>
                </a:solidFill>
                <a:latin typeface="Arial"/>
              </a:rPr>
              <a:t>la démarche scientifique</a:t>
            </a:r>
            <a:endParaRPr lang="fr-FR" sz="4000" b="0" strike="noStrike" spc="-1" dirty="0">
              <a:solidFill>
                <a:srgbClr val="000000"/>
              </a:solidFill>
              <a:latin typeface="Calibri"/>
            </a:endParaRPr>
          </a:p>
          <a:p>
            <a:pPr algn="ctr" defTabSz="914400">
              <a:lnSpc>
                <a:spcPct val="90000"/>
              </a:lnSpc>
              <a:spcAft>
                <a:spcPts val="601"/>
              </a:spcAft>
              <a:tabLst>
                <a:tab pos="0" algn="l"/>
              </a:tabLst>
            </a:pPr>
            <a:r>
              <a:rPr lang="fr-FR" sz="3200" b="1" strike="noStrike" spc="-1" dirty="0">
                <a:solidFill>
                  <a:schemeClr val="dk1"/>
                </a:solidFill>
                <a:latin typeface="Arial"/>
              </a:rPr>
              <a:t>en PHYSIQUE CHIMIE</a:t>
            </a:r>
            <a:endParaRPr lang="fr-FR" sz="3200" b="0" strike="noStrike" spc="-1" dirty="0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5" name="Groupe 3"/>
          <p:cNvGrpSpPr/>
          <p:nvPr/>
        </p:nvGrpSpPr>
        <p:grpSpPr>
          <a:xfrm>
            <a:off x="122760" y="3063240"/>
            <a:ext cx="4076640" cy="3724920"/>
            <a:chOff x="122760" y="3063240"/>
            <a:chExt cx="4076640" cy="3724920"/>
          </a:xfrm>
        </p:grpSpPr>
        <p:pic>
          <p:nvPicPr>
            <p:cNvPr id="6" name="Image 5"/>
            <p:cNvPicPr/>
            <p:nvPr/>
          </p:nvPicPr>
          <p:blipFill>
            <a:blip r:embed="rId2"/>
            <a:srcRect b="1115"/>
            <a:stretch/>
          </p:blipFill>
          <p:spPr>
            <a:xfrm>
              <a:off x="755640" y="3341880"/>
              <a:ext cx="3327480" cy="31212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7" name="Image 2"/>
            <p:cNvPicPr/>
            <p:nvPr/>
          </p:nvPicPr>
          <p:blipFill>
            <a:blip r:embed="rId3"/>
            <a:srcRect t="82588" r="20897"/>
            <a:stretch/>
          </p:blipFill>
          <p:spPr>
            <a:xfrm>
              <a:off x="122760" y="6428520"/>
              <a:ext cx="1498680" cy="3596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8" name="Image 4"/>
            <p:cNvPicPr/>
            <p:nvPr/>
          </p:nvPicPr>
          <p:blipFill>
            <a:blip r:embed="rId4"/>
            <a:srcRect r="21134" b="85458"/>
            <a:stretch/>
          </p:blipFill>
          <p:spPr>
            <a:xfrm>
              <a:off x="2565720" y="3063240"/>
              <a:ext cx="1633680" cy="3283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9" name="Image 7"/>
            <p:cNvPicPr/>
            <p:nvPr/>
          </p:nvPicPr>
          <p:blipFill>
            <a:blip r:embed="rId5"/>
            <a:stretch/>
          </p:blipFill>
          <p:spPr>
            <a:xfrm>
              <a:off x="1379520" y="5584680"/>
              <a:ext cx="609120" cy="5054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0" name="Image 8"/>
            <p:cNvPicPr/>
            <p:nvPr/>
          </p:nvPicPr>
          <p:blipFill>
            <a:blip r:embed="rId5"/>
            <a:stretch/>
          </p:blipFill>
          <p:spPr>
            <a:xfrm>
              <a:off x="3104280" y="4736160"/>
              <a:ext cx="609120" cy="5054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1" name="Image 12"/>
            <p:cNvPicPr/>
            <p:nvPr/>
          </p:nvPicPr>
          <p:blipFill>
            <a:blip r:embed="rId5"/>
            <a:stretch/>
          </p:blipFill>
          <p:spPr>
            <a:xfrm>
              <a:off x="2799360" y="3443400"/>
              <a:ext cx="609120" cy="505440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12" name="Image 14"/>
          <p:cNvPicPr/>
          <p:nvPr/>
        </p:nvPicPr>
        <p:blipFill>
          <a:blip r:embed="rId6"/>
          <a:stretch/>
        </p:blipFill>
        <p:spPr>
          <a:xfrm>
            <a:off x="1859400" y="5907600"/>
            <a:ext cx="696600" cy="696600"/>
          </a:xfrm>
          <a:prstGeom prst="rect">
            <a:avLst/>
          </a:prstGeom>
          <a:ln w="0">
            <a:noFill/>
          </a:ln>
        </p:spPr>
      </p:pic>
      <p:pic>
        <p:nvPicPr>
          <p:cNvPr id="13" name="Image 16"/>
          <p:cNvPicPr/>
          <p:nvPr/>
        </p:nvPicPr>
        <p:blipFill>
          <a:blip r:embed="rId7"/>
          <a:stretch/>
        </p:blipFill>
        <p:spPr>
          <a:xfrm>
            <a:off x="2638800" y="5691600"/>
            <a:ext cx="1074960" cy="1074960"/>
          </a:xfrm>
          <a:prstGeom prst="rect">
            <a:avLst/>
          </a:prstGeom>
          <a:ln w="0">
            <a:noFill/>
          </a:ln>
        </p:spPr>
      </p:pic>
      <p:sp>
        <p:nvSpPr>
          <p:cNvPr id="14" name="ZoneTexte 6"/>
          <p:cNvSpPr/>
          <p:nvPr/>
        </p:nvSpPr>
        <p:spPr>
          <a:xfrm>
            <a:off x="4750200" y="2615040"/>
            <a:ext cx="7014240" cy="2645424"/>
          </a:xfrm>
          <a:prstGeom prst="rect">
            <a:avLst/>
          </a:prstGeom>
          <a:solidFill>
            <a:srgbClr val="FFFFFF"/>
          </a:solidFill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defTabSz="457200">
              <a:lnSpc>
                <a:spcPct val="100000"/>
              </a:lnSpc>
            </a:pPr>
            <a:endParaRPr lang="fr-FR" sz="1800" b="0" strike="noStrike" spc="-1" dirty="0">
              <a:solidFill>
                <a:srgbClr val="000000"/>
              </a:solidFill>
              <a:latin typeface="Calibri"/>
            </a:endParaRPr>
          </a:p>
          <a:p>
            <a:pPr algn="ctr">
              <a:spcAft>
                <a:spcPts val="1200"/>
              </a:spcAft>
            </a:pPr>
            <a:r>
              <a:rPr lang="fr-FR" sz="4000" b="1" dirty="0">
                <a:effectLst/>
                <a:latin typeface="Marianne"/>
                <a:ea typeface="Calibri" panose="020F0502020204030204" pitchFamily="34" charset="0"/>
                <a:cs typeface="Arial" panose="020B0604020202020204" pitchFamily="34" charset="0"/>
              </a:rPr>
              <a:t>Appliquer la démarche scientifique pour l’étude de la propagation d’une onde sonore.</a:t>
            </a:r>
            <a:endParaRPr lang="fr-FR" sz="5400" b="0" strike="noStrike" spc="-1" dirty="0">
              <a:solidFill>
                <a:srgbClr val="000000"/>
              </a:solidFill>
              <a:latin typeface="Calibri"/>
            </a:endParaRPr>
          </a:p>
          <a:p>
            <a:pPr defTabSz="457200">
              <a:lnSpc>
                <a:spcPct val="100000"/>
              </a:lnSpc>
            </a:pPr>
            <a:endParaRPr lang="fr-FR" sz="1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ZoneTexte 11"/>
          <p:cNvSpPr/>
          <p:nvPr/>
        </p:nvSpPr>
        <p:spPr>
          <a:xfrm rot="975600">
            <a:off x="9862560" y="2297464"/>
            <a:ext cx="2036880" cy="706432"/>
          </a:xfrm>
          <a:prstGeom prst="rect">
            <a:avLst/>
          </a:prstGeom>
          <a:solidFill>
            <a:srgbClr val="000000"/>
          </a:solidFill>
          <a:ln>
            <a:solidFill>
              <a:srgbClr val="FFFFFF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457200">
              <a:lnSpc>
                <a:spcPct val="100000"/>
              </a:lnSpc>
            </a:pPr>
            <a:r>
              <a:rPr lang="fr-FR" sz="2000" spc="-1" dirty="0">
                <a:solidFill>
                  <a:schemeClr val="lt1"/>
                </a:solidFill>
                <a:latin typeface="Arial"/>
              </a:rPr>
              <a:t>Terminale Professionnelle</a:t>
            </a:r>
            <a:endParaRPr lang="fr-FR" sz="2000" b="0" strike="noStrike" spc="-1" dirty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16" name="Image 17"/>
          <p:cNvPicPr/>
          <p:nvPr/>
        </p:nvPicPr>
        <p:blipFill>
          <a:blip r:embed="rId8"/>
          <a:stretch/>
        </p:blipFill>
        <p:spPr>
          <a:xfrm>
            <a:off x="426960" y="-41760"/>
            <a:ext cx="3123360" cy="31233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oneTexte 1"/>
          <p:cNvSpPr/>
          <p:nvPr/>
        </p:nvSpPr>
        <p:spPr>
          <a:xfrm>
            <a:off x="1676520" y="1008720"/>
            <a:ext cx="10326960" cy="193753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defTabSz="45720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fr-FR" sz="2400" spc="-1" dirty="0">
                <a:solidFill>
                  <a:schemeClr val="dk1"/>
                </a:solidFill>
                <a:latin typeface="Arial"/>
              </a:rPr>
              <a:t>Etudier, définir et pratiquer la démarche scientifique.</a:t>
            </a:r>
            <a:endParaRPr lang="fr-FR" sz="2400" b="0" strike="noStrike" spc="-1" dirty="0">
              <a:solidFill>
                <a:srgbClr val="000000"/>
              </a:solidFill>
              <a:latin typeface="Calibri"/>
            </a:endParaRPr>
          </a:p>
          <a:p>
            <a:pPr defTabSz="457200">
              <a:lnSpc>
                <a:spcPct val="100000"/>
              </a:lnSpc>
            </a:pPr>
            <a:endParaRPr lang="fr-FR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343080" indent="-343080" defTabSz="45720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fr-FR" sz="2400" spc="-1" dirty="0">
                <a:solidFill>
                  <a:schemeClr val="dk1"/>
                </a:solidFill>
                <a:latin typeface="Arial"/>
              </a:rPr>
              <a:t>Etudier l’atténuation de l’intensité acoustique d’une onde sonore en fonction de la distance de propagation.</a:t>
            </a:r>
            <a:endParaRPr lang="fr-FR" sz="2400" b="0" strike="noStrike" spc="-1" dirty="0">
              <a:solidFill>
                <a:srgbClr val="000000"/>
              </a:solidFill>
              <a:latin typeface="Calibri"/>
            </a:endParaRPr>
          </a:p>
          <a:p>
            <a:pPr defTabSz="457200">
              <a:lnSpc>
                <a:spcPct val="100000"/>
              </a:lnSpc>
            </a:pPr>
            <a:endParaRPr lang="fr-FR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" name="ZoneTexte 2"/>
          <p:cNvSpPr/>
          <p:nvPr/>
        </p:nvSpPr>
        <p:spPr>
          <a:xfrm>
            <a:off x="0" y="371520"/>
            <a:ext cx="12191760" cy="501120"/>
          </a:xfrm>
          <a:prstGeom prst="rect">
            <a:avLst/>
          </a:prstGeom>
          <a:gradFill rotWithShape="0">
            <a:gsLst>
              <a:gs pos="0">
                <a:srgbClr val="9D9D9D"/>
              </a:gs>
              <a:gs pos="50000">
                <a:srgbClr val="909090"/>
              </a:gs>
              <a:gs pos="100000">
                <a:srgbClr val="7B7B7B"/>
              </a:gs>
            </a:gsLst>
            <a:lin ang="5400000"/>
          </a:gradFill>
          <a:ln>
            <a:solidFill>
              <a:srgbClr val="0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90000"/>
              </a:lnSpc>
              <a:spcAft>
                <a:spcPts val="601"/>
              </a:spcAft>
              <a:tabLst>
                <a:tab pos="0" algn="l"/>
              </a:tabLst>
            </a:pPr>
            <a:r>
              <a:rPr lang="fr-FR" sz="3000" b="1" strike="noStrike" spc="-1">
                <a:solidFill>
                  <a:schemeClr val="dk1"/>
                </a:solidFill>
                <a:latin typeface="Arial"/>
              </a:rPr>
              <a:t>Objectifs</a:t>
            </a:r>
            <a:endParaRPr lang="fr-FR" sz="3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ZoneTexte 3"/>
          <p:cNvSpPr/>
          <p:nvPr/>
        </p:nvSpPr>
        <p:spPr>
          <a:xfrm>
            <a:off x="633045" y="3893040"/>
            <a:ext cx="11127545" cy="230687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defTabSz="457200">
              <a:lnSpc>
                <a:spcPct val="100000"/>
              </a:lnSpc>
            </a:pPr>
            <a:r>
              <a:rPr lang="fr-FR" sz="2400" spc="-1" dirty="0">
                <a:solidFill>
                  <a:schemeClr val="dk1"/>
                </a:solidFill>
                <a:latin typeface="Arial"/>
              </a:rPr>
              <a:t>Répartie sur trois séances au sein de la séquence sur le module:</a:t>
            </a:r>
          </a:p>
          <a:p>
            <a:pPr defTabSz="457200">
              <a:lnSpc>
                <a:spcPct val="100000"/>
              </a:lnSpc>
            </a:pPr>
            <a:r>
              <a:rPr lang="fr-FR" sz="2400" spc="-1" dirty="0">
                <a:solidFill>
                  <a:schemeClr val="dk1"/>
                </a:solidFill>
                <a:latin typeface="Arial"/>
              </a:rPr>
              <a:t>« Caractériser la propagation d’un signal sonore » en classe de terminale Bac Professionnel.</a:t>
            </a:r>
            <a:endParaRPr lang="fr-FR" sz="2400" b="0" strike="noStrike" spc="-1" dirty="0">
              <a:solidFill>
                <a:srgbClr val="000000"/>
              </a:solidFill>
              <a:latin typeface="Calibri"/>
            </a:endParaRPr>
          </a:p>
          <a:p>
            <a:pPr defTabSz="457200">
              <a:lnSpc>
                <a:spcPct val="100000"/>
              </a:lnSpc>
            </a:pPr>
            <a:endParaRPr lang="fr-FR" sz="2400" b="0" strike="noStrike" spc="-1" dirty="0">
              <a:solidFill>
                <a:srgbClr val="000000"/>
              </a:solidFill>
              <a:latin typeface="Calibri"/>
            </a:endParaRPr>
          </a:p>
          <a:p>
            <a:pPr defTabSz="457200">
              <a:lnSpc>
                <a:spcPct val="100000"/>
              </a:lnSpc>
            </a:pPr>
            <a:r>
              <a:rPr lang="fr-FR" sz="2400" b="1" spc="-1" dirty="0">
                <a:solidFill>
                  <a:schemeClr val="dk1"/>
                </a:solidFill>
                <a:latin typeface="Arial"/>
              </a:rPr>
              <a:t>L’activité propose une approche théorique, une formalisation puis une mise en pratique de la démarche scientifique.</a:t>
            </a:r>
            <a:endParaRPr lang="fr-FR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ZoneTexte 4"/>
          <p:cNvSpPr/>
          <p:nvPr/>
        </p:nvSpPr>
        <p:spPr>
          <a:xfrm>
            <a:off x="0" y="3226680"/>
            <a:ext cx="12191760" cy="501120"/>
          </a:xfrm>
          <a:prstGeom prst="rect">
            <a:avLst/>
          </a:prstGeom>
          <a:gradFill rotWithShape="0">
            <a:gsLst>
              <a:gs pos="0">
                <a:srgbClr val="9D9D9D"/>
              </a:gs>
              <a:gs pos="50000">
                <a:srgbClr val="909090"/>
              </a:gs>
              <a:gs pos="100000">
                <a:srgbClr val="7B7B7B"/>
              </a:gs>
            </a:gsLst>
            <a:lin ang="5400000"/>
          </a:gradFill>
          <a:ln>
            <a:solidFill>
              <a:srgbClr val="0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90000"/>
              </a:lnSpc>
              <a:spcAft>
                <a:spcPts val="601"/>
              </a:spcAft>
              <a:tabLst>
                <a:tab pos="0" algn="l"/>
              </a:tabLst>
            </a:pPr>
            <a:r>
              <a:rPr lang="fr-FR" sz="3000" b="1" strike="noStrike" spc="-1" dirty="0">
                <a:solidFill>
                  <a:schemeClr val="dk1"/>
                </a:solidFill>
                <a:latin typeface="Arial"/>
              </a:rPr>
              <a:t>Description de l’activité</a:t>
            </a:r>
            <a:endParaRPr lang="fr-FR" sz="3000" b="0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ZoneTexte 2"/>
          <p:cNvSpPr/>
          <p:nvPr/>
        </p:nvSpPr>
        <p:spPr>
          <a:xfrm>
            <a:off x="261360" y="259920"/>
            <a:ext cx="4107240" cy="1483568"/>
          </a:xfrm>
          <a:prstGeom prst="rect">
            <a:avLst/>
          </a:prstGeom>
          <a:solidFill>
            <a:schemeClr val="accent5"/>
          </a:solidFill>
          <a:ln>
            <a:solidFill>
              <a:srgbClr val="00B05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90000"/>
              </a:lnSpc>
              <a:spcAft>
                <a:spcPts val="601"/>
              </a:spcAft>
              <a:tabLst>
                <a:tab pos="0" algn="l"/>
              </a:tabLst>
            </a:pPr>
            <a:r>
              <a:rPr lang="fr-FR" sz="2300" b="1" spc="-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Séance 1 :</a:t>
            </a:r>
            <a:endParaRPr lang="fr-FR" sz="2300" b="1" strike="noStrike" spc="-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400">
              <a:lnSpc>
                <a:spcPct val="90000"/>
              </a:lnSpc>
              <a:spcAft>
                <a:spcPts val="601"/>
              </a:spcAft>
              <a:tabLst>
                <a:tab pos="0" algn="l"/>
              </a:tabLst>
            </a:pPr>
            <a:r>
              <a:rPr lang="fr-FR" sz="2300" b="1" spc="-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Découvrir et formaliser les éléments constituants la démarche scientifique</a:t>
            </a:r>
            <a:endParaRPr lang="fr-FR" sz="2300" b="0" strike="noStrike" spc="-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ZoneTexte 1"/>
          <p:cNvSpPr/>
          <p:nvPr/>
        </p:nvSpPr>
        <p:spPr>
          <a:xfrm>
            <a:off x="261360" y="2091626"/>
            <a:ext cx="4257000" cy="11988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457200">
              <a:lnSpc>
                <a:spcPct val="100000"/>
              </a:lnSpc>
            </a:pPr>
            <a:r>
              <a:rPr lang="fr-FR" sz="2400" spc="-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Etude de la démarche scientifique à travers une activité documentaire</a:t>
            </a:r>
            <a:endParaRPr lang="fr-FR" sz="2400" b="0" strike="noStrike" spc="-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FF1D216-799E-F2E7-722A-10BA6C68FD4E}"/>
              </a:ext>
            </a:extLst>
          </p:cNvPr>
          <p:cNvSpPr/>
          <p:nvPr/>
        </p:nvSpPr>
        <p:spPr>
          <a:xfrm>
            <a:off x="7673640" y="4689186"/>
            <a:ext cx="4257000" cy="11988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457200">
              <a:lnSpc>
                <a:spcPct val="100000"/>
              </a:lnSpc>
            </a:pPr>
            <a:r>
              <a:rPr lang="fr-FR" sz="2400" spc="-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Formalisation des étapes de la démarche scientifique sous forme d’organigramme</a:t>
            </a:r>
            <a:endParaRPr lang="fr-FR" sz="2400" b="0" strike="noStrike" spc="-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7FBB37A-5D1F-8162-73A9-B1F3C65821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360" y="3644978"/>
            <a:ext cx="5534797" cy="238158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34090A56-41FA-8F40-E64B-7BA74936D5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3402" y="259920"/>
            <a:ext cx="3321771" cy="4181954"/>
          </a:xfrm>
          <a:prstGeom prst="rect">
            <a:avLst/>
          </a:prstGeom>
        </p:spPr>
      </p:pic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742711C4-BBB1-3929-2A63-C0BD5CB02116}"/>
              </a:ext>
            </a:extLst>
          </p:cNvPr>
          <p:cNvCxnSpPr/>
          <p:nvPr/>
        </p:nvCxnSpPr>
        <p:spPr>
          <a:xfrm>
            <a:off x="4825218" y="2869809"/>
            <a:ext cx="2588456" cy="1965960"/>
          </a:xfrm>
          <a:prstGeom prst="straightConnector1">
            <a:avLst/>
          </a:prstGeom>
          <a:ln w="857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ZoneTexte 5"/>
          <p:cNvSpPr/>
          <p:nvPr/>
        </p:nvSpPr>
        <p:spPr>
          <a:xfrm>
            <a:off x="261359" y="249480"/>
            <a:ext cx="4430561" cy="1365074"/>
          </a:xfrm>
          <a:prstGeom prst="rect">
            <a:avLst/>
          </a:prstGeom>
          <a:solidFill>
            <a:schemeClr val="accent5"/>
          </a:solidFill>
          <a:ln>
            <a:solidFill>
              <a:srgbClr val="FFC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 defTabSz="914400">
              <a:lnSpc>
                <a:spcPct val="90000"/>
              </a:lnSpc>
              <a:spcAft>
                <a:spcPts val="601"/>
              </a:spcAft>
              <a:tabLst>
                <a:tab pos="0" algn="l"/>
              </a:tabLst>
            </a:pPr>
            <a:r>
              <a:rPr lang="fr-FR" sz="2300" b="1" strike="noStrike" spc="-1" dirty="0">
                <a:solidFill>
                  <a:schemeClr val="dk1"/>
                </a:solidFill>
                <a:latin typeface="Arial"/>
              </a:rPr>
              <a:t>Séance 2 : Création d’un diaporama interactif modélisant la démarche scientifique</a:t>
            </a:r>
            <a:endParaRPr lang="fr-FR" sz="2300" b="1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ZoneTexte 2"/>
          <p:cNvSpPr/>
          <p:nvPr/>
        </p:nvSpPr>
        <p:spPr>
          <a:xfrm>
            <a:off x="628617" y="1769245"/>
            <a:ext cx="3696044" cy="11988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 defTabSz="457200">
              <a:lnSpc>
                <a:spcPct val="100000"/>
              </a:lnSpc>
            </a:pPr>
            <a:r>
              <a:rPr lang="fr-FR" sz="2400" spc="-1" dirty="0">
                <a:solidFill>
                  <a:schemeClr val="dk1"/>
                </a:solidFill>
                <a:latin typeface="Arial"/>
              </a:rPr>
              <a:t>1. Correction  collective de l’organigramme complété à la séance 1</a:t>
            </a:r>
            <a:endParaRPr lang="fr-FR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ZoneTexte 2">
            <a:extLst>
              <a:ext uri="{FF2B5EF4-FFF2-40B4-BE49-F238E27FC236}">
                <a16:creationId xmlns:a16="http://schemas.microsoft.com/office/drawing/2014/main" id="{A9D59006-AE1B-EF66-04CE-7B7A22E66621}"/>
              </a:ext>
            </a:extLst>
          </p:cNvPr>
          <p:cNvSpPr/>
          <p:nvPr/>
        </p:nvSpPr>
        <p:spPr>
          <a:xfrm>
            <a:off x="4826833" y="249480"/>
            <a:ext cx="7103808" cy="46021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 defTabSz="457200">
              <a:lnSpc>
                <a:spcPct val="100000"/>
              </a:lnSpc>
            </a:pPr>
            <a:r>
              <a:rPr lang="fr-FR" sz="2400" spc="-1" dirty="0">
                <a:solidFill>
                  <a:schemeClr val="dk1"/>
                </a:solidFill>
                <a:latin typeface="Arial"/>
              </a:rPr>
              <a:t>2. Création individuelle d’un diaporama interactif</a:t>
            </a:r>
            <a:endParaRPr lang="fr-FR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E5059CD-CAC9-14AF-16F2-B6A43C52D0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194" y="3122810"/>
            <a:ext cx="2752890" cy="3485709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8BF9A489-ED6A-8416-0BD0-1BC024FB5F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8854" y="1476926"/>
            <a:ext cx="7103807" cy="424931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ZoneTexte 5"/>
          <p:cNvSpPr/>
          <p:nvPr/>
        </p:nvSpPr>
        <p:spPr>
          <a:xfrm>
            <a:off x="261359" y="249480"/>
            <a:ext cx="4547495" cy="1365074"/>
          </a:xfrm>
          <a:prstGeom prst="rect">
            <a:avLst/>
          </a:prstGeom>
          <a:solidFill>
            <a:schemeClr val="accent5"/>
          </a:solidFill>
          <a:ln>
            <a:solidFill>
              <a:srgbClr val="FFC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 defTabSz="914400">
              <a:lnSpc>
                <a:spcPct val="90000"/>
              </a:lnSpc>
              <a:spcAft>
                <a:spcPts val="601"/>
              </a:spcAft>
              <a:tabLst>
                <a:tab pos="0" algn="l"/>
              </a:tabLst>
            </a:pPr>
            <a:r>
              <a:rPr lang="fr-FR" sz="2300" b="0" strike="noStrike" spc="-1" dirty="0">
                <a:solidFill>
                  <a:schemeClr val="dk1"/>
                </a:solidFill>
                <a:latin typeface="Arial"/>
              </a:rPr>
              <a:t>Séance 3 : Mise en pratique de la démarche scientifique  </a:t>
            </a:r>
            <a:r>
              <a:rPr lang="fr-FR" sz="2300" spc="-1" dirty="0">
                <a:solidFill>
                  <a:schemeClr val="dk1"/>
                </a:solidFill>
                <a:latin typeface="Arial"/>
              </a:rPr>
              <a:t>à partir d’une problématique commune du programme de terminale</a:t>
            </a:r>
            <a:endParaRPr lang="fr-FR" sz="23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ZoneTexte 2"/>
          <p:cNvSpPr/>
          <p:nvPr/>
        </p:nvSpPr>
        <p:spPr>
          <a:xfrm>
            <a:off x="243380" y="1681514"/>
            <a:ext cx="4547494" cy="7064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 defTabSz="457200">
              <a:lnSpc>
                <a:spcPct val="100000"/>
              </a:lnSpc>
            </a:pPr>
            <a:r>
              <a:rPr lang="fr-FR" sz="2000" spc="-1" dirty="0">
                <a:solidFill>
                  <a:schemeClr val="dk1"/>
                </a:solidFill>
                <a:latin typeface="Arial"/>
              </a:rPr>
              <a:t>1. Constat et questionnement individuels</a:t>
            </a:r>
            <a:endParaRPr lang="fr-FR" sz="20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ZoneTexte 2">
            <a:extLst>
              <a:ext uri="{FF2B5EF4-FFF2-40B4-BE49-F238E27FC236}">
                <a16:creationId xmlns:a16="http://schemas.microsoft.com/office/drawing/2014/main" id="{A9D59006-AE1B-EF66-04CE-7B7A22E66621}"/>
              </a:ext>
            </a:extLst>
          </p:cNvPr>
          <p:cNvSpPr/>
          <p:nvPr/>
        </p:nvSpPr>
        <p:spPr>
          <a:xfrm>
            <a:off x="5201587" y="249480"/>
            <a:ext cx="6729054" cy="7064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 defTabSz="457200">
              <a:lnSpc>
                <a:spcPct val="100000"/>
              </a:lnSpc>
            </a:pPr>
            <a:r>
              <a:rPr lang="fr-FR" sz="2000" spc="-1" dirty="0">
                <a:solidFill>
                  <a:schemeClr val="dk1"/>
                </a:solidFill>
                <a:latin typeface="Arial"/>
              </a:rPr>
              <a:t>3. Mise en œuvre de la démarche scientifique à l’aide du diaporama interactif créé à la séance 2</a:t>
            </a:r>
            <a:endParaRPr lang="fr-FR" sz="20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04816C3-0347-AC9F-5607-A740DA5B0B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359" y="2705072"/>
            <a:ext cx="4550103" cy="1012489"/>
          </a:xfrm>
          <a:prstGeom prst="rect">
            <a:avLst/>
          </a:prstGeom>
        </p:spPr>
      </p:pic>
      <p:sp>
        <p:nvSpPr>
          <p:cNvPr id="7" name="ZoneTexte 2">
            <a:extLst>
              <a:ext uri="{FF2B5EF4-FFF2-40B4-BE49-F238E27FC236}">
                <a16:creationId xmlns:a16="http://schemas.microsoft.com/office/drawing/2014/main" id="{9192ABA7-D663-86A0-F214-8EF44411E070}"/>
              </a:ext>
            </a:extLst>
          </p:cNvPr>
          <p:cNvSpPr/>
          <p:nvPr/>
        </p:nvSpPr>
        <p:spPr>
          <a:xfrm>
            <a:off x="261360" y="4448024"/>
            <a:ext cx="4547494" cy="7064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 defTabSz="457200">
              <a:lnSpc>
                <a:spcPct val="100000"/>
              </a:lnSpc>
            </a:pPr>
            <a:r>
              <a:rPr lang="fr-FR" sz="2000" spc="-1" dirty="0">
                <a:solidFill>
                  <a:schemeClr val="dk1"/>
                </a:solidFill>
                <a:latin typeface="Arial"/>
              </a:rPr>
              <a:t>2. Mutualisation et échanges pour ne formuler qu’un seul questionnement.</a:t>
            </a:r>
            <a:endParaRPr lang="fr-FR" sz="20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8350F57-AC34-506E-8EE1-577E0E906B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359" y="5352061"/>
            <a:ext cx="4531228" cy="62901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3944933D-6E4E-6F79-68B3-9CDF7CF0A4A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1587" y="1131542"/>
            <a:ext cx="3102964" cy="2336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752D7295-1533-CB10-7017-D10CD7B3E6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66114" y="1282732"/>
            <a:ext cx="3272066" cy="2136508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1AB49446-56B4-F82B-7DA0-E9E53EFBDF5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5" t="25398" b="19635"/>
          <a:stretch/>
        </p:blipFill>
        <p:spPr bwMode="auto">
          <a:xfrm>
            <a:off x="5201587" y="4466391"/>
            <a:ext cx="3560950" cy="151468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ZoneTexte 2">
            <a:extLst>
              <a:ext uri="{FF2B5EF4-FFF2-40B4-BE49-F238E27FC236}">
                <a16:creationId xmlns:a16="http://schemas.microsoft.com/office/drawing/2014/main" id="{7286EBC5-CF96-65FE-7D5E-326065805A58}"/>
              </a:ext>
            </a:extLst>
          </p:cNvPr>
          <p:cNvSpPr/>
          <p:nvPr/>
        </p:nvSpPr>
        <p:spPr>
          <a:xfrm>
            <a:off x="5201587" y="3691225"/>
            <a:ext cx="6729054" cy="7064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 defTabSz="457200">
              <a:lnSpc>
                <a:spcPct val="100000"/>
              </a:lnSpc>
            </a:pPr>
            <a:r>
              <a:rPr lang="fr-FR" sz="2000" spc="-1" dirty="0">
                <a:solidFill>
                  <a:schemeClr val="dk1"/>
                </a:solidFill>
                <a:latin typeface="Arial"/>
              </a:rPr>
              <a:t>4. Mutualisation des réponses à la problématique et précisions / remédiations de la part du professeur.</a:t>
            </a:r>
            <a:endParaRPr lang="fr-FR" sz="20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47CD77BF-9D26-8C27-523C-25DD5DDDCA02}"/>
              </a:ext>
            </a:extLst>
          </p:cNvPr>
          <p:cNvSpPr txBox="1"/>
          <p:nvPr/>
        </p:nvSpPr>
        <p:spPr>
          <a:xfrm>
            <a:off x="9054059" y="4736892"/>
            <a:ext cx="28765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L’intensité sonore diminue de six décibels lorsqu’on double la distance</a:t>
            </a:r>
          </a:p>
        </p:txBody>
      </p:sp>
    </p:spTree>
    <p:extLst>
      <p:ext uri="{BB962C8B-B14F-4D97-AF65-F5344CB8AC3E}">
        <p14:creationId xmlns:p14="http://schemas.microsoft.com/office/powerpoint/2010/main" val="1790523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ZoneTexte 11"/>
          <p:cNvSpPr/>
          <p:nvPr/>
        </p:nvSpPr>
        <p:spPr>
          <a:xfrm>
            <a:off x="6026040" y="119520"/>
            <a:ext cx="5844600" cy="1461240"/>
          </a:xfrm>
          <a:prstGeom prst="rect">
            <a:avLst/>
          </a:prstGeom>
          <a:solidFill>
            <a:schemeClr val="bg1">
              <a:lumMod val="85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457200">
              <a:lnSpc>
                <a:spcPct val="100000"/>
              </a:lnSpc>
            </a:pPr>
            <a:r>
              <a:rPr lang="fr-FR" sz="1800" b="1" strike="noStrike" spc="-1">
                <a:solidFill>
                  <a:schemeClr val="dk1"/>
                </a:solidFill>
                <a:latin typeface="Calibri"/>
              </a:rPr>
              <a:t>Images :</a:t>
            </a:r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  <a:p>
            <a:pPr defTabSz="457200">
              <a:lnSpc>
                <a:spcPct val="100000"/>
              </a:lnSpc>
            </a:pPr>
            <a:r>
              <a:rPr lang="fr-FR" sz="1800" b="0" strike="noStrike" spc="-1">
                <a:solidFill>
                  <a:schemeClr val="dk1"/>
                </a:solidFill>
                <a:latin typeface="Calibri"/>
              </a:rPr>
              <a:t>Erlenmeyer par Freepik – Flaticon</a:t>
            </a:r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  <a:p>
            <a:pPr defTabSz="457200">
              <a:lnSpc>
                <a:spcPct val="100000"/>
              </a:lnSpc>
            </a:pPr>
            <a:r>
              <a:rPr lang="fr-FR" sz="1800" b="0" strike="noStrike" spc="-1">
                <a:solidFill>
                  <a:schemeClr val="dk1"/>
                </a:solidFill>
                <a:latin typeface="Calibri"/>
              </a:rPr>
              <a:t>Physique par istar_design_bureau – Flaticon</a:t>
            </a:r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  <a:p>
            <a:pPr defTabSz="457200">
              <a:lnSpc>
                <a:spcPct val="100000"/>
              </a:lnSpc>
            </a:pPr>
            <a:r>
              <a:rPr lang="fr-FR" sz="1800" b="0" strike="noStrike" spc="-1">
                <a:solidFill>
                  <a:schemeClr val="dk1"/>
                </a:solidFill>
                <a:latin typeface="Calibri"/>
              </a:rPr>
              <a:t>Etoile par Freepik – Flaticon</a:t>
            </a:r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  <a:p>
            <a:pPr defTabSz="457200">
              <a:lnSpc>
                <a:spcPct val="100000"/>
              </a:lnSpc>
            </a:pPr>
            <a:r>
              <a:rPr lang="fr-FR" sz="1800" b="0" strike="noStrike" spc="-1">
                <a:solidFill>
                  <a:schemeClr val="dk1"/>
                </a:solidFill>
                <a:latin typeface="Calibri"/>
              </a:rPr>
              <a:t>Cible par Freepik – Flaticon</a:t>
            </a:r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8" name="Picture 2" descr="https://www.education.gouv.fr/sites/default/files/site_logo/2022-08/logoMENJ_tronque.png"/>
          <p:cNvPicPr/>
          <p:nvPr/>
        </p:nvPicPr>
        <p:blipFill>
          <a:blip r:embed="rId2"/>
          <a:stretch/>
        </p:blipFill>
        <p:spPr>
          <a:xfrm>
            <a:off x="3099240" y="3996360"/>
            <a:ext cx="2581200" cy="2039400"/>
          </a:xfrm>
          <a:prstGeom prst="rect">
            <a:avLst/>
          </a:prstGeom>
          <a:ln w="0">
            <a:noFill/>
          </a:ln>
        </p:spPr>
      </p:pic>
      <p:pic>
        <p:nvPicPr>
          <p:cNvPr id="29" name="Picture 4"/>
          <p:cNvPicPr/>
          <p:nvPr/>
        </p:nvPicPr>
        <p:blipFill>
          <a:blip r:embed="rId3"/>
          <a:stretch/>
        </p:blipFill>
        <p:spPr>
          <a:xfrm>
            <a:off x="321120" y="3752640"/>
            <a:ext cx="2527200" cy="2527200"/>
          </a:xfrm>
          <a:prstGeom prst="rect">
            <a:avLst/>
          </a:prstGeom>
          <a:ln w="0">
            <a:noFill/>
          </a:ln>
        </p:spPr>
      </p:pic>
      <p:pic>
        <p:nvPicPr>
          <p:cNvPr id="30" name="Image 3"/>
          <p:cNvPicPr/>
          <p:nvPr/>
        </p:nvPicPr>
        <p:blipFill>
          <a:blip r:embed="rId4"/>
          <a:stretch/>
        </p:blipFill>
        <p:spPr>
          <a:xfrm>
            <a:off x="1537200" y="-114480"/>
            <a:ext cx="3123360" cy="3123360"/>
          </a:xfrm>
          <a:prstGeom prst="rect">
            <a:avLst/>
          </a:prstGeom>
          <a:ln w="0">
            <a:noFill/>
          </a:ln>
        </p:spPr>
      </p:pic>
      <p:sp>
        <p:nvSpPr>
          <p:cNvPr id="31" name="ZoneTexte 1"/>
          <p:cNvSpPr/>
          <p:nvPr/>
        </p:nvSpPr>
        <p:spPr>
          <a:xfrm>
            <a:off x="6026040" y="2250720"/>
            <a:ext cx="5844600" cy="3473793"/>
          </a:xfrm>
          <a:prstGeom prst="rect">
            <a:avLst/>
          </a:prstGeom>
          <a:solidFill>
            <a:schemeClr val="bg1">
              <a:lumMod val="85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lvl="0">
              <a:spcBef>
                <a:spcPts val="500"/>
              </a:spcBef>
              <a:spcAft>
                <a:spcPts val="795"/>
              </a:spcAft>
              <a:buSzPts val="1000"/>
              <a:tabLst>
                <a:tab pos="457200" algn="l"/>
              </a:tabLst>
            </a:pPr>
            <a:r>
              <a:rPr lang="fr-FR" sz="1800" b="1" strike="noStrike" spc="-1" dirty="0">
                <a:solidFill>
                  <a:schemeClr val="dk1"/>
                </a:solidFill>
                <a:latin typeface="Calibri"/>
              </a:rPr>
              <a:t>Principales ressources :</a:t>
            </a:r>
            <a:br>
              <a:rPr sz="400" dirty="0"/>
            </a:br>
            <a:r>
              <a:rPr lang="fr-FR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Cariou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J.-Y.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(2001). </a:t>
            </a:r>
            <a:r>
              <a:rPr lang="fr-FR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La formation de l’esprit scientifique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–</a:t>
            </a:r>
            <a:r>
              <a:rPr lang="fr-FR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trois axes théoriques, un outil pratique : </a:t>
            </a:r>
            <a:r>
              <a:rPr lang="fr-FR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DiPHTeRIC</a:t>
            </a:r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spcBef>
                <a:spcPts val="500"/>
              </a:spcBef>
              <a:spcAft>
                <a:spcPts val="795"/>
              </a:spcAft>
              <a:buSzPts val="1000"/>
              <a:tabLst>
                <a:tab pos="457200" algn="l"/>
              </a:tabLst>
            </a:pPr>
            <a:r>
              <a:rPr lang="fr-F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Rapports IGESR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:« </a:t>
            </a:r>
            <a:r>
              <a:rPr lang="fr-FR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La sensibilisation et la formation à la démarche scientifique de l’école élémentaire au doctorat »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avril 2023</a:t>
            </a:r>
          </a:p>
          <a:p>
            <a:pPr marL="342900" lvl="0" indent="-342900">
              <a:lnSpc>
                <a:spcPts val="1300"/>
              </a:lnSpc>
              <a:spcAft>
                <a:spcPts val="12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fr-FR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lnSpc>
                <a:spcPts val="1300"/>
              </a:lnSpc>
              <a:spcAft>
                <a:spcPts val="1200"/>
              </a:spcAft>
              <a:buSzPts val="1000"/>
              <a:tabLst>
                <a:tab pos="457200" algn="l"/>
              </a:tabLst>
            </a:pPr>
            <a:r>
              <a:rPr lang="fr-F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Perrenoud, P.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(2013). </a:t>
            </a:r>
            <a:r>
              <a:rPr lang="fr-F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La démarche scientifique à l'école : théories et pratiques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 Armand Colin.</a:t>
            </a:r>
            <a:endParaRPr lang="fr-FR" sz="1800" dirty="0">
              <a:effectLst/>
              <a:latin typeface="Marianne Ligh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Bef>
                <a:spcPts val="500"/>
              </a:spcBef>
              <a:spcAft>
                <a:spcPts val="795"/>
              </a:spcAft>
              <a:buSzPts val="1000"/>
              <a:tabLst>
                <a:tab pos="457200" algn="l"/>
              </a:tabLst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https://www.cea.fr/comprendre/Pages/physique-chimie/essentiel-sur-demarche-scientifique.aspx</a:t>
            </a:r>
            <a:endParaRPr lang="fr-FR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Personnalisé 1">
      <a:dk1>
        <a:srgbClr val="000000"/>
      </a:dk1>
      <a:lt1>
        <a:srgbClr val="FFFFFF"/>
      </a:lt1>
      <a:dk2>
        <a:srgbClr val="454545"/>
      </a:dk2>
      <a:lt2>
        <a:srgbClr val="DFDBD5"/>
      </a:lt2>
      <a:accent1>
        <a:srgbClr val="FF0000"/>
      </a:accent1>
      <a:accent2>
        <a:srgbClr val="FFC000"/>
      </a:accent2>
      <a:accent3>
        <a:srgbClr val="FFFF00"/>
      </a:accent3>
      <a:accent4>
        <a:srgbClr val="92D050"/>
      </a:accent4>
      <a:accent5>
        <a:srgbClr val="00B050"/>
      </a:accent5>
      <a:accent6>
        <a:srgbClr val="00B0F0"/>
      </a:accent6>
      <a:hlink>
        <a:srgbClr val="0070C0"/>
      </a:hlink>
      <a:folHlink>
        <a:srgbClr val="7030A0"/>
      </a:folHlink>
    </a:clrScheme>
    <a:fontScheme name="Thème 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capsule_2021</Template>
  <TotalTime>645</TotalTime>
  <Words>354</Words>
  <Application>Microsoft Office PowerPoint</Application>
  <PresentationFormat>Grand écran</PresentationFormat>
  <Paragraphs>38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4" baseType="lpstr">
      <vt:lpstr>Arial</vt:lpstr>
      <vt:lpstr>Calibri</vt:lpstr>
      <vt:lpstr>Marianne</vt:lpstr>
      <vt:lpstr>Marianne Light</vt:lpstr>
      <vt:lpstr>Symbol</vt:lpstr>
      <vt:lpstr>Times New Roman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Cransard</dc:creator>
  <dc:description/>
  <cp:lastModifiedBy>christophe cransard</cp:lastModifiedBy>
  <cp:revision>85</cp:revision>
  <dcterms:created xsi:type="dcterms:W3CDTF">2021-09-19T20:29:18Z</dcterms:created>
  <dcterms:modified xsi:type="dcterms:W3CDTF">2024-07-01T13:36:36Z</dcterms:modified>
  <dc:language>fr-FR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Grand écran</vt:lpwstr>
  </property>
  <property fmtid="{D5CDD505-2E9C-101B-9397-08002B2CF9AE}" pid="3" name="Slides">
    <vt:r8>5</vt:r8>
  </property>
</Properties>
</file>